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21"/>
  </p:notesMasterIdLst>
  <p:handoutMasterIdLst>
    <p:handoutMasterId r:id="rId22"/>
  </p:handoutMasterIdLst>
  <p:sldIdLst>
    <p:sldId id="279" r:id="rId2"/>
    <p:sldId id="282" r:id="rId3"/>
    <p:sldId id="276" r:id="rId4"/>
    <p:sldId id="280" r:id="rId5"/>
    <p:sldId id="283" r:id="rId6"/>
    <p:sldId id="273" r:id="rId7"/>
    <p:sldId id="267" r:id="rId8"/>
    <p:sldId id="268" r:id="rId9"/>
    <p:sldId id="269" r:id="rId10"/>
    <p:sldId id="275" r:id="rId11"/>
    <p:sldId id="271" r:id="rId12"/>
    <p:sldId id="284" r:id="rId13"/>
    <p:sldId id="285" r:id="rId14"/>
    <p:sldId id="286" r:id="rId15"/>
    <p:sldId id="278" r:id="rId16"/>
    <p:sldId id="274" r:id="rId17"/>
    <p:sldId id="287" r:id="rId18"/>
    <p:sldId id="277" r:id="rId19"/>
    <p:sldId id="270" r:id="rId20"/>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orient="horz" pos="672">
          <p15:clr>
            <a:srgbClr val="A4A3A4"/>
          </p15:clr>
        </p15:guide>
        <p15:guide id="3" orient="horz" pos="1920">
          <p15:clr>
            <a:srgbClr val="A4A3A4"/>
          </p15:clr>
        </p15:guide>
        <p15:guide id="4" pos="624">
          <p15:clr>
            <a:srgbClr val="A4A3A4"/>
          </p15:clr>
        </p15:guide>
        <p15:guide id="5" pos="5568">
          <p15:clr>
            <a:srgbClr val="A4A3A4"/>
          </p15:clr>
        </p15:guide>
        <p15:guide id="6" orient="horz" pos="768">
          <p15:clr>
            <a:srgbClr val="A4A3A4"/>
          </p15:clr>
        </p15:guide>
        <p15:guide id="7" orient="horz" pos="2064">
          <p15:clr>
            <a:srgbClr val="A4A3A4"/>
          </p15:clr>
        </p15:guide>
        <p15:guide id="8" pos="56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4">
          <p15:clr>
            <a:srgbClr val="A4A3A4"/>
          </p15:clr>
        </p15:guide>
        <p15:guide id="4"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44" autoAdjust="0"/>
    <p:restoredTop sz="96569" autoAdjust="0"/>
  </p:normalViewPr>
  <p:slideViewPr>
    <p:cSldViewPr showGuides="1">
      <p:cViewPr>
        <p:scale>
          <a:sx n="94" d="100"/>
          <a:sy n="94" d="100"/>
        </p:scale>
        <p:origin x="-2046" y="-174"/>
      </p:cViewPr>
      <p:guideLst>
        <p:guide orient="horz" pos="864"/>
        <p:guide orient="horz" pos="672"/>
        <p:guide orient="horz" pos="1920"/>
        <p:guide pos="624"/>
        <p:guide pos="5568"/>
        <p:guide orient="horz" pos="768"/>
        <p:guide orient="horz" pos="2064"/>
        <p:guide pos="5616"/>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3660" y="-72"/>
      </p:cViewPr>
      <p:guideLst>
        <p:guide orient="horz" pos="2880"/>
        <p:guide pos="2160"/>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Sorensen" userId="c06d7a7d041f58a5" providerId="LiveId" clId="{E8AE76C0-DE77-FE4F-8728-4A3A0B47BCD7}"/>
    <pc:docChg chg="modSld">
      <pc:chgData name="Ben Sorensen" userId="c06d7a7d041f58a5" providerId="LiveId" clId="{E8AE76C0-DE77-FE4F-8728-4A3A0B47BCD7}" dt="2019-04-25T15:49:56.876" v="1" actId="729"/>
      <pc:docMkLst>
        <pc:docMk/>
      </pc:docMkLst>
      <pc:sldChg chg="mod modShow">
        <pc:chgData name="Ben Sorensen" userId="c06d7a7d041f58a5" providerId="LiveId" clId="{E8AE76C0-DE77-FE4F-8728-4A3A0B47BCD7}" dt="2019-04-25T15:49:52.960" v="0" actId="729"/>
        <pc:sldMkLst>
          <pc:docMk/>
          <pc:sldMk cId="0" sldId="267"/>
        </pc:sldMkLst>
      </pc:sldChg>
      <pc:sldChg chg="mod modShow">
        <pc:chgData name="Ben Sorensen" userId="c06d7a7d041f58a5" providerId="LiveId" clId="{E8AE76C0-DE77-FE4F-8728-4A3A0B47BCD7}" dt="2019-04-25T15:49:56.876" v="1" actId="729"/>
        <pc:sldMkLst>
          <pc:docMk/>
          <pc:sldMk cId="0" sldId="26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F2C9461A-075D-F444-9B8C-347FBD8B671B}" type="datetimeFigureOut">
              <a:rPr lang="en-US" smtClean="0"/>
              <a:t>4/25/19</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C210BE85-1860-E54F-9FBD-F3E651D04A87}" type="slidenum">
              <a:rPr lang="en-US" smtClean="0"/>
              <a:t>‹#›</a:t>
            </a:fld>
            <a:endParaRPr lang="en-US"/>
          </a:p>
        </p:txBody>
      </p:sp>
    </p:spTree>
    <p:extLst>
      <p:ext uri="{BB962C8B-B14F-4D97-AF65-F5344CB8AC3E}">
        <p14:creationId xmlns:p14="http://schemas.microsoft.com/office/powerpoint/2010/main" val="799677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26833"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dirty="0"/>
          </a:p>
        </p:txBody>
      </p:sp>
      <p:sp>
        <p:nvSpPr>
          <p:cNvPr id="22531" name="Rectangle 3"/>
          <p:cNvSpPr>
            <a:spLocks noGrp="1" noChangeArrowheads="1"/>
          </p:cNvSpPr>
          <p:nvPr>
            <p:ph type="dt" idx="1"/>
          </p:nvPr>
        </p:nvSpPr>
        <p:spPr bwMode="auto">
          <a:xfrm>
            <a:off x="3956550" y="0"/>
            <a:ext cx="3026833"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98500" y="4409758"/>
            <a:ext cx="5588000" cy="4177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817904"/>
            <a:ext cx="3026833"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dirty="0"/>
          </a:p>
        </p:txBody>
      </p:sp>
      <p:sp>
        <p:nvSpPr>
          <p:cNvPr id="22535" name="Rectangle 7"/>
          <p:cNvSpPr>
            <a:spLocks noGrp="1" noChangeArrowheads="1"/>
          </p:cNvSpPr>
          <p:nvPr>
            <p:ph type="sldNum" sz="quarter" idx="5"/>
          </p:nvPr>
        </p:nvSpPr>
        <p:spPr bwMode="auto">
          <a:xfrm>
            <a:off x="3956550" y="8817904"/>
            <a:ext cx="3026833"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pPr>
              <a:defRPr/>
            </a:pPr>
            <a:fld id="{6236C119-819C-4B88-8CA9-33331A9F202E}" type="slidenum">
              <a:rPr lang="en-US"/>
              <a:pPr>
                <a:defRPr/>
              </a:pPr>
              <a:t>‹#›</a:t>
            </a:fld>
            <a:endParaRPr lang="en-US" dirty="0"/>
          </a:p>
        </p:txBody>
      </p:sp>
    </p:spTree>
    <p:extLst>
      <p:ext uri="{BB962C8B-B14F-4D97-AF65-F5344CB8AC3E}">
        <p14:creationId xmlns:p14="http://schemas.microsoft.com/office/powerpoint/2010/main" val="4452177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387350"/>
            <a:ext cx="4641850" cy="3481388"/>
          </a:xfrm>
        </p:spPr>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1</a:t>
            </a:fld>
            <a:endParaRPr lang="en-US" dirty="0"/>
          </a:p>
        </p:txBody>
      </p:sp>
      <p:sp>
        <p:nvSpPr>
          <p:cNvPr id="5" name="Notes Placeholder 2"/>
          <p:cNvSpPr>
            <a:spLocks noGrp="1"/>
          </p:cNvSpPr>
          <p:nvPr>
            <p:ph type="body" idx="3"/>
          </p:nvPr>
        </p:nvSpPr>
        <p:spPr>
          <a:xfrm>
            <a:off x="166511" y="3945572"/>
            <a:ext cx="6829778" cy="7736417"/>
          </a:xfrm>
        </p:spPr>
        <p:txBody>
          <a:bodyPr/>
          <a:lstStyle/>
          <a:p>
            <a:r>
              <a:rPr lang="en-US" sz="800" i="1" kern="1200" dirty="0">
                <a:solidFill>
                  <a:schemeClr val="tx1"/>
                </a:solidFill>
                <a:latin typeface="Arial" pitchFamily="34" charset="0"/>
                <a:ea typeface="+mn-ea"/>
                <a:cs typeface="+mn-cs"/>
              </a:rPr>
              <a:t>[Note: Refer to supplemental “Customer Tells Positioning Points” document for additional opening commentary]</a:t>
            </a:r>
            <a:br>
              <a:rPr lang="en-US" sz="800" i="1" kern="1200" dirty="0">
                <a:solidFill>
                  <a:schemeClr val="tx1"/>
                </a:solidFill>
                <a:latin typeface="Arial" pitchFamily="34" charset="0"/>
                <a:ea typeface="+mn-ea"/>
                <a:cs typeface="+mn-cs"/>
              </a:rPr>
            </a:br>
            <a:endParaRPr lang="en-US" sz="800" kern="1200" dirty="0">
              <a:solidFill>
                <a:schemeClr val="tx1"/>
              </a:solidFill>
              <a:latin typeface="Arial" pitchFamily="34" charset="0"/>
              <a:ea typeface="+mn-ea"/>
              <a:cs typeface="+mn-cs"/>
            </a:endParaRPr>
          </a:p>
          <a:p>
            <a:r>
              <a:rPr lang="en-US" sz="800" b="1" kern="1200" dirty="0">
                <a:solidFill>
                  <a:schemeClr val="tx1"/>
                </a:solidFill>
                <a:latin typeface="Arial" pitchFamily="34" charset="0"/>
                <a:ea typeface="+mn-ea"/>
                <a:cs typeface="+mn-cs"/>
              </a:rPr>
              <a:t>Openers (optional): </a:t>
            </a:r>
            <a:r>
              <a:rPr lang="en-US" sz="800" kern="1200" dirty="0">
                <a:solidFill>
                  <a:schemeClr val="tx1"/>
                </a:solidFill>
                <a:latin typeface="Arial" pitchFamily="34" charset="0"/>
                <a:ea typeface="+mn-ea"/>
                <a:cs typeface="+mn-cs"/>
              </a:rPr>
              <a:t>Choose</a:t>
            </a:r>
            <a:r>
              <a:rPr lang="en-US" sz="800" kern="1200" baseline="0" dirty="0">
                <a:solidFill>
                  <a:schemeClr val="tx1"/>
                </a:solidFill>
                <a:latin typeface="Arial" pitchFamily="34" charset="0"/>
                <a:ea typeface="+mn-ea"/>
                <a:cs typeface="+mn-cs"/>
              </a:rPr>
              <a:t> one</a:t>
            </a:r>
            <a:r>
              <a:rPr lang="en-US" sz="800" kern="1200" dirty="0">
                <a:solidFill>
                  <a:schemeClr val="tx1"/>
                </a:solidFill>
                <a:latin typeface="Arial" pitchFamily="34" charset="0"/>
                <a:ea typeface="+mn-ea"/>
                <a:cs typeface="+mn-cs"/>
              </a:rPr>
              <a:t> example to start that shows how a small difference can have a huge impact. </a:t>
            </a:r>
          </a:p>
          <a:p>
            <a:pPr marL="689595" lvl="1" indent="-232395">
              <a:buFont typeface="+mj-lt"/>
              <a:buAutoNum type="arabicPeriod"/>
            </a:pPr>
            <a:r>
              <a:rPr lang="en-US" sz="800" kern="1200" dirty="0">
                <a:solidFill>
                  <a:schemeClr val="tx1"/>
                </a:solidFill>
                <a:latin typeface="Arial" pitchFamily="34" charset="0"/>
                <a:ea typeface="+mn-ea"/>
                <a:cs typeface="+mn-cs"/>
              </a:rPr>
              <a:t>EX: In 2016, Johnson Wagner was 100 on the PGA Tour money list. Dustin Johnson was number 1. Stroke per hole difference between the two? .05. Earning difference? John Wagner - $1 million and Dustin Johnson $9 million.  Small difference yet huge financial payoff. </a:t>
            </a:r>
            <a:r>
              <a:rPr lang="en-US" sz="800" b="1" kern="1200" dirty="0">
                <a:solidFill>
                  <a:schemeClr val="tx1"/>
                </a:solidFill>
                <a:latin typeface="Arial" pitchFamily="34" charset="0"/>
                <a:ea typeface="+mn-ea"/>
                <a:cs typeface="+mn-cs"/>
              </a:rPr>
              <a:t>Through understanding and leveraging</a:t>
            </a:r>
            <a:r>
              <a:rPr lang="en-US" sz="800" b="1" kern="1200" baseline="0" dirty="0">
                <a:solidFill>
                  <a:schemeClr val="tx1"/>
                </a:solidFill>
                <a:latin typeface="Arial" pitchFamily="34" charset="0"/>
                <a:ea typeface="+mn-ea"/>
                <a:cs typeface="+mn-cs"/>
              </a:rPr>
              <a:t> the </a:t>
            </a:r>
            <a:r>
              <a:rPr lang="en-US" sz="800" b="1" kern="1200" dirty="0">
                <a:solidFill>
                  <a:schemeClr val="tx1"/>
                </a:solidFill>
                <a:latin typeface="Arial" pitchFamily="34" charset="0"/>
                <a:ea typeface="+mn-ea"/>
                <a:cs typeface="+mn-cs"/>
              </a:rPr>
              <a:t>Customer Tells strategy I’ll review with you today, you could increase your game and potentially have a huge financial pay off.</a:t>
            </a:r>
          </a:p>
          <a:p>
            <a:pPr marL="689595" lvl="1" indent="-232395">
              <a:buFont typeface="+mj-lt"/>
              <a:buAutoNum type="arabicPeriod"/>
            </a:pPr>
            <a:r>
              <a:rPr lang="en-US" sz="800" kern="1200" dirty="0">
                <a:solidFill>
                  <a:schemeClr val="tx1"/>
                </a:solidFill>
                <a:latin typeface="Arial" pitchFamily="34" charset="0"/>
                <a:ea typeface="+mn-ea"/>
                <a:cs typeface="+mn-cs"/>
              </a:rPr>
              <a:t>Have you ever heard of </a:t>
            </a:r>
            <a:r>
              <a:rPr lang="en-US" sz="800" kern="1200" dirty="0" err="1">
                <a:solidFill>
                  <a:schemeClr val="tx1"/>
                </a:solidFill>
                <a:latin typeface="Arial" pitchFamily="34" charset="0"/>
                <a:ea typeface="+mn-ea"/>
                <a:cs typeface="+mn-cs"/>
              </a:rPr>
              <a:t>Ecaterina</a:t>
            </a:r>
            <a:r>
              <a:rPr lang="en-US" sz="800" kern="1200" dirty="0">
                <a:solidFill>
                  <a:schemeClr val="tx1"/>
                </a:solidFill>
                <a:latin typeface="Arial" pitchFamily="34" charset="0"/>
                <a:ea typeface="+mn-ea"/>
                <a:cs typeface="+mn-cs"/>
              </a:rPr>
              <a:t> Szabo? She won the silver medal in all around gymnastics in the 1984 Olympics. Who won the gold medal? How much did Mary Lou </a:t>
            </a:r>
            <a:r>
              <a:rPr lang="en-US" sz="800" kern="1200" dirty="0" err="1">
                <a:solidFill>
                  <a:schemeClr val="tx1"/>
                </a:solidFill>
                <a:latin typeface="Arial" pitchFamily="34" charset="0"/>
                <a:ea typeface="+mn-ea"/>
                <a:cs typeface="+mn-cs"/>
              </a:rPr>
              <a:t>Retton</a:t>
            </a:r>
            <a:r>
              <a:rPr lang="en-US" sz="800" kern="1200" dirty="0">
                <a:solidFill>
                  <a:schemeClr val="tx1"/>
                </a:solidFill>
                <a:latin typeface="Arial" pitchFamily="34" charset="0"/>
                <a:ea typeface="+mn-ea"/>
                <a:cs typeface="+mn-cs"/>
              </a:rPr>
              <a:t> win by? .05 of a points. </a:t>
            </a:r>
            <a:r>
              <a:rPr lang="en-US" sz="800" b="1" kern="1200" dirty="0">
                <a:solidFill>
                  <a:schemeClr val="tx1"/>
                </a:solidFill>
                <a:latin typeface="Arial" pitchFamily="34" charset="0"/>
                <a:ea typeface="+mn-ea"/>
                <a:cs typeface="+mn-cs"/>
              </a:rPr>
              <a:t>Small differences have a huge financial pay off and lead to getting on the cover of a Wheaties box.  Today we’ll talk about small</a:t>
            </a:r>
            <a:r>
              <a:rPr lang="en-US" sz="800" b="1" kern="1200" baseline="0" dirty="0">
                <a:solidFill>
                  <a:schemeClr val="tx1"/>
                </a:solidFill>
                <a:latin typeface="Arial" pitchFamily="34" charset="0"/>
                <a:ea typeface="+mn-ea"/>
                <a:cs typeface="+mn-cs"/>
              </a:rPr>
              <a:t> differences that may make a huge difference in your business.</a:t>
            </a:r>
            <a:br>
              <a:rPr lang="en-US" sz="800" kern="1200" dirty="0">
                <a:solidFill>
                  <a:schemeClr val="tx1"/>
                </a:solidFill>
                <a:latin typeface="Arial" pitchFamily="34" charset="0"/>
                <a:ea typeface="+mn-ea"/>
                <a:cs typeface="+mn-cs"/>
              </a:rPr>
            </a:br>
            <a:endParaRPr lang="en-US" sz="800" kern="1200" dirty="0">
              <a:solidFill>
                <a:schemeClr val="tx1"/>
              </a:solidFill>
              <a:latin typeface="Arial" pitchFamily="34" charset="0"/>
              <a:ea typeface="+mn-ea"/>
              <a:cs typeface="+mn-cs"/>
            </a:endParaRPr>
          </a:p>
          <a:p>
            <a:pPr marL="0" indent="0">
              <a:buFont typeface="Arial" panose="020B0604020202020204" pitchFamily="34" charset="0"/>
              <a:buNone/>
            </a:pPr>
            <a:r>
              <a:rPr lang="en-US" sz="800" b="1" kern="1200" dirty="0">
                <a:solidFill>
                  <a:schemeClr val="tx1"/>
                </a:solidFill>
                <a:latin typeface="Arial" pitchFamily="34" charset="0"/>
                <a:ea typeface="+mn-ea"/>
                <a:cs typeface="+mn-cs"/>
              </a:rPr>
              <a:t>Opening</a:t>
            </a:r>
            <a:r>
              <a:rPr lang="en-US" sz="800" b="1" kern="1200" baseline="0" dirty="0">
                <a:solidFill>
                  <a:schemeClr val="tx1"/>
                </a:solidFill>
                <a:latin typeface="Arial" pitchFamily="34" charset="0"/>
                <a:ea typeface="+mn-ea"/>
                <a:cs typeface="+mn-cs"/>
              </a:rPr>
              <a:t> Question</a:t>
            </a:r>
            <a:r>
              <a:rPr lang="en-US" sz="800" kern="1200" baseline="0" dirty="0">
                <a:solidFill>
                  <a:schemeClr val="tx1"/>
                </a:solidFill>
                <a:latin typeface="Arial" pitchFamily="34" charset="0"/>
                <a:ea typeface="+mn-ea"/>
                <a:cs typeface="+mn-cs"/>
              </a:rPr>
              <a:t>: </a:t>
            </a:r>
            <a:r>
              <a:rPr lang="en-US" sz="800" kern="1200" dirty="0">
                <a:solidFill>
                  <a:schemeClr val="tx1"/>
                </a:solidFill>
                <a:latin typeface="Arial" pitchFamily="34" charset="0"/>
                <a:ea typeface="+mn-ea"/>
                <a:cs typeface="+mn-cs"/>
              </a:rPr>
              <a:t>Has anyone heard of a tell or tells before? What does it mean?</a:t>
            </a:r>
          </a:p>
          <a:p>
            <a:pPr marL="628650" lvl="1" indent="-171450">
              <a:buFont typeface="Arial" panose="020B0604020202020204" pitchFamily="34" charset="0"/>
              <a:buChar char="•"/>
            </a:pPr>
            <a:r>
              <a:rPr lang="en-US" sz="800" kern="1200" dirty="0">
                <a:solidFill>
                  <a:schemeClr val="tx1"/>
                </a:solidFill>
                <a:latin typeface="Arial" pitchFamily="34" charset="0"/>
                <a:ea typeface="+mn-ea"/>
                <a:cs typeface="+mn-cs"/>
              </a:rPr>
              <a:t>It is a behavioral cue that gives away information.</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Where does the word come from? Poker. </a:t>
            </a:r>
            <a:br>
              <a:rPr lang="en-US" sz="800" kern="1200" dirty="0">
                <a:solidFill>
                  <a:schemeClr val="tx1"/>
                </a:solidFill>
                <a:latin typeface="Arial" pitchFamily="34" charset="0"/>
                <a:ea typeface="+mn-ea"/>
                <a:cs typeface="+mn-cs"/>
              </a:rPr>
            </a:br>
            <a:endParaRPr lang="en-US" sz="800" kern="1200" dirty="0">
              <a:solidFill>
                <a:schemeClr val="tx1"/>
              </a:solidFill>
              <a:latin typeface="Arial" pitchFamily="34" charset="0"/>
              <a:ea typeface="+mn-ea"/>
              <a:cs typeface="+mn-cs"/>
            </a:endParaRPr>
          </a:p>
          <a:p>
            <a:r>
              <a:rPr lang="en-US" sz="800" kern="1200" dirty="0">
                <a:solidFill>
                  <a:schemeClr val="tx1"/>
                </a:solidFill>
                <a:latin typeface="Arial" pitchFamily="34" charset="0"/>
                <a:ea typeface="+mn-ea"/>
                <a:cs typeface="+mn-cs"/>
              </a:rPr>
              <a:t>Here are some examples of poker tells</a:t>
            </a:r>
          </a:p>
          <a:p>
            <a:pPr lvl="1"/>
            <a:r>
              <a:rPr lang="en-US" sz="800" b="1" kern="1200" dirty="0">
                <a:solidFill>
                  <a:schemeClr val="tx1"/>
                </a:solidFill>
                <a:latin typeface="Arial" pitchFamily="34" charset="0"/>
                <a:ea typeface="+mn-ea"/>
                <a:cs typeface="+mn-cs"/>
              </a:rPr>
              <a:t>Poker tells that may indicate a strong hand </a:t>
            </a:r>
            <a:r>
              <a:rPr lang="en-US" sz="800" i="1" kern="1200" dirty="0">
                <a:solidFill>
                  <a:schemeClr val="tx1"/>
                </a:solidFill>
                <a:latin typeface="Arial" pitchFamily="34" charset="0"/>
                <a:ea typeface="+mn-ea"/>
                <a:cs typeface="+mn-cs"/>
              </a:rPr>
              <a:t>(choose 2-3)</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Fluid speech.</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Shaking hands.</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A full, ear to ear, relaxed smile.</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Eyes open, not blinking.</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Stares at flop, and then glance out of corner of eye at players.</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Drawing in a big breath, nose flaring, and rapid breathing = ready for action.</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Glancing at chip stacks (their own or yours) = seeing how much to bet.</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Impatient = wants to bet.</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Suddenly sits back in chair, relaxed = calling or betting.</a:t>
            </a:r>
          </a:p>
          <a:p>
            <a:endParaRPr lang="en-US" sz="800" kern="1200" dirty="0">
              <a:solidFill>
                <a:schemeClr val="tx1"/>
              </a:solidFill>
              <a:latin typeface="Arial" pitchFamily="34" charset="0"/>
              <a:ea typeface="+mn-ea"/>
              <a:cs typeface="+mn-cs"/>
            </a:endParaRPr>
          </a:p>
          <a:p>
            <a:pPr lvl="1"/>
            <a:r>
              <a:rPr lang="en-US" sz="800" kern="1200" dirty="0">
                <a:solidFill>
                  <a:schemeClr val="tx1"/>
                </a:solidFill>
                <a:latin typeface="Arial" pitchFamily="34" charset="0"/>
                <a:ea typeface="+mn-ea"/>
                <a:cs typeface="+mn-cs"/>
              </a:rPr>
              <a:t>Poker tells that may indicate a weak hand </a:t>
            </a:r>
            <a:r>
              <a:rPr lang="en-US" sz="800" i="1" kern="1200" dirty="0">
                <a:solidFill>
                  <a:schemeClr val="tx1"/>
                </a:solidFill>
                <a:latin typeface="Arial" pitchFamily="34" charset="0"/>
                <a:ea typeface="+mn-ea"/>
                <a:cs typeface="+mn-cs"/>
              </a:rPr>
              <a:t>(choose 2-3)</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Incoherent, forced, high pitched, slow, broken, or unnatural speech.</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Holding breath and not moving.</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Putting chips into the pot with great force.</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Staring right at you. (Strength means weakness.)</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Picking up a handful of chips like they will go into the pot if you bet.</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Play acting like they are going to turn their cards over prematurely.</a:t>
            </a:r>
          </a:p>
          <a:p>
            <a:pPr marL="625535" lvl="1" indent="-168335">
              <a:buFont typeface="Arial" panose="020B0604020202020204" pitchFamily="34" charset="0"/>
              <a:buChar char="•"/>
            </a:pPr>
            <a:r>
              <a:rPr lang="en-US" sz="800" kern="1200" dirty="0">
                <a:solidFill>
                  <a:schemeClr val="tx1"/>
                </a:solidFill>
                <a:latin typeface="Arial" pitchFamily="34" charset="0"/>
                <a:ea typeface="+mn-ea"/>
                <a:cs typeface="+mn-cs"/>
              </a:rPr>
              <a:t>Treating their hole cards carelessly.</a:t>
            </a:r>
          </a:p>
          <a:p>
            <a:br>
              <a:rPr lang="en-US" sz="800" kern="1200" dirty="0">
                <a:solidFill>
                  <a:schemeClr val="tx1"/>
                </a:solidFill>
                <a:latin typeface="Arial" pitchFamily="34" charset="0"/>
                <a:ea typeface="+mn-ea"/>
                <a:cs typeface="+mn-cs"/>
              </a:rPr>
            </a:br>
            <a:r>
              <a:rPr lang="en-US" sz="800" b="1" kern="1200" dirty="0">
                <a:solidFill>
                  <a:schemeClr val="tx1"/>
                </a:solidFill>
                <a:latin typeface="Arial" pitchFamily="34" charset="0"/>
                <a:ea typeface="+mn-ea"/>
                <a:cs typeface="+mn-cs"/>
              </a:rPr>
              <a:t>Summary: </a:t>
            </a:r>
            <a:r>
              <a:rPr lang="en-US" sz="800" kern="1200" dirty="0">
                <a:solidFill>
                  <a:schemeClr val="tx1"/>
                </a:solidFill>
                <a:latin typeface="Arial" pitchFamily="34" charset="0"/>
                <a:ea typeface="+mn-ea"/>
                <a:cs typeface="+mn-cs"/>
              </a:rPr>
              <a:t>If in a short period of time you could understand from a prospective client how much information they need to make decisions, what their comfortable level of risk is, what type of information they use to make decisions, could that be helpful? Customer Tells helps us do exactly that. It may seem like “common sense”, but common sense is not always common practice and today’s training will provide you practical tools you can immediately put to use. </a:t>
            </a:r>
            <a:r>
              <a:rPr lang="en-US" sz="1000" kern="1200" dirty="0">
                <a:solidFill>
                  <a:schemeClr val="tx1"/>
                </a:solidFill>
                <a:latin typeface="Arial" pitchFamily="34" charset="0"/>
                <a:ea typeface="+mn-ea"/>
                <a:cs typeface="+mn-cs"/>
              </a:rPr>
              <a:t>  </a:t>
            </a:r>
          </a:p>
        </p:txBody>
      </p:sp>
    </p:spTree>
    <p:extLst>
      <p:ext uri="{BB962C8B-B14F-4D97-AF65-F5344CB8AC3E}">
        <p14:creationId xmlns:p14="http://schemas.microsoft.com/office/powerpoint/2010/main" val="88921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10</a:t>
            </a:fld>
            <a:endParaRPr lang="en-US" dirty="0"/>
          </a:p>
        </p:txBody>
      </p:sp>
    </p:spTree>
    <p:extLst>
      <p:ext uri="{BB962C8B-B14F-4D97-AF65-F5344CB8AC3E}">
        <p14:creationId xmlns:p14="http://schemas.microsoft.com/office/powerpoint/2010/main" val="1460333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55283" indent="-290493" eaLnBrk="0" hangingPunct="0">
              <a:spcBef>
                <a:spcPct val="30000"/>
              </a:spcBef>
              <a:defRPr sz="1200">
                <a:solidFill>
                  <a:schemeClr val="tx1"/>
                </a:solidFill>
                <a:latin typeface="Arial" pitchFamily="34" charset="0"/>
              </a:defRPr>
            </a:lvl2pPr>
            <a:lvl3pPr marL="1161974" indent="-232395" eaLnBrk="0" hangingPunct="0">
              <a:spcBef>
                <a:spcPct val="30000"/>
              </a:spcBef>
              <a:defRPr sz="1200">
                <a:solidFill>
                  <a:schemeClr val="tx1"/>
                </a:solidFill>
                <a:latin typeface="Arial" pitchFamily="34" charset="0"/>
              </a:defRPr>
            </a:lvl3pPr>
            <a:lvl4pPr marL="1626763" indent="-232395" eaLnBrk="0" hangingPunct="0">
              <a:spcBef>
                <a:spcPct val="30000"/>
              </a:spcBef>
              <a:defRPr sz="1200">
                <a:solidFill>
                  <a:schemeClr val="tx1"/>
                </a:solidFill>
                <a:latin typeface="Arial" pitchFamily="34" charset="0"/>
              </a:defRPr>
            </a:lvl4pPr>
            <a:lvl5pPr marL="2091553" indent="-232395" eaLnBrk="0" hangingPunct="0">
              <a:spcBef>
                <a:spcPct val="30000"/>
              </a:spcBef>
              <a:defRPr sz="1200">
                <a:solidFill>
                  <a:schemeClr val="tx1"/>
                </a:solidFill>
                <a:latin typeface="Arial" pitchFamily="34" charset="0"/>
              </a:defRPr>
            </a:lvl5pPr>
            <a:lvl6pPr marL="2556342" indent="-232395" eaLnBrk="0" fontAlgn="base" hangingPunct="0">
              <a:spcBef>
                <a:spcPct val="30000"/>
              </a:spcBef>
              <a:spcAft>
                <a:spcPct val="0"/>
              </a:spcAft>
              <a:defRPr sz="1200">
                <a:solidFill>
                  <a:schemeClr val="tx1"/>
                </a:solidFill>
                <a:latin typeface="Arial" pitchFamily="34" charset="0"/>
              </a:defRPr>
            </a:lvl6pPr>
            <a:lvl7pPr marL="3021132" indent="-232395" eaLnBrk="0" fontAlgn="base" hangingPunct="0">
              <a:spcBef>
                <a:spcPct val="30000"/>
              </a:spcBef>
              <a:spcAft>
                <a:spcPct val="0"/>
              </a:spcAft>
              <a:defRPr sz="1200">
                <a:solidFill>
                  <a:schemeClr val="tx1"/>
                </a:solidFill>
                <a:latin typeface="Arial" pitchFamily="34" charset="0"/>
              </a:defRPr>
            </a:lvl7pPr>
            <a:lvl8pPr marL="3485921" indent="-232395" eaLnBrk="0" fontAlgn="base" hangingPunct="0">
              <a:spcBef>
                <a:spcPct val="30000"/>
              </a:spcBef>
              <a:spcAft>
                <a:spcPct val="0"/>
              </a:spcAft>
              <a:defRPr sz="1200">
                <a:solidFill>
                  <a:schemeClr val="tx1"/>
                </a:solidFill>
                <a:latin typeface="Arial" pitchFamily="34" charset="0"/>
              </a:defRPr>
            </a:lvl8pPr>
            <a:lvl9pPr marL="3950711" indent="-232395"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88776C1-5223-4538-AB92-945A3B00B96E}" type="slidenum">
              <a:rPr lang="en-US" altLang="en-US" smtClean="0"/>
              <a:pPr eaLnBrk="1" hangingPunct="1">
                <a:spcBef>
                  <a:spcPct val="0"/>
                </a:spcBef>
              </a:pPr>
              <a:t>11</a:t>
            </a:fld>
            <a:endParaRPr lang="en-US" altLang="en-US" dirty="0"/>
          </a:p>
        </p:txBody>
      </p:sp>
      <p:sp>
        <p:nvSpPr>
          <p:cNvPr id="20483" name="Rectangle 2"/>
          <p:cNvSpPr>
            <a:spLocks noGrp="1" noRot="1" noChangeAspect="1" noChangeArrowheads="1" noTextEdit="1"/>
          </p:cNvSpPr>
          <p:nvPr>
            <p:ph type="sldImg"/>
          </p:nvPr>
        </p:nvSpPr>
        <p:spPr>
          <a:xfrm>
            <a:off x="1403350" y="406400"/>
            <a:ext cx="4256088" cy="3190875"/>
          </a:xfrm>
          <a:ln/>
        </p:spPr>
      </p:sp>
      <p:sp>
        <p:nvSpPr>
          <p:cNvPr id="20484" name="Rectangle 3"/>
          <p:cNvSpPr>
            <a:spLocks noGrp="1" noChangeArrowheads="1"/>
          </p:cNvSpPr>
          <p:nvPr>
            <p:ph type="body" idx="1"/>
          </p:nvPr>
        </p:nvSpPr>
        <p:spPr>
          <a:xfrm>
            <a:off x="232834" y="3868208"/>
            <a:ext cx="6519333" cy="4719214"/>
          </a:xfrm>
          <a:noFill/>
        </p:spPr>
        <p:txBody>
          <a:bodyPr/>
          <a:lstStyle/>
          <a:p>
            <a:pPr defTabSz="929579" eaLnBrk="1" hangingPunct="1">
              <a:lnSpc>
                <a:spcPct val="80000"/>
              </a:lnSpc>
              <a:defRPr/>
            </a:pPr>
            <a:r>
              <a:rPr lang="en-US" sz="800" b="1" dirty="0"/>
              <a:t>Opening: </a:t>
            </a:r>
            <a:r>
              <a:rPr lang="en-US" sz="800" dirty="0"/>
              <a:t>How to Assess a Client's Personality Style and Sell to That Style</a:t>
            </a:r>
          </a:p>
          <a:p>
            <a:pPr eaLnBrk="1" hangingPunct="1">
              <a:lnSpc>
                <a:spcPct val="80000"/>
              </a:lnSpc>
            </a:pPr>
            <a:r>
              <a:rPr lang="en-US" altLang="en-US" sz="800" dirty="0"/>
              <a:t>We each have four personality styles – Analyst, Director, Friend and Extrovert. We are a combination of all four styles and we tend to have one or two styles that are more dominant. Here are the key take always to identify which style you are interacting with and how to adapt to that style. The adaptation is critical to build client buy-in and trust. </a:t>
            </a:r>
          </a:p>
          <a:p>
            <a:pPr eaLnBrk="1" hangingPunct="1">
              <a:lnSpc>
                <a:spcPct val="80000"/>
              </a:lnSpc>
            </a:pPr>
            <a:endParaRPr lang="en-US" altLang="en-US" sz="800" dirty="0"/>
          </a:p>
          <a:p>
            <a:pPr eaLnBrk="1" hangingPunct="1">
              <a:lnSpc>
                <a:spcPct val="80000"/>
              </a:lnSpc>
            </a:pPr>
            <a:r>
              <a:rPr lang="en-US" altLang="en-US" sz="800" dirty="0"/>
              <a:t>As a client or prospect begins to talk with you, start immediately thinking about which style they are most similar to and begin to adapt your behavior to that style. If you narrow the possible style down to two styles but you cannot figure out which one he/she is, know that as long as you are adapting and are close to what the style is you are doing well and building trust. </a:t>
            </a:r>
          </a:p>
          <a:p>
            <a:pPr eaLnBrk="1" hangingPunct="1">
              <a:lnSpc>
                <a:spcPct val="80000"/>
              </a:lnSpc>
            </a:pPr>
            <a:endParaRPr lang="en-US" altLang="en-US" sz="800" dirty="0"/>
          </a:p>
          <a:p>
            <a:pPr eaLnBrk="1" hangingPunct="1">
              <a:lnSpc>
                <a:spcPct val="80000"/>
              </a:lnSpc>
            </a:pPr>
            <a:r>
              <a:rPr lang="en-US" altLang="en-US" sz="800" b="1" dirty="0"/>
              <a:t>Analysts </a:t>
            </a:r>
            <a:r>
              <a:rPr lang="en-US" altLang="en-US" sz="800" dirty="0"/>
              <a:t>tend to be serious and speak slower, they take time to make decisions and prefer to avoid conflict.  To make decisions they use details and facts, and not intuition.  </a:t>
            </a:r>
            <a:r>
              <a:rPr lang="en-US" altLang="en-US" sz="800" b="1" i="1" dirty="0"/>
              <a:t>Think of Bill Gates.</a:t>
            </a:r>
          </a:p>
          <a:p>
            <a:pPr eaLnBrk="1" hangingPunct="1">
              <a:lnSpc>
                <a:spcPct val="80000"/>
              </a:lnSpc>
            </a:pPr>
            <a:endParaRPr lang="en-US" altLang="en-US" sz="800" dirty="0"/>
          </a:p>
          <a:p>
            <a:pPr eaLnBrk="1" hangingPunct="1">
              <a:lnSpc>
                <a:spcPct val="80000"/>
              </a:lnSpc>
            </a:pPr>
            <a:r>
              <a:rPr lang="en-US" altLang="en-US" sz="800" b="1" dirty="0"/>
              <a:t>What they Value</a:t>
            </a:r>
            <a:r>
              <a:rPr lang="en-US" altLang="en-US" sz="800" dirty="0"/>
              <a:t>: Precision, details, being thorough, timeliness</a:t>
            </a:r>
          </a:p>
          <a:p>
            <a:pPr eaLnBrk="1" hangingPunct="1">
              <a:lnSpc>
                <a:spcPct val="80000"/>
              </a:lnSpc>
            </a:pPr>
            <a:endParaRPr lang="en-US" altLang="en-US" sz="800" dirty="0"/>
          </a:p>
          <a:p>
            <a:pPr eaLnBrk="1" hangingPunct="1">
              <a:lnSpc>
                <a:spcPct val="80000"/>
              </a:lnSpc>
            </a:pPr>
            <a:r>
              <a:rPr lang="en-US" altLang="en-US" sz="800" b="1" dirty="0"/>
              <a:t>Key Tells</a:t>
            </a:r>
            <a:r>
              <a:rPr lang="en-US" altLang="en-US" sz="800" dirty="0"/>
              <a:t>: More formal, risk averse, slower pace, and serious.</a:t>
            </a:r>
          </a:p>
          <a:p>
            <a:pPr eaLnBrk="1" hangingPunct="1">
              <a:lnSpc>
                <a:spcPct val="80000"/>
              </a:lnSpc>
            </a:pPr>
            <a:endParaRPr lang="en-US" altLang="en-US" sz="800" dirty="0"/>
          </a:p>
          <a:p>
            <a:pPr eaLnBrk="1" hangingPunct="1">
              <a:lnSpc>
                <a:spcPct val="80000"/>
              </a:lnSpc>
              <a:defRPr/>
            </a:pPr>
            <a:r>
              <a:rPr lang="en-US" altLang="en-US" sz="800" b="1" dirty="0"/>
              <a:t>How to Adapt to Analysts </a:t>
            </a:r>
            <a:r>
              <a:rPr lang="en-US" altLang="en-US" sz="800" i="1" dirty="0"/>
              <a:t>(select a few from the list below): </a:t>
            </a:r>
          </a:p>
          <a:p>
            <a:pPr marL="171450" indent="-171450" eaLnBrk="1" hangingPunct="1">
              <a:lnSpc>
                <a:spcPct val="80000"/>
              </a:lnSpc>
              <a:buFont typeface="Arial" panose="020B0604020202020204" pitchFamily="34" charset="0"/>
              <a:buChar char="•"/>
              <a:defRPr/>
            </a:pPr>
            <a:r>
              <a:rPr lang="en-US" altLang="en-US" sz="800" dirty="0"/>
              <a:t>Don’t exaggerate, be realistic and factual; </a:t>
            </a:r>
          </a:p>
          <a:p>
            <a:pPr marL="171450" indent="-171450" eaLnBrk="1" hangingPunct="1">
              <a:lnSpc>
                <a:spcPct val="80000"/>
              </a:lnSpc>
              <a:buFont typeface="Arial" panose="020B0604020202020204" pitchFamily="34" charset="0"/>
              <a:buChar char="•"/>
              <a:defRPr/>
            </a:pPr>
            <a:r>
              <a:rPr lang="en-US" altLang="en-US" sz="800" dirty="0"/>
              <a:t>Summarize meeting and take notes to share with them; </a:t>
            </a:r>
          </a:p>
          <a:p>
            <a:pPr marL="171450" indent="-171450" eaLnBrk="1" hangingPunct="1">
              <a:lnSpc>
                <a:spcPct val="80000"/>
              </a:lnSpc>
              <a:buFont typeface="Arial" panose="020B0604020202020204" pitchFamily="34" charset="0"/>
              <a:buChar char="•"/>
              <a:defRPr/>
            </a:pPr>
            <a:r>
              <a:rPr lang="en-US" altLang="en-US" sz="800" dirty="0"/>
              <a:t>give them time to make decisions while setting a future deadline; </a:t>
            </a:r>
          </a:p>
          <a:p>
            <a:pPr marL="171450" indent="-171450" eaLnBrk="1" hangingPunct="1">
              <a:lnSpc>
                <a:spcPct val="80000"/>
              </a:lnSpc>
              <a:buFont typeface="Arial" panose="020B0604020202020204" pitchFamily="34" charset="0"/>
              <a:buChar char="•"/>
              <a:defRPr/>
            </a:pPr>
            <a:r>
              <a:rPr lang="en-US" altLang="en-US" sz="800" dirty="0"/>
              <a:t>Slow down your speech and lessen any emotional emphasis in discussing options; </a:t>
            </a:r>
          </a:p>
          <a:p>
            <a:pPr marL="171450" indent="-171450" eaLnBrk="1" hangingPunct="1">
              <a:lnSpc>
                <a:spcPct val="80000"/>
              </a:lnSpc>
              <a:buFont typeface="Arial" panose="020B0604020202020204" pitchFamily="34" charset="0"/>
              <a:buChar char="•"/>
              <a:defRPr/>
            </a:pPr>
            <a:r>
              <a:rPr lang="en-US" altLang="en-US" sz="800" dirty="0"/>
              <a:t>Focus on the details, be objective and share any potential risks of a product with the Analyst. </a:t>
            </a:r>
          </a:p>
          <a:p>
            <a:pPr marL="171450" indent="-171450" eaLnBrk="1" hangingPunct="1">
              <a:lnSpc>
                <a:spcPct val="80000"/>
              </a:lnSpc>
              <a:buFont typeface="Arial" panose="020B0604020202020204" pitchFamily="34" charset="0"/>
              <a:buChar char="•"/>
              <a:defRPr/>
            </a:pPr>
            <a:r>
              <a:rPr lang="en-US" altLang="en-US" sz="800" dirty="0"/>
              <a:t>Discuss risks: it shows your thoroughness and underscores your ability to be objective which is very important to Analysts; show them how you are mitigating their risks (they believe everything has a risk so talk about it early).  If you don’t talk about risk they will think you are hiding something – “Here are a few concerns with this product…even given those risks here are three reasons why I think this product still makes a lot of sense...”; </a:t>
            </a:r>
          </a:p>
          <a:p>
            <a:pPr marL="171450" indent="-171450" eaLnBrk="1" hangingPunct="1">
              <a:lnSpc>
                <a:spcPct val="80000"/>
              </a:lnSpc>
              <a:buFont typeface="Arial" panose="020B0604020202020204" pitchFamily="34" charset="0"/>
              <a:buChar char="•"/>
              <a:defRPr/>
            </a:pPr>
            <a:r>
              <a:rPr lang="en-US" altLang="en-US" sz="800" dirty="0"/>
              <a:t>Start with the big picture and then drill down – “So I wanted to start off with the big picture and then we can move into each level with depth and answer your questions.” Show them that you are expecting questions and are not annoyed by questions; </a:t>
            </a:r>
          </a:p>
          <a:p>
            <a:pPr marL="174296" indent="-174296" eaLnBrk="1" hangingPunct="1">
              <a:lnSpc>
                <a:spcPct val="80000"/>
              </a:lnSpc>
              <a:buFont typeface="Arial" panose="020B0604020202020204" pitchFamily="34" charset="0"/>
              <a:buChar char="•"/>
            </a:pPr>
            <a:r>
              <a:rPr lang="en-US" altLang="en-US" sz="800" dirty="0"/>
              <a:t>Focus on customized, personalized solutions  – "This product is tailored to meet your specific needs.”</a:t>
            </a:r>
          </a:p>
          <a:p>
            <a:pPr marL="174296" indent="-174296" eaLnBrk="1" hangingPunct="1">
              <a:lnSpc>
                <a:spcPct val="80000"/>
              </a:lnSpc>
              <a:buFont typeface="Arial" panose="020B0604020202020204" pitchFamily="34" charset="0"/>
              <a:buChar char="•"/>
            </a:pPr>
            <a:r>
              <a:rPr lang="en-US" altLang="en-US" sz="800" dirty="0"/>
              <a:t>They value timeliness so be on time and tell them how your process is timely and efficient. How are the funds efficient and the portfolio managers efficient and shrewd. </a:t>
            </a:r>
          </a:p>
          <a:p>
            <a:pPr marL="174296" indent="-174296" eaLnBrk="1" hangingPunct="1">
              <a:lnSpc>
                <a:spcPct val="80000"/>
              </a:lnSpc>
              <a:buFont typeface="Arial" panose="020B0604020202020204" pitchFamily="34" charset="0"/>
              <a:buChar char="•"/>
            </a:pPr>
            <a:r>
              <a:rPr lang="en-US" altLang="en-US" sz="800" dirty="0"/>
              <a:t>Ask them early on in the conversation, "What is your sense of this product based on what I have shared and your own research and thinking about this?"</a:t>
            </a:r>
          </a:p>
        </p:txBody>
      </p:sp>
    </p:spTree>
    <p:extLst>
      <p:ext uri="{BB962C8B-B14F-4D97-AF65-F5344CB8AC3E}">
        <p14:creationId xmlns:p14="http://schemas.microsoft.com/office/powerpoint/2010/main" val="2739937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55283" indent="-290493" eaLnBrk="0" hangingPunct="0">
              <a:spcBef>
                <a:spcPct val="30000"/>
              </a:spcBef>
              <a:defRPr sz="1200">
                <a:solidFill>
                  <a:schemeClr val="tx1"/>
                </a:solidFill>
                <a:latin typeface="Arial" pitchFamily="34" charset="0"/>
              </a:defRPr>
            </a:lvl2pPr>
            <a:lvl3pPr marL="1161974" indent="-232395" eaLnBrk="0" hangingPunct="0">
              <a:spcBef>
                <a:spcPct val="30000"/>
              </a:spcBef>
              <a:defRPr sz="1200">
                <a:solidFill>
                  <a:schemeClr val="tx1"/>
                </a:solidFill>
                <a:latin typeface="Arial" pitchFamily="34" charset="0"/>
              </a:defRPr>
            </a:lvl3pPr>
            <a:lvl4pPr marL="1626763" indent="-232395" eaLnBrk="0" hangingPunct="0">
              <a:spcBef>
                <a:spcPct val="30000"/>
              </a:spcBef>
              <a:defRPr sz="1200">
                <a:solidFill>
                  <a:schemeClr val="tx1"/>
                </a:solidFill>
                <a:latin typeface="Arial" pitchFamily="34" charset="0"/>
              </a:defRPr>
            </a:lvl4pPr>
            <a:lvl5pPr marL="2091553" indent="-232395" eaLnBrk="0" hangingPunct="0">
              <a:spcBef>
                <a:spcPct val="30000"/>
              </a:spcBef>
              <a:defRPr sz="1200">
                <a:solidFill>
                  <a:schemeClr val="tx1"/>
                </a:solidFill>
                <a:latin typeface="Arial" pitchFamily="34" charset="0"/>
              </a:defRPr>
            </a:lvl5pPr>
            <a:lvl6pPr marL="2556342" indent="-232395" eaLnBrk="0" fontAlgn="base" hangingPunct="0">
              <a:spcBef>
                <a:spcPct val="30000"/>
              </a:spcBef>
              <a:spcAft>
                <a:spcPct val="0"/>
              </a:spcAft>
              <a:defRPr sz="1200">
                <a:solidFill>
                  <a:schemeClr val="tx1"/>
                </a:solidFill>
                <a:latin typeface="Arial" pitchFamily="34" charset="0"/>
              </a:defRPr>
            </a:lvl6pPr>
            <a:lvl7pPr marL="3021132" indent="-232395" eaLnBrk="0" fontAlgn="base" hangingPunct="0">
              <a:spcBef>
                <a:spcPct val="30000"/>
              </a:spcBef>
              <a:spcAft>
                <a:spcPct val="0"/>
              </a:spcAft>
              <a:defRPr sz="1200">
                <a:solidFill>
                  <a:schemeClr val="tx1"/>
                </a:solidFill>
                <a:latin typeface="Arial" pitchFamily="34" charset="0"/>
              </a:defRPr>
            </a:lvl7pPr>
            <a:lvl8pPr marL="3485921" indent="-232395" eaLnBrk="0" fontAlgn="base" hangingPunct="0">
              <a:spcBef>
                <a:spcPct val="30000"/>
              </a:spcBef>
              <a:spcAft>
                <a:spcPct val="0"/>
              </a:spcAft>
              <a:defRPr sz="1200">
                <a:solidFill>
                  <a:schemeClr val="tx1"/>
                </a:solidFill>
                <a:latin typeface="Arial" pitchFamily="34" charset="0"/>
              </a:defRPr>
            </a:lvl8pPr>
            <a:lvl9pPr marL="3950711" indent="-232395"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88776C1-5223-4538-AB92-945A3B00B96E}" type="slidenum">
              <a:rPr lang="en-US" altLang="en-US" smtClean="0"/>
              <a:pPr eaLnBrk="1" hangingPunct="1">
                <a:spcBef>
                  <a:spcPct val="0"/>
                </a:spcBef>
              </a:pPr>
              <a:t>12</a:t>
            </a:fld>
            <a:endParaRPr lang="en-US" altLang="en-US" dirty="0"/>
          </a:p>
        </p:txBody>
      </p:sp>
      <p:sp>
        <p:nvSpPr>
          <p:cNvPr id="20483" name="Rectangle 2"/>
          <p:cNvSpPr>
            <a:spLocks noGrp="1" noRot="1" noChangeAspect="1" noChangeArrowheads="1" noTextEdit="1"/>
          </p:cNvSpPr>
          <p:nvPr>
            <p:ph type="sldImg"/>
          </p:nvPr>
        </p:nvSpPr>
        <p:spPr>
          <a:xfrm>
            <a:off x="1403350" y="406400"/>
            <a:ext cx="4256088" cy="3190875"/>
          </a:xfrm>
          <a:ln/>
        </p:spPr>
      </p:sp>
      <p:sp>
        <p:nvSpPr>
          <p:cNvPr id="20484" name="Rectangle 3"/>
          <p:cNvSpPr>
            <a:spLocks noGrp="1" noChangeArrowheads="1"/>
          </p:cNvSpPr>
          <p:nvPr>
            <p:ph type="body" idx="1"/>
          </p:nvPr>
        </p:nvSpPr>
        <p:spPr>
          <a:xfrm>
            <a:off x="232834" y="3868208"/>
            <a:ext cx="6519333" cy="4719214"/>
          </a:xfrm>
          <a:noFill/>
        </p:spPr>
        <p:txBody>
          <a:bodyPr/>
          <a:lstStyle/>
          <a:p>
            <a:pPr eaLnBrk="1" hangingPunct="1">
              <a:lnSpc>
                <a:spcPct val="80000"/>
              </a:lnSpc>
            </a:pPr>
            <a:r>
              <a:rPr lang="en-US" altLang="en-US" sz="800" b="1" dirty="0"/>
              <a:t>Directors</a:t>
            </a:r>
            <a:r>
              <a:rPr lang="en-US" altLang="en-US" sz="800" dirty="0"/>
              <a:t> are fast-paced and decisive and they can be impatient with those who don't keep up with them. They tend to speak fast and take action quickly and specialize in pragmatism, candidness and efficiency.  They like being in power. </a:t>
            </a:r>
            <a:r>
              <a:rPr lang="en-US" altLang="en-US" sz="800" b="1" i="1" dirty="0"/>
              <a:t>Think Danica Patrick and Jack Welch</a:t>
            </a:r>
          </a:p>
          <a:p>
            <a:pPr eaLnBrk="1" hangingPunct="1">
              <a:lnSpc>
                <a:spcPct val="80000"/>
              </a:lnSpc>
            </a:pPr>
            <a:endParaRPr lang="en-US" altLang="en-US" sz="800" dirty="0"/>
          </a:p>
          <a:p>
            <a:pPr eaLnBrk="1" hangingPunct="1">
              <a:lnSpc>
                <a:spcPct val="80000"/>
              </a:lnSpc>
            </a:pPr>
            <a:r>
              <a:rPr lang="en-US" altLang="en-US" sz="800" b="1" dirty="0"/>
              <a:t>What they value: </a:t>
            </a:r>
            <a:r>
              <a:rPr lang="en-US" altLang="en-US" sz="800" dirty="0"/>
              <a:t>results-oriented a predictable experience; task oriented, fast acting; power and control</a:t>
            </a:r>
          </a:p>
          <a:p>
            <a:pPr eaLnBrk="1" hangingPunct="1">
              <a:lnSpc>
                <a:spcPct val="80000"/>
              </a:lnSpc>
            </a:pPr>
            <a:endParaRPr lang="en-US" altLang="en-US" sz="800" dirty="0"/>
          </a:p>
          <a:p>
            <a:pPr eaLnBrk="1" hangingPunct="1">
              <a:lnSpc>
                <a:spcPct val="80000"/>
              </a:lnSpc>
            </a:pPr>
            <a:r>
              <a:rPr lang="en-US" altLang="en-US" sz="800" b="1" dirty="0"/>
              <a:t>Key Tells</a:t>
            </a:r>
            <a:r>
              <a:rPr lang="en-US" altLang="en-US" sz="800" dirty="0"/>
              <a:t>: concise speech; direct language; prolonged eye contact; limited listening skills; firm handshake; formal, impatient</a:t>
            </a:r>
          </a:p>
          <a:p>
            <a:pPr eaLnBrk="1" hangingPunct="1">
              <a:lnSpc>
                <a:spcPct val="80000"/>
              </a:lnSpc>
            </a:pPr>
            <a:endParaRPr lang="en-US" altLang="en-US" sz="800" dirty="0"/>
          </a:p>
          <a:p>
            <a:pPr eaLnBrk="1" hangingPunct="1">
              <a:lnSpc>
                <a:spcPct val="80000"/>
              </a:lnSpc>
            </a:pPr>
            <a:r>
              <a:rPr lang="en-US" altLang="en-US" sz="800" b="1" dirty="0"/>
              <a:t>How to Adapt: </a:t>
            </a:r>
          </a:p>
          <a:p>
            <a:pPr marL="171450" indent="-171450" eaLnBrk="1" hangingPunct="1">
              <a:lnSpc>
                <a:spcPct val="80000"/>
              </a:lnSpc>
              <a:buFont typeface="Arial" panose="020B0604020202020204" pitchFamily="34" charset="0"/>
              <a:buChar char="•"/>
            </a:pPr>
            <a:r>
              <a:rPr lang="en-US" altLang="en-US" sz="800" dirty="0"/>
              <a:t>When interacting with Directors immediately get to the task at hand; </a:t>
            </a:r>
          </a:p>
          <a:p>
            <a:pPr marL="171450" indent="-171450" eaLnBrk="1" hangingPunct="1">
              <a:lnSpc>
                <a:spcPct val="80000"/>
              </a:lnSpc>
              <a:buFont typeface="Arial" panose="020B0604020202020204" pitchFamily="34" charset="0"/>
              <a:buChar char="•"/>
            </a:pPr>
            <a:r>
              <a:rPr lang="en-US" altLang="en-US" sz="800" dirty="0"/>
              <a:t>ask them what they would like to talk about first; </a:t>
            </a:r>
          </a:p>
          <a:p>
            <a:pPr marL="171450" indent="-171450" eaLnBrk="1" hangingPunct="1">
              <a:lnSpc>
                <a:spcPct val="80000"/>
              </a:lnSpc>
              <a:buFont typeface="Arial" panose="020B0604020202020204" pitchFamily="34" charset="0"/>
              <a:buChar char="•"/>
            </a:pPr>
            <a:r>
              <a:rPr lang="en-US" altLang="en-US" sz="800" dirty="0"/>
              <a:t>provide short summaries and concise answers or explanations (give them 3 concise reasons why this makes sense); </a:t>
            </a:r>
          </a:p>
          <a:p>
            <a:pPr marL="171450" indent="-171450" eaLnBrk="1" hangingPunct="1">
              <a:lnSpc>
                <a:spcPct val="80000"/>
              </a:lnSpc>
              <a:buFont typeface="Arial" panose="020B0604020202020204" pitchFamily="34" charset="0"/>
              <a:buChar char="•"/>
            </a:pPr>
            <a:r>
              <a:rPr lang="en-US" altLang="en-US" sz="800" dirty="0"/>
              <a:t>have a firm handshake; </a:t>
            </a:r>
          </a:p>
          <a:p>
            <a:pPr marL="171450" indent="-171450" eaLnBrk="1" hangingPunct="1">
              <a:lnSpc>
                <a:spcPct val="80000"/>
              </a:lnSpc>
              <a:buFont typeface="Arial" panose="020B0604020202020204" pitchFamily="34" charset="0"/>
              <a:buChar char="•"/>
            </a:pPr>
            <a:r>
              <a:rPr lang="en-US" altLang="en-US" sz="800" dirty="0"/>
              <a:t>make direct eye contact; </a:t>
            </a:r>
          </a:p>
          <a:p>
            <a:pPr marL="171450" indent="-171450" eaLnBrk="1" hangingPunct="1">
              <a:lnSpc>
                <a:spcPct val="80000"/>
              </a:lnSpc>
              <a:buFont typeface="Arial" panose="020B0604020202020204" pitchFamily="34" charset="0"/>
              <a:buChar char="•"/>
            </a:pPr>
            <a:r>
              <a:rPr lang="en-US" altLang="en-US" sz="800" dirty="0"/>
              <a:t>do not use small talk; </a:t>
            </a:r>
          </a:p>
          <a:p>
            <a:pPr marL="171450" indent="-171450" eaLnBrk="1" hangingPunct="1">
              <a:lnSpc>
                <a:spcPct val="80000"/>
              </a:lnSpc>
              <a:buFont typeface="Arial" panose="020B0604020202020204" pitchFamily="34" charset="0"/>
              <a:buChar char="•"/>
            </a:pPr>
            <a:r>
              <a:rPr lang="en-US" altLang="en-US" sz="800" dirty="0"/>
              <a:t>Directors love “it is your call, but this is what I would do…”;</a:t>
            </a:r>
          </a:p>
          <a:p>
            <a:pPr marL="171450" indent="-171450" eaLnBrk="1" hangingPunct="1">
              <a:lnSpc>
                <a:spcPct val="80000"/>
              </a:lnSpc>
              <a:buFont typeface="Arial" panose="020B0604020202020204" pitchFamily="34" charset="0"/>
              <a:buChar char="•"/>
            </a:pPr>
            <a:r>
              <a:rPr lang="en-US" altLang="en-US" sz="800" dirty="0"/>
              <a:t>meet them wherever is convenient for them; </a:t>
            </a:r>
          </a:p>
          <a:p>
            <a:pPr marL="171450" indent="-171450" eaLnBrk="1" hangingPunct="1">
              <a:lnSpc>
                <a:spcPct val="80000"/>
              </a:lnSpc>
              <a:buFont typeface="Arial" panose="020B0604020202020204" pitchFamily="34" charset="0"/>
              <a:buChar char="•"/>
            </a:pPr>
            <a:r>
              <a:rPr lang="en-US" altLang="en-US" sz="800" dirty="0"/>
              <a:t>Directors are always asking “so what?”  Make the “so what” the first thing you say “Bob, I have some info that might save you three weeks…” vs. “Bob, I have been doing some research and I found some interesting things…”</a:t>
            </a:r>
          </a:p>
          <a:p>
            <a:pPr marL="0" indent="0" eaLnBrk="1" hangingPunct="1">
              <a:buFont typeface="Arial" panose="020B0604020202020204" pitchFamily="34" charset="0"/>
              <a:buNone/>
            </a:pPr>
            <a:endParaRPr lang="en-US" altLang="en-US" sz="800" dirty="0"/>
          </a:p>
        </p:txBody>
      </p:sp>
    </p:spTree>
    <p:extLst>
      <p:ext uri="{BB962C8B-B14F-4D97-AF65-F5344CB8AC3E}">
        <p14:creationId xmlns:p14="http://schemas.microsoft.com/office/powerpoint/2010/main" val="2739937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55283" indent="-290493" eaLnBrk="0" hangingPunct="0">
              <a:spcBef>
                <a:spcPct val="30000"/>
              </a:spcBef>
              <a:defRPr sz="1200">
                <a:solidFill>
                  <a:schemeClr val="tx1"/>
                </a:solidFill>
                <a:latin typeface="Arial" pitchFamily="34" charset="0"/>
              </a:defRPr>
            </a:lvl2pPr>
            <a:lvl3pPr marL="1161974" indent="-232395" eaLnBrk="0" hangingPunct="0">
              <a:spcBef>
                <a:spcPct val="30000"/>
              </a:spcBef>
              <a:defRPr sz="1200">
                <a:solidFill>
                  <a:schemeClr val="tx1"/>
                </a:solidFill>
                <a:latin typeface="Arial" pitchFamily="34" charset="0"/>
              </a:defRPr>
            </a:lvl3pPr>
            <a:lvl4pPr marL="1626763" indent="-232395" eaLnBrk="0" hangingPunct="0">
              <a:spcBef>
                <a:spcPct val="30000"/>
              </a:spcBef>
              <a:defRPr sz="1200">
                <a:solidFill>
                  <a:schemeClr val="tx1"/>
                </a:solidFill>
                <a:latin typeface="Arial" pitchFamily="34" charset="0"/>
              </a:defRPr>
            </a:lvl4pPr>
            <a:lvl5pPr marL="2091553" indent="-232395" eaLnBrk="0" hangingPunct="0">
              <a:spcBef>
                <a:spcPct val="30000"/>
              </a:spcBef>
              <a:defRPr sz="1200">
                <a:solidFill>
                  <a:schemeClr val="tx1"/>
                </a:solidFill>
                <a:latin typeface="Arial" pitchFamily="34" charset="0"/>
              </a:defRPr>
            </a:lvl5pPr>
            <a:lvl6pPr marL="2556342" indent="-232395" eaLnBrk="0" fontAlgn="base" hangingPunct="0">
              <a:spcBef>
                <a:spcPct val="30000"/>
              </a:spcBef>
              <a:spcAft>
                <a:spcPct val="0"/>
              </a:spcAft>
              <a:defRPr sz="1200">
                <a:solidFill>
                  <a:schemeClr val="tx1"/>
                </a:solidFill>
                <a:latin typeface="Arial" pitchFamily="34" charset="0"/>
              </a:defRPr>
            </a:lvl6pPr>
            <a:lvl7pPr marL="3021132" indent="-232395" eaLnBrk="0" fontAlgn="base" hangingPunct="0">
              <a:spcBef>
                <a:spcPct val="30000"/>
              </a:spcBef>
              <a:spcAft>
                <a:spcPct val="0"/>
              </a:spcAft>
              <a:defRPr sz="1200">
                <a:solidFill>
                  <a:schemeClr val="tx1"/>
                </a:solidFill>
                <a:latin typeface="Arial" pitchFamily="34" charset="0"/>
              </a:defRPr>
            </a:lvl7pPr>
            <a:lvl8pPr marL="3485921" indent="-232395" eaLnBrk="0" fontAlgn="base" hangingPunct="0">
              <a:spcBef>
                <a:spcPct val="30000"/>
              </a:spcBef>
              <a:spcAft>
                <a:spcPct val="0"/>
              </a:spcAft>
              <a:defRPr sz="1200">
                <a:solidFill>
                  <a:schemeClr val="tx1"/>
                </a:solidFill>
                <a:latin typeface="Arial" pitchFamily="34" charset="0"/>
              </a:defRPr>
            </a:lvl8pPr>
            <a:lvl9pPr marL="3950711" indent="-232395"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88776C1-5223-4538-AB92-945A3B00B96E}" type="slidenum">
              <a:rPr lang="en-US" altLang="en-US" smtClean="0"/>
              <a:pPr eaLnBrk="1" hangingPunct="1">
                <a:spcBef>
                  <a:spcPct val="0"/>
                </a:spcBef>
              </a:pPr>
              <a:t>13</a:t>
            </a:fld>
            <a:endParaRPr lang="en-US" altLang="en-US" dirty="0"/>
          </a:p>
        </p:txBody>
      </p:sp>
      <p:sp>
        <p:nvSpPr>
          <p:cNvPr id="20483" name="Rectangle 2"/>
          <p:cNvSpPr>
            <a:spLocks noGrp="1" noRot="1" noChangeAspect="1" noChangeArrowheads="1" noTextEdit="1"/>
          </p:cNvSpPr>
          <p:nvPr>
            <p:ph type="sldImg"/>
          </p:nvPr>
        </p:nvSpPr>
        <p:spPr>
          <a:xfrm>
            <a:off x="1403350" y="406400"/>
            <a:ext cx="4256088" cy="3190875"/>
          </a:xfrm>
          <a:ln/>
        </p:spPr>
      </p:sp>
      <p:sp>
        <p:nvSpPr>
          <p:cNvPr id="20484" name="Rectangle 3"/>
          <p:cNvSpPr>
            <a:spLocks noGrp="1" noChangeArrowheads="1"/>
          </p:cNvSpPr>
          <p:nvPr>
            <p:ph type="body" idx="1"/>
          </p:nvPr>
        </p:nvSpPr>
        <p:spPr>
          <a:xfrm>
            <a:off x="232834" y="3868208"/>
            <a:ext cx="6519333" cy="4719214"/>
          </a:xfrm>
          <a:noFill/>
        </p:spPr>
        <p:txBody>
          <a:bodyPr/>
          <a:lstStyle/>
          <a:p>
            <a:pPr eaLnBrk="1" hangingPunct="1">
              <a:lnSpc>
                <a:spcPct val="80000"/>
              </a:lnSpc>
            </a:pPr>
            <a:r>
              <a:rPr lang="en-US" altLang="en-US" sz="800" b="1" dirty="0"/>
              <a:t>Friends</a:t>
            </a:r>
            <a:r>
              <a:rPr lang="en-US" altLang="en-US" sz="800" dirty="0"/>
              <a:t> are considerate and supportive, and their demeanor is relaxed and patient.  </a:t>
            </a:r>
            <a:r>
              <a:rPr lang="en-US" altLang="en-US" sz="800" b="1" i="1" dirty="0"/>
              <a:t>Think Mr. Rogers, Katie Couric, Warren Buffet</a:t>
            </a:r>
          </a:p>
          <a:p>
            <a:pPr eaLnBrk="1" hangingPunct="1">
              <a:lnSpc>
                <a:spcPct val="80000"/>
              </a:lnSpc>
            </a:pPr>
            <a:endParaRPr lang="en-US" altLang="en-US" sz="800" dirty="0"/>
          </a:p>
          <a:p>
            <a:pPr eaLnBrk="1" hangingPunct="1">
              <a:lnSpc>
                <a:spcPct val="80000"/>
              </a:lnSpc>
              <a:defRPr/>
            </a:pPr>
            <a:r>
              <a:rPr lang="en-US" altLang="en-US" sz="800" b="1" dirty="0"/>
              <a:t>What they value</a:t>
            </a:r>
            <a:r>
              <a:rPr lang="en-US" altLang="en-US" sz="800" dirty="0"/>
              <a:t>: relationships; connections; focus on people and personal things; loyalty; they don’t care how much you know until they know how much you care; win-win solutions</a:t>
            </a:r>
          </a:p>
          <a:p>
            <a:pPr eaLnBrk="1" hangingPunct="1">
              <a:lnSpc>
                <a:spcPct val="80000"/>
              </a:lnSpc>
            </a:pPr>
            <a:endParaRPr lang="en-US" altLang="en-US" sz="800" dirty="0"/>
          </a:p>
          <a:p>
            <a:pPr eaLnBrk="1" hangingPunct="1">
              <a:lnSpc>
                <a:spcPct val="80000"/>
              </a:lnSpc>
              <a:defRPr/>
            </a:pPr>
            <a:r>
              <a:rPr lang="en-US" altLang="en-US" sz="800" b="1" dirty="0"/>
              <a:t>Key Tells</a:t>
            </a:r>
            <a:r>
              <a:rPr lang="en-US" altLang="en-US" sz="800" dirty="0"/>
              <a:t>: smile more often than other styles; take time making decisions; listen more than talk; do not like to be rushed; talk often about family; they do more tracking in conversations by doing and saying things like "I agree, </a:t>
            </a:r>
            <a:r>
              <a:rPr lang="en-US" altLang="en-US" sz="800" dirty="0" err="1"/>
              <a:t>ahhh</a:t>
            </a:r>
            <a:r>
              <a:rPr lang="en-US" altLang="en-US" sz="800" dirty="0"/>
              <a:t>, right" and nodding their head to make the conversation pleasant</a:t>
            </a:r>
          </a:p>
          <a:p>
            <a:pPr eaLnBrk="1" hangingPunct="1">
              <a:lnSpc>
                <a:spcPct val="80000"/>
              </a:lnSpc>
            </a:pPr>
            <a:endParaRPr lang="en-US" altLang="en-US" sz="800" dirty="0"/>
          </a:p>
          <a:p>
            <a:pPr eaLnBrk="1" hangingPunct="1">
              <a:lnSpc>
                <a:spcPct val="80000"/>
              </a:lnSpc>
              <a:defRPr/>
            </a:pPr>
            <a:r>
              <a:rPr lang="en-US" altLang="en-US" sz="800" b="1" dirty="0"/>
              <a:t>How to Adapt</a:t>
            </a:r>
            <a:r>
              <a:rPr lang="en-US" altLang="en-US" sz="800" dirty="0"/>
              <a:t>: </a:t>
            </a:r>
          </a:p>
          <a:p>
            <a:pPr marL="171450" indent="-171450" eaLnBrk="1" hangingPunct="1">
              <a:lnSpc>
                <a:spcPct val="80000"/>
              </a:lnSpc>
              <a:buFont typeface="Arial" panose="020B0604020202020204" pitchFamily="34" charset="0"/>
              <a:buChar char="•"/>
              <a:defRPr/>
            </a:pPr>
            <a:r>
              <a:rPr lang="en-US" altLang="en-US" sz="800" dirty="0"/>
              <a:t>to build trust, spend time up front asking how they are doing and what is happening in their personal lives; </a:t>
            </a:r>
          </a:p>
          <a:p>
            <a:pPr marL="171450" indent="-171450" eaLnBrk="1" hangingPunct="1">
              <a:lnSpc>
                <a:spcPct val="80000"/>
              </a:lnSpc>
              <a:buFont typeface="Arial" panose="020B0604020202020204" pitchFamily="34" charset="0"/>
              <a:buChar char="•"/>
              <a:defRPr/>
            </a:pPr>
            <a:r>
              <a:rPr lang="en-US" altLang="en-US" sz="800" dirty="0"/>
              <a:t>prefer options that positively impact others so share how a certain decision will help the friends’ family, co-workers, etc.; </a:t>
            </a:r>
          </a:p>
          <a:p>
            <a:pPr marL="171450" indent="-171450" eaLnBrk="1" hangingPunct="1">
              <a:lnSpc>
                <a:spcPct val="80000"/>
              </a:lnSpc>
              <a:buFont typeface="Arial" panose="020B0604020202020204" pitchFamily="34" charset="0"/>
              <a:buChar char="•"/>
              <a:defRPr/>
            </a:pPr>
            <a:r>
              <a:rPr lang="en-US" altLang="en-US" sz="800" dirty="0"/>
              <a:t>open up about yourself; </a:t>
            </a:r>
          </a:p>
          <a:p>
            <a:pPr marL="171450" indent="-171450" eaLnBrk="1" hangingPunct="1">
              <a:lnSpc>
                <a:spcPct val="80000"/>
              </a:lnSpc>
              <a:buFont typeface="Arial" panose="020B0604020202020204" pitchFamily="34" charset="0"/>
              <a:buChar char="•"/>
              <a:defRPr/>
            </a:pPr>
            <a:r>
              <a:rPr lang="en-US" altLang="en-US" sz="800" dirty="0"/>
              <a:t>Listen;</a:t>
            </a:r>
          </a:p>
          <a:p>
            <a:pPr marL="171450" indent="-171450" eaLnBrk="1" hangingPunct="1">
              <a:lnSpc>
                <a:spcPct val="80000"/>
              </a:lnSpc>
              <a:buFont typeface="Arial" panose="020B0604020202020204" pitchFamily="34" charset="0"/>
              <a:buChar char="•"/>
              <a:defRPr/>
            </a:pPr>
            <a:r>
              <a:rPr lang="en-US" altLang="en-US" sz="800" dirty="0"/>
              <a:t>Smile; </a:t>
            </a:r>
          </a:p>
          <a:p>
            <a:pPr marL="171450" indent="-171450" eaLnBrk="1" hangingPunct="1">
              <a:lnSpc>
                <a:spcPct val="80000"/>
              </a:lnSpc>
              <a:buFont typeface="Arial" panose="020B0604020202020204" pitchFamily="34" charset="0"/>
              <a:buChar char="•"/>
              <a:defRPr/>
            </a:pPr>
            <a:r>
              <a:rPr lang="en-US" altLang="en-US" sz="800" dirty="0"/>
              <a:t>Ask them how they are, where they are from, etc.; </a:t>
            </a:r>
          </a:p>
          <a:p>
            <a:pPr marL="171450" indent="-171450" eaLnBrk="1" hangingPunct="1">
              <a:lnSpc>
                <a:spcPct val="80000"/>
              </a:lnSpc>
              <a:buFont typeface="Arial" panose="020B0604020202020204" pitchFamily="34" charset="0"/>
              <a:buChar char="•"/>
              <a:defRPr/>
            </a:pPr>
            <a:r>
              <a:rPr lang="en-US" altLang="en-US" sz="800" dirty="0"/>
              <a:t>Position ideas by answering how they will help others – "Mr. Friend if something happened to you, this product would really help take care of your spouse." "Mrs. Friend have you thought about saving for your grandchildren's college education?“; </a:t>
            </a:r>
          </a:p>
          <a:p>
            <a:pPr marL="171450" indent="-171450" eaLnBrk="1" hangingPunct="1">
              <a:lnSpc>
                <a:spcPct val="80000"/>
              </a:lnSpc>
              <a:buFont typeface="Arial" panose="020B0604020202020204" pitchFamily="34" charset="0"/>
              <a:buChar char="•"/>
              <a:defRPr/>
            </a:pPr>
            <a:r>
              <a:rPr lang="en-US" altLang="en-US" sz="800" dirty="0"/>
              <a:t>Friends make decisions with input from others: Find out who influences them and see if you can't get together with the Friend and their influencers to talk to them about your ideas.</a:t>
            </a:r>
          </a:p>
        </p:txBody>
      </p:sp>
    </p:spTree>
    <p:extLst>
      <p:ext uri="{BB962C8B-B14F-4D97-AF65-F5344CB8AC3E}">
        <p14:creationId xmlns:p14="http://schemas.microsoft.com/office/powerpoint/2010/main" val="2739937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55283" indent="-290493" eaLnBrk="0" hangingPunct="0">
              <a:spcBef>
                <a:spcPct val="30000"/>
              </a:spcBef>
              <a:defRPr sz="1200">
                <a:solidFill>
                  <a:schemeClr val="tx1"/>
                </a:solidFill>
                <a:latin typeface="Arial" pitchFamily="34" charset="0"/>
              </a:defRPr>
            </a:lvl2pPr>
            <a:lvl3pPr marL="1161974" indent="-232395" eaLnBrk="0" hangingPunct="0">
              <a:spcBef>
                <a:spcPct val="30000"/>
              </a:spcBef>
              <a:defRPr sz="1200">
                <a:solidFill>
                  <a:schemeClr val="tx1"/>
                </a:solidFill>
                <a:latin typeface="Arial" pitchFamily="34" charset="0"/>
              </a:defRPr>
            </a:lvl3pPr>
            <a:lvl4pPr marL="1626763" indent="-232395" eaLnBrk="0" hangingPunct="0">
              <a:spcBef>
                <a:spcPct val="30000"/>
              </a:spcBef>
              <a:defRPr sz="1200">
                <a:solidFill>
                  <a:schemeClr val="tx1"/>
                </a:solidFill>
                <a:latin typeface="Arial" pitchFamily="34" charset="0"/>
              </a:defRPr>
            </a:lvl4pPr>
            <a:lvl5pPr marL="2091553" indent="-232395" eaLnBrk="0" hangingPunct="0">
              <a:spcBef>
                <a:spcPct val="30000"/>
              </a:spcBef>
              <a:defRPr sz="1200">
                <a:solidFill>
                  <a:schemeClr val="tx1"/>
                </a:solidFill>
                <a:latin typeface="Arial" pitchFamily="34" charset="0"/>
              </a:defRPr>
            </a:lvl5pPr>
            <a:lvl6pPr marL="2556342" indent="-232395" eaLnBrk="0" fontAlgn="base" hangingPunct="0">
              <a:spcBef>
                <a:spcPct val="30000"/>
              </a:spcBef>
              <a:spcAft>
                <a:spcPct val="0"/>
              </a:spcAft>
              <a:defRPr sz="1200">
                <a:solidFill>
                  <a:schemeClr val="tx1"/>
                </a:solidFill>
                <a:latin typeface="Arial" pitchFamily="34" charset="0"/>
              </a:defRPr>
            </a:lvl6pPr>
            <a:lvl7pPr marL="3021132" indent="-232395" eaLnBrk="0" fontAlgn="base" hangingPunct="0">
              <a:spcBef>
                <a:spcPct val="30000"/>
              </a:spcBef>
              <a:spcAft>
                <a:spcPct val="0"/>
              </a:spcAft>
              <a:defRPr sz="1200">
                <a:solidFill>
                  <a:schemeClr val="tx1"/>
                </a:solidFill>
                <a:latin typeface="Arial" pitchFamily="34" charset="0"/>
              </a:defRPr>
            </a:lvl7pPr>
            <a:lvl8pPr marL="3485921" indent="-232395" eaLnBrk="0" fontAlgn="base" hangingPunct="0">
              <a:spcBef>
                <a:spcPct val="30000"/>
              </a:spcBef>
              <a:spcAft>
                <a:spcPct val="0"/>
              </a:spcAft>
              <a:defRPr sz="1200">
                <a:solidFill>
                  <a:schemeClr val="tx1"/>
                </a:solidFill>
                <a:latin typeface="Arial" pitchFamily="34" charset="0"/>
              </a:defRPr>
            </a:lvl8pPr>
            <a:lvl9pPr marL="3950711" indent="-232395"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88776C1-5223-4538-AB92-945A3B00B96E}" type="slidenum">
              <a:rPr lang="en-US" altLang="en-US" smtClean="0"/>
              <a:pPr eaLnBrk="1" hangingPunct="1">
                <a:spcBef>
                  <a:spcPct val="0"/>
                </a:spcBef>
              </a:pPr>
              <a:t>14</a:t>
            </a:fld>
            <a:endParaRPr lang="en-US" altLang="en-US" dirty="0"/>
          </a:p>
        </p:txBody>
      </p:sp>
      <p:sp>
        <p:nvSpPr>
          <p:cNvPr id="20483" name="Rectangle 2"/>
          <p:cNvSpPr>
            <a:spLocks noGrp="1" noRot="1" noChangeAspect="1" noChangeArrowheads="1" noTextEdit="1"/>
          </p:cNvSpPr>
          <p:nvPr>
            <p:ph type="sldImg"/>
          </p:nvPr>
        </p:nvSpPr>
        <p:spPr>
          <a:xfrm>
            <a:off x="1403350" y="406400"/>
            <a:ext cx="4256088" cy="3190875"/>
          </a:xfrm>
          <a:ln/>
        </p:spPr>
      </p:sp>
      <p:sp>
        <p:nvSpPr>
          <p:cNvPr id="20484" name="Rectangle 3"/>
          <p:cNvSpPr>
            <a:spLocks noGrp="1" noChangeArrowheads="1"/>
          </p:cNvSpPr>
          <p:nvPr>
            <p:ph type="body" idx="1"/>
          </p:nvPr>
        </p:nvSpPr>
        <p:spPr>
          <a:xfrm>
            <a:off x="232834" y="3868208"/>
            <a:ext cx="6519333" cy="4719214"/>
          </a:xfrm>
          <a:noFill/>
        </p:spPr>
        <p:txBody>
          <a:bodyPr/>
          <a:lstStyle/>
          <a:p>
            <a:pPr eaLnBrk="1" hangingPunct="1">
              <a:lnSpc>
                <a:spcPct val="80000"/>
              </a:lnSpc>
            </a:pPr>
            <a:r>
              <a:rPr lang="en-US" altLang="en-US" sz="800" b="1" dirty="0"/>
              <a:t>Extroverts</a:t>
            </a:r>
            <a:r>
              <a:rPr lang="en-US" altLang="en-US" sz="800" dirty="0"/>
              <a:t> are fast-moving, fast-talking and they love being original and creative. They tend to have a high level of energy, a good sense of humor and like to take risks. Extroverts are often informal in their language and speak with enthusiasm and conviction.  </a:t>
            </a:r>
            <a:r>
              <a:rPr lang="en-US" altLang="en-US" sz="800" b="1" i="1" dirty="0"/>
              <a:t>Think Richard Branson, Jim Cramer (Mad Money)</a:t>
            </a:r>
          </a:p>
          <a:p>
            <a:pPr eaLnBrk="1" hangingPunct="1">
              <a:lnSpc>
                <a:spcPct val="80000"/>
              </a:lnSpc>
            </a:pPr>
            <a:endParaRPr lang="en-US" altLang="en-US" sz="800" dirty="0"/>
          </a:p>
          <a:p>
            <a:pPr eaLnBrk="1" hangingPunct="1">
              <a:lnSpc>
                <a:spcPct val="80000"/>
              </a:lnSpc>
            </a:pPr>
            <a:r>
              <a:rPr lang="en-US" altLang="en-US" sz="800" b="1" dirty="0"/>
              <a:t>What they Value</a:t>
            </a:r>
            <a:r>
              <a:rPr lang="en-US" altLang="en-US" sz="800" dirty="0"/>
              <a:t>: positive feedback; quickness; being first; love risk so give them a chance to take risks</a:t>
            </a:r>
          </a:p>
          <a:p>
            <a:pPr eaLnBrk="1" hangingPunct="1">
              <a:lnSpc>
                <a:spcPct val="80000"/>
              </a:lnSpc>
            </a:pPr>
            <a:endParaRPr lang="en-US" altLang="en-US" sz="800" dirty="0"/>
          </a:p>
          <a:p>
            <a:pPr eaLnBrk="1" hangingPunct="1">
              <a:lnSpc>
                <a:spcPct val="80000"/>
              </a:lnSpc>
            </a:pPr>
            <a:r>
              <a:rPr lang="en-US" altLang="en-US" sz="800" b="1" dirty="0"/>
              <a:t>Key Tells</a:t>
            </a:r>
            <a:r>
              <a:rPr lang="en-US" altLang="en-US" sz="800" dirty="0"/>
              <a:t>: bubbly attitude, talk about themselves; seek compliments; notice how you react; fun; outgoing, like to be the center of attention; short attention span; competitive; may wear bright clothing; are comfortable standing out</a:t>
            </a:r>
          </a:p>
          <a:p>
            <a:pPr eaLnBrk="1" hangingPunct="1">
              <a:lnSpc>
                <a:spcPct val="80000"/>
              </a:lnSpc>
            </a:pPr>
            <a:endParaRPr lang="en-US" altLang="en-US" sz="800" dirty="0"/>
          </a:p>
          <a:p>
            <a:pPr eaLnBrk="1" hangingPunct="1">
              <a:lnSpc>
                <a:spcPct val="80000"/>
              </a:lnSpc>
            </a:pPr>
            <a:r>
              <a:rPr lang="en-US" altLang="en-US" sz="800" b="1" dirty="0"/>
              <a:t>How to Adapt</a:t>
            </a:r>
            <a:r>
              <a:rPr lang="en-US" altLang="en-US" sz="800" dirty="0"/>
              <a:t>: </a:t>
            </a:r>
            <a:r>
              <a:rPr lang="en-US" altLang="en-US" sz="800" i="1" dirty="0"/>
              <a:t>(you do not need to become an extravert in speaking with them, you just need to relate to them) </a:t>
            </a:r>
          </a:p>
          <a:p>
            <a:pPr marL="171450" indent="-171450" eaLnBrk="1" hangingPunct="1">
              <a:lnSpc>
                <a:spcPct val="80000"/>
              </a:lnSpc>
              <a:buFont typeface="Arial" panose="020B0604020202020204" pitchFamily="34" charset="0"/>
              <a:buChar char="•"/>
            </a:pPr>
            <a:r>
              <a:rPr lang="en-US" altLang="en-US" sz="800" dirty="0"/>
              <a:t>speak with enthusiasm and energy; </a:t>
            </a:r>
          </a:p>
          <a:p>
            <a:pPr marL="171450" indent="-171450" eaLnBrk="1" hangingPunct="1">
              <a:lnSpc>
                <a:spcPct val="80000"/>
              </a:lnSpc>
              <a:buFont typeface="Arial" panose="020B0604020202020204" pitchFamily="34" charset="0"/>
              <a:buChar char="•"/>
            </a:pPr>
            <a:r>
              <a:rPr lang="en-US" altLang="en-US" sz="800" dirty="0"/>
              <a:t>share opportunities to be the first to do something or opportunities to take risks; </a:t>
            </a:r>
          </a:p>
          <a:p>
            <a:pPr marL="171450" indent="-171450" eaLnBrk="1" hangingPunct="1">
              <a:lnSpc>
                <a:spcPct val="80000"/>
              </a:lnSpc>
              <a:buFont typeface="Arial" panose="020B0604020202020204" pitchFamily="34" charset="0"/>
              <a:buChar char="•"/>
            </a:pPr>
            <a:r>
              <a:rPr lang="en-US" altLang="en-US" sz="800" dirty="0"/>
              <a:t>celebrate successes since they like positive feedback; </a:t>
            </a:r>
          </a:p>
          <a:p>
            <a:pPr marL="171450" indent="-171450" eaLnBrk="1" hangingPunct="1">
              <a:lnSpc>
                <a:spcPct val="80000"/>
              </a:lnSpc>
              <a:buFont typeface="Arial" panose="020B0604020202020204" pitchFamily="34" charset="0"/>
              <a:buChar char="•"/>
            </a:pPr>
            <a:r>
              <a:rPr lang="en-US" altLang="en-US" sz="800" dirty="0"/>
              <a:t>give them a chance to tell you about their vacation, family, etc.; </a:t>
            </a:r>
          </a:p>
          <a:p>
            <a:pPr marL="171450" indent="-171450" eaLnBrk="1" hangingPunct="1">
              <a:lnSpc>
                <a:spcPct val="80000"/>
              </a:lnSpc>
              <a:buFont typeface="Arial" panose="020B0604020202020204" pitchFamily="34" charset="0"/>
              <a:buChar char="•"/>
            </a:pPr>
            <a:r>
              <a:rPr lang="en-US" altLang="en-US" sz="800" dirty="0"/>
              <a:t>pass along positive feedback you hear about them; </a:t>
            </a:r>
          </a:p>
          <a:p>
            <a:pPr marL="171450" indent="-171450" eaLnBrk="1" hangingPunct="1">
              <a:lnSpc>
                <a:spcPct val="80000"/>
              </a:lnSpc>
              <a:buFont typeface="Arial" panose="020B0604020202020204" pitchFamily="34" charset="0"/>
              <a:buChar char="•"/>
            </a:pPr>
            <a:r>
              <a:rPr lang="en-US" altLang="en-US" sz="800" dirty="0"/>
              <a:t>notice awards, pictures in their office; </a:t>
            </a:r>
          </a:p>
          <a:p>
            <a:pPr marL="171450" indent="-171450" eaLnBrk="1" hangingPunct="1">
              <a:lnSpc>
                <a:spcPct val="80000"/>
              </a:lnSpc>
              <a:buFont typeface="Arial" panose="020B0604020202020204" pitchFamily="34" charset="0"/>
              <a:buChar char="•"/>
            </a:pPr>
            <a:r>
              <a:rPr lang="en-US" altLang="en-US" sz="800" dirty="0"/>
              <a:t>be careful with critical feedback; </a:t>
            </a:r>
          </a:p>
          <a:p>
            <a:pPr marL="171450" indent="-171450" eaLnBrk="1" hangingPunct="1">
              <a:lnSpc>
                <a:spcPct val="80000"/>
              </a:lnSpc>
              <a:buFont typeface="Arial" panose="020B0604020202020204" pitchFamily="34" charset="0"/>
              <a:buChar char="•"/>
            </a:pPr>
            <a:r>
              <a:rPr lang="en-US" altLang="en-US" sz="800" dirty="0"/>
              <a:t>talk about the positive aspect of something before the negative; </a:t>
            </a:r>
          </a:p>
          <a:p>
            <a:pPr marL="171450" indent="-171450" eaLnBrk="1" hangingPunct="1">
              <a:lnSpc>
                <a:spcPct val="80000"/>
              </a:lnSpc>
              <a:buFont typeface="Arial" panose="020B0604020202020204" pitchFamily="34" charset="0"/>
              <a:buChar char="•"/>
            </a:pPr>
            <a:r>
              <a:rPr lang="en-US" altLang="en-US" sz="800" dirty="0"/>
              <a:t>show them how you have had long-term success with clients; </a:t>
            </a:r>
          </a:p>
          <a:p>
            <a:pPr marL="171450" indent="-171450" eaLnBrk="1" hangingPunct="1">
              <a:lnSpc>
                <a:spcPct val="80000"/>
              </a:lnSpc>
              <a:buFont typeface="Arial" panose="020B0604020202020204" pitchFamily="34" charset="0"/>
              <a:buChar char="•"/>
            </a:pPr>
            <a:r>
              <a:rPr lang="en-US" altLang="en-US" sz="800" dirty="0"/>
              <a:t>emphasize how product will solve their problems; </a:t>
            </a:r>
          </a:p>
          <a:p>
            <a:pPr marL="171450" indent="-171450" eaLnBrk="1" hangingPunct="1">
              <a:lnSpc>
                <a:spcPct val="80000"/>
              </a:lnSpc>
              <a:buFont typeface="Arial" panose="020B0604020202020204" pitchFamily="34" charset="0"/>
              <a:buChar char="•"/>
            </a:pPr>
            <a:r>
              <a:rPr lang="en-US" altLang="en-US" sz="800" dirty="0"/>
              <a:t>tell them how the product will put them ahead of others in terms of saving/investing/retirement planning</a:t>
            </a:r>
          </a:p>
        </p:txBody>
      </p:sp>
    </p:spTree>
    <p:extLst>
      <p:ext uri="{BB962C8B-B14F-4D97-AF65-F5344CB8AC3E}">
        <p14:creationId xmlns:p14="http://schemas.microsoft.com/office/powerpoint/2010/main" val="2739937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5563" y="1257300"/>
            <a:ext cx="4230687" cy="3171825"/>
          </a:xfrm>
        </p:spPr>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15</a:t>
            </a:fld>
            <a:endParaRPr lang="en-US" dirty="0"/>
          </a:p>
        </p:txBody>
      </p:sp>
      <p:sp>
        <p:nvSpPr>
          <p:cNvPr id="6" name="Notes Placeholder 2"/>
          <p:cNvSpPr>
            <a:spLocks noGrp="1"/>
          </p:cNvSpPr>
          <p:nvPr>
            <p:ph type="body" idx="3"/>
          </p:nvPr>
        </p:nvSpPr>
        <p:spPr>
          <a:xfrm>
            <a:off x="388056" y="4550081"/>
            <a:ext cx="6364111" cy="8447099"/>
          </a:xfrm>
        </p:spPr>
        <p:txBody>
          <a:bodyPr/>
          <a:lstStyle/>
          <a:p>
            <a:r>
              <a:rPr lang="en-US" sz="1000" dirty="0"/>
              <a:t>Let’s bring this all together and recap some best practices for engaging with each style type:</a:t>
            </a:r>
          </a:p>
          <a:p>
            <a:r>
              <a:rPr lang="en-US" sz="900" b="1" dirty="0"/>
              <a:t>Analyst</a:t>
            </a:r>
          </a:p>
          <a:p>
            <a:pPr marL="174296" indent="-174296">
              <a:buFont typeface="Arial" panose="020B0604020202020204" pitchFamily="34" charset="0"/>
              <a:buChar char="•"/>
            </a:pPr>
            <a:r>
              <a:rPr lang="en-US" sz="900" dirty="0"/>
              <a:t>Bring them to your office (it is another data point for them) and show them systems/processes you use</a:t>
            </a:r>
          </a:p>
          <a:p>
            <a:pPr marL="174296" indent="-174296">
              <a:buFont typeface="Arial" panose="020B0604020202020204" pitchFamily="34" charset="0"/>
              <a:buChar char="•"/>
            </a:pPr>
            <a:r>
              <a:rPr lang="en-US" sz="900" dirty="0"/>
              <a:t>Provide full spectrum of due diligence/resources. They are willing to take risk just show them the calculation behind the risk.</a:t>
            </a:r>
          </a:p>
          <a:p>
            <a:pPr marL="174296" indent="-174296">
              <a:buFont typeface="Arial" panose="020B0604020202020204" pitchFamily="34" charset="0"/>
              <a:buChar char="•"/>
            </a:pPr>
            <a:r>
              <a:rPr lang="en-US" sz="900" dirty="0"/>
              <a:t>Ensure marketing resources are detailed and show our products compared with competitors. Discuss competitor options and logically and rationally explain how our product is differentiated. Go so far as to say when a competitor's product would be appropriate. This shows a level of rational analysis – that you are willing to consider all possibilities with the client's best interest in mind. </a:t>
            </a:r>
          </a:p>
          <a:p>
            <a:pPr marL="174296" indent="-174296">
              <a:buFont typeface="Arial" panose="020B0604020202020204" pitchFamily="34" charset="0"/>
              <a:buChar char="•"/>
            </a:pPr>
            <a:r>
              <a:rPr lang="en-US" sz="900" dirty="0"/>
              <a:t>Closing: Set a follow up day for discussion, and mention that at that point you would like them to have a decision. On that day, review information and ask if they have other questions. Ask "based on your analysis, would you like to move forward with this product/move forward in working with me?“</a:t>
            </a:r>
          </a:p>
          <a:p>
            <a:r>
              <a:rPr lang="en-US" sz="900" b="1" dirty="0"/>
              <a:t>Director</a:t>
            </a:r>
          </a:p>
          <a:p>
            <a:pPr marL="174296" indent="-174296">
              <a:buFont typeface="Arial" panose="020B0604020202020204" pitchFamily="34" charset="0"/>
              <a:buChar char="•"/>
            </a:pPr>
            <a:r>
              <a:rPr lang="en-US" sz="900" dirty="0"/>
              <a:t>Go to wherever is easiest for them</a:t>
            </a:r>
          </a:p>
          <a:p>
            <a:pPr marL="174296" indent="-174296">
              <a:buFont typeface="Arial" panose="020B0604020202020204" pitchFamily="34" charset="0"/>
              <a:buChar char="•"/>
            </a:pPr>
            <a:r>
              <a:rPr lang="en-US" sz="900" dirty="0"/>
              <a:t>Give them the overview of your product and how it meets their needs. Emphasize efficiency and results</a:t>
            </a:r>
          </a:p>
          <a:p>
            <a:pPr marL="174296" indent="-174296">
              <a:buFont typeface="Arial" panose="020B0604020202020204" pitchFamily="34" charset="0"/>
              <a:buChar char="•"/>
            </a:pPr>
            <a:r>
              <a:rPr lang="en-US" sz="900" dirty="0"/>
              <a:t>Closing: "This is a top tier product that is going to deliver very strong results.  I am confident through working together that I will help to deliver a clear financial plan and excellent results. Can I partner with you?"</a:t>
            </a:r>
            <a:endParaRPr lang="en-US" sz="900" b="1" dirty="0"/>
          </a:p>
          <a:p>
            <a:r>
              <a:rPr lang="en-US" sz="900" b="1" dirty="0"/>
              <a:t> Friend</a:t>
            </a:r>
          </a:p>
          <a:p>
            <a:pPr marL="174296" indent="-174296">
              <a:buFont typeface="Arial" panose="020B0604020202020204" pitchFamily="34" charset="0"/>
              <a:buChar char="•"/>
            </a:pPr>
            <a:r>
              <a:rPr lang="en-US" sz="900" dirty="0"/>
              <a:t>Bring them to your house / meet your family or friends / bring them to non-profits or organizations you support</a:t>
            </a:r>
          </a:p>
          <a:p>
            <a:pPr marL="174296" indent="-174296">
              <a:buFont typeface="Arial" panose="020B0604020202020204" pitchFamily="34" charset="0"/>
              <a:buChar char="•"/>
            </a:pPr>
            <a:r>
              <a:rPr lang="en-US" sz="900" dirty="0"/>
              <a:t>Discuss how this product and working with you benefits those important to the client. Remember they are looking for “win-win” solutions. </a:t>
            </a:r>
          </a:p>
          <a:p>
            <a:pPr marL="174296" indent="-174296">
              <a:buFont typeface="Arial" panose="020B0604020202020204" pitchFamily="34" charset="0"/>
              <a:buChar char="•"/>
            </a:pPr>
            <a:r>
              <a:rPr lang="en-US" sz="900" dirty="0"/>
              <a:t>Bring together a current Friend client and the Friend prospect. Build trust with a Friend by showing how well you have served another Friend client. Then invite the Friend's spouse or key influencer to a lunch and build trust with both. Tell them how you will walk through with them every step of the process. </a:t>
            </a:r>
          </a:p>
          <a:p>
            <a:pPr marL="174296" indent="-174296">
              <a:buFont typeface="Arial" panose="020B0604020202020204" pitchFamily="34" charset="0"/>
              <a:buChar char="•"/>
            </a:pPr>
            <a:r>
              <a:rPr lang="en-US" sz="900" dirty="0"/>
              <a:t>Closing: "This product can position you and your family for long term success.”  *OR* “For me relationships and working together is the most important part of all I do. Would you be willing to work together?”</a:t>
            </a:r>
          </a:p>
          <a:p>
            <a:r>
              <a:rPr lang="en-US" sz="900" b="1" dirty="0"/>
              <a:t>Extrovert </a:t>
            </a:r>
          </a:p>
          <a:p>
            <a:pPr marL="174296" indent="-174296">
              <a:buFont typeface="Arial" panose="020B0604020202020204" pitchFamily="34" charset="0"/>
              <a:buChar char="•"/>
            </a:pPr>
            <a:r>
              <a:rPr lang="en-US" sz="900" dirty="0"/>
              <a:t>Take them to an exciting event or new restaurant or place they have not been.</a:t>
            </a:r>
          </a:p>
          <a:p>
            <a:pPr marL="174296" indent="-174296">
              <a:buFont typeface="Arial" panose="020B0604020202020204" pitchFamily="34" charset="0"/>
              <a:buChar char="•"/>
            </a:pPr>
            <a:r>
              <a:rPr lang="en-US" sz="900" dirty="0"/>
              <a:t>Share how working together would be an exciting, productive experience and how passionate you are about what you do. </a:t>
            </a:r>
          </a:p>
          <a:p>
            <a:pPr marL="174296" indent="-174296">
              <a:buFont typeface="Arial" panose="020B0604020202020204" pitchFamily="34" charset="0"/>
              <a:buChar char="•"/>
            </a:pPr>
            <a:r>
              <a:rPr lang="en-US" sz="900" dirty="0"/>
              <a:t>Emphasize how you will help them reach their financial goals</a:t>
            </a:r>
          </a:p>
          <a:p>
            <a:pPr marL="174296" indent="-174296">
              <a:buFont typeface="Arial" panose="020B0604020202020204" pitchFamily="34" charset="0"/>
              <a:buChar char="•"/>
            </a:pPr>
            <a:r>
              <a:rPr lang="en-US" sz="900" dirty="0"/>
              <a:t>Provide a big picture look at how you will work together and win.</a:t>
            </a:r>
          </a:p>
          <a:p>
            <a:pPr marL="174296" indent="-174296">
              <a:buFont typeface="Arial" panose="020B0604020202020204" pitchFamily="34" charset="0"/>
              <a:buChar char="•"/>
            </a:pPr>
            <a:r>
              <a:rPr lang="en-US" sz="900" dirty="0"/>
              <a:t>Closing: "I know this can be a phenomenal product/partnership. Are you wiling to give this a try?"</a:t>
            </a:r>
          </a:p>
          <a:p>
            <a:br>
              <a:rPr lang="en-US" sz="900" dirty="0"/>
            </a:br>
            <a:r>
              <a:rPr lang="en-US" sz="900" b="1" i="1" dirty="0"/>
              <a:t>Questions to ask clients or prospects to uncover their style</a:t>
            </a:r>
          </a:p>
          <a:p>
            <a:pPr marL="168335" indent="-168335">
              <a:buFont typeface="Arial" panose="020B0604020202020204" pitchFamily="34" charset="0"/>
              <a:buChar char="•"/>
            </a:pPr>
            <a:r>
              <a:rPr lang="en-US" sz="900" dirty="0"/>
              <a:t> Try to discover how the client makes decisions – this is one of the biggest differentiators of style</a:t>
            </a:r>
          </a:p>
          <a:p>
            <a:pPr marL="625535" lvl="1" indent="-168335">
              <a:buFont typeface="Arial" panose="020B0604020202020204" pitchFamily="34" charset="0"/>
              <a:buChar char="•"/>
            </a:pPr>
            <a:r>
              <a:rPr lang="en-US" sz="900" dirty="0"/>
              <a:t>How have they made big financial decisions in their life such as a house or car? Different factors enter in such as speed, facts vs. intuition, risk taking, individual vs. collaborative.</a:t>
            </a:r>
          </a:p>
          <a:p>
            <a:pPr marL="168335" indent="-168335">
              <a:buFont typeface="Arial" panose="020B0604020202020204" pitchFamily="34" charset="0"/>
              <a:buChar char="•"/>
            </a:pPr>
            <a:r>
              <a:rPr lang="en-US" sz="900" dirty="0"/>
              <a:t> Ask them about their tolerance for risk, and also how they react to making mistakes or bad decisions.</a:t>
            </a:r>
          </a:p>
          <a:p>
            <a:pPr marL="168335" indent="-168335">
              <a:buFont typeface="Arial" panose="020B0604020202020204" pitchFamily="34" charset="0"/>
              <a:buChar char="•"/>
            </a:pPr>
            <a:r>
              <a:rPr lang="en-US" sz="900" dirty="0"/>
              <a:t> What are your biggest money worries?</a:t>
            </a:r>
          </a:p>
          <a:p>
            <a:pPr marL="168335" indent="-168335">
              <a:buFont typeface="Arial" panose="020B0604020202020204" pitchFamily="34" charset="0"/>
              <a:buChar char="•"/>
            </a:pPr>
            <a:r>
              <a:rPr lang="en-US" sz="900" dirty="0"/>
              <a:t> How do you measure the success of your investment portfolio?</a:t>
            </a:r>
          </a:p>
          <a:p>
            <a:pPr marL="168335" indent="-168335">
              <a:buFont typeface="Arial" panose="020B0604020202020204" pitchFamily="34" charset="0"/>
              <a:buChar char="•"/>
            </a:pPr>
            <a:r>
              <a:rPr lang="en-US" sz="900" dirty="0"/>
              <a:t> What are your hopes and dreams?</a:t>
            </a:r>
          </a:p>
          <a:p>
            <a:pPr marL="168335" indent="-168335">
              <a:buFont typeface="Arial" panose="020B0604020202020204" pitchFamily="34" charset="0"/>
              <a:buChar char="•"/>
            </a:pPr>
            <a:r>
              <a:rPr lang="en-US" sz="900" dirty="0"/>
              <a:t> What keeps you up at night?</a:t>
            </a:r>
          </a:p>
          <a:p>
            <a:pPr marL="168335" indent="-168335">
              <a:buFont typeface="Arial" panose="020B0604020202020204" pitchFamily="34" charset="0"/>
              <a:buChar char="•"/>
            </a:pPr>
            <a:r>
              <a:rPr lang="en-US" sz="900" dirty="0"/>
              <a:t> What are your greatest successes?</a:t>
            </a:r>
          </a:p>
          <a:p>
            <a:pPr marL="168335" indent="-168335">
              <a:buFont typeface="Arial" panose="020B0604020202020204" pitchFamily="34" charset="0"/>
              <a:buChar char="•"/>
            </a:pPr>
            <a:r>
              <a:rPr lang="en-US" sz="900" dirty="0"/>
              <a:t> What are your professional expectations?</a:t>
            </a:r>
          </a:p>
          <a:p>
            <a:endParaRPr lang="en-US" sz="900" dirty="0"/>
          </a:p>
        </p:txBody>
      </p:sp>
    </p:spTree>
    <p:extLst>
      <p:ext uri="{BB962C8B-B14F-4D97-AF65-F5344CB8AC3E}">
        <p14:creationId xmlns:p14="http://schemas.microsoft.com/office/powerpoint/2010/main" val="525894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16</a:t>
            </a:fld>
            <a:endParaRPr lang="en-US" dirty="0"/>
          </a:p>
        </p:txBody>
      </p:sp>
    </p:spTree>
    <p:extLst>
      <p:ext uri="{BB962C8B-B14F-4D97-AF65-F5344CB8AC3E}">
        <p14:creationId xmlns:p14="http://schemas.microsoft.com/office/powerpoint/2010/main" val="4232065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17</a:t>
            </a:fld>
            <a:endParaRPr lang="en-US" dirty="0"/>
          </a:p>
        </p:txBody>
      </p:sp>
    </p:spTree>
    <p:extLst>
      <p:ext uri="{BB962C8B-B14F-4D97-AF65-F5344CB8AC3E}">
        <p14:creationId xmlns:p14="http://schemas.microsoft.com/office/powerpoint/2010/main" val="1460333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18</a:t>
            </a:fld>
            <a:endParaRPr lang="en-US" dirty="0"/>
          </a:p>
        </p:txBody>
      </p:sp>
    </p:spTree>
    <p:extLst>
      <p:ext uri="{BB962C8B-B14F-4D97-AF65-F5344CB8AC3E}">
        <p14:creationId xmlns:p14="http://schemas.microsoft.com/office/powerpoint/2010/main" val="1710452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19</a:t>
            </a:fld>
            <a:endParaRPr lang="en-US" dirty="0"/>
          </a:p>
        </p:txBody>
      </p:sp>
    </p:spTree>
    <p:extLst>
      <p:ext uri="{BB962C8B-B14F-4D97-AF65-F5344CB8AC3E}">
        <p14:creationId xmlns:p14="http://schemas.microsoft.com/office/powerpoint/2010/main" val="1215760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2</a:t>
            </a:fld>
            <a:endParaRPr lang="en-US" dirty="0"/>
          </a:p>
        </p:txBody>
      </p:sp>
    </p:spTree>
    <p:extLst>
      <p:ext uri="{BB962C8B-B14F-4D97-AF65-F5344CB8AC3E}">
        <p14:creationId xmlns:p14="http://schemas.microsoft.com/office/powerpoint/2010/main" val="571507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3</a:t>
            </a:fld>
            <a:endParaRPr lang="en-US" dirty="0"/>
          </a:p>
        </p:txBody>
      </p:sp>
    </p:spTree>
    <p:extLst>
      <p:ext uri="{BB962C8B-B14F-4D97-AF65-F5344CB8AC3E}">
        <p14:creationId xmlns:p14="http://schemas.microsoft.com/office/powerpoint/2010/main" val="614257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55283" indent="-290493" eaLnBrk="0" hangingPunct="0">
              <a:spcBef>
                <a:spcPct val="30000"/>
              </a:spcBef>
              <a:defRPr sz="1200">
                <a:solidFill>
                  <a:schemeClr val="tx1"/>
                </a:solidFill>
                <a:latin typeface="Arial" pitchFamily="34" charset="0"/>
              </a:defRPr>
            </a:lvl2pPr>
            <a:lvl3pPr marL="1161974" indent="-232395" eaLnBrk="0" hangingPunct="0">
              <a:spcBef>
                <a:spcPct val="30000"/>
              </a:spcBef>
              <a:defRPr sz="1200">
                <a:solidFill>
                  <a:schemeClr val="tx1"/>
                </a:solidFill>
                <a:latin typeface="Arial" pitchFamily="34" charset="0"/>
              </a:defRPr>
            </a:lvl3pPr>
            <a:lvl4pPr marL="1626763" indent="-232395" eaLnBrk="0" hangingPunct="0">
              <a:spcBef>
                <a:spcPct val="30000"/>
              </a:spcBef>
              <a:defRPr sz="1200">
                <a:solidFill>
                  <a:schemeClr val="tx1"/>
                </a:solidFill>
                <a:latin typeface="Arial" pitchFamily="34" charset="0"/>
              </a:defRPr>
            </a:lvl4pPr>
            <a:lvl5pPr marL="2091553" indent="-232395" eaLnBrk="0" hangingPunct="0">
              <a:spcBef>
                <a:spcPct val="30000"/>
              </a:spcBef>
              <a:defRPr sz="1200">
                <a:solidFill>
                  <a:schemeClr val="tx1"/>
                </a:solidFill>
                <a:latin typeface="Arial" pitchFamily="34" charset="0"/>
              </a:defRPr>
            </a:lvl5pPr>
            <a:lvl6pPr marL="2556342" indent="-232395" eaLnBrk="0" fontAlgn="base" hangingPunct="0">
              <a:spcBef>
                <a:spcPct val="30000"/>
              </a:spcBef>
              <a:spcAft>
                <a:spcPct val="0"/>
              </a:spcAft>
              <a:defRPr sz="1200">
                <a:solidFill>
                  <a:schemeClr val="tx1"/>
                </a:solidFill>
                <a:latin typeface="Arial" pitchFamily="34" charset="0"/>
              </a:defRPr>
            </a:lvl6pPr>
            <a:lvl7pPr marL="3021132" indent="-232395" eaLnBrk="0" fontAlgn="base" hangingPunct="0">
              <a:spcBef>
                <a:spcPct val="30000"/>
              </a:spcBef>
              <a:spcAft>
                <a:spcPct val="0"/>
              </a:spcAft>
              <a:defRPr sz="1200">
                <a:solidFill>
                  <a:schemeClr val="tx1"/>
                </a:solidFill>
                <a:latin typeface="Arial" pitchFamily="34" charset="0"/>
              </a:defRPr>
            </a:lvl7pPr>
            <a:lvl8pPr marL="3485921" indent="-232395" eaLnBrk="0" fontAlgn="base" hangingPunct="0">
              <a:spcBef>
                <a:spcPct val="30000"/>
              </a:spcBef>
              <a:spcAft>
                <a:spcPct val="0"/>
              </a:spcAft>
              <a:defRPr sz="1200">
                <a:solidFill>
                  <a:schemeClr val="tx1"/>
                </a:solidFill>
                <a:latin typeface="Arial" pitchFamily="34" charset="0"/>
              </a:defRPr>
            </a:lvl8pPr>
            <a:lvl9pPr marL="3950711" indent="-232395"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5D907C5-FED4-4C70-A91D-E1D5C0FE8CBE}" type="slidenum">
              <a:rPr lang="en-US" altLang="en-US" smtClean="0"/>
              <a:pPr eaLnBrk="1" hangingPunct="1">
                <a:spcBef>
                  <a:spcPct val="0"/>
                </a:spcBef>
              </a:pPr>
              <a:t>4</a:t>
            </a:fld>
            <a:endParaRPr lang="en-US" altLang="en-US" dirty="0"/>
          </a:p>
        </p:txBody>
      </p:sp>
      <p:sp>
        <p:nvSpPr>
          <p:cNvPr id="16387" name="Rectangle 2"/>
          <p:cNvSpPr>
            <a:spLocks noGrp="1" noRot="1" noChangeAspect="1" noChangeArrowheads="1" noTextEdit="1"/>
          </p:cNvSpPr>
          <p:nvPr>
            <p:ph type="sldImg"/>
          </p:nvPr>
        </p:nvSpPr>
        <p:spPr>
          <a:xfrm>
            <a:off x="1325563" y="309563"/>
            <a:ext cx="4022725" cy="3017837"/>
          </a:xfrm>
          <a:ln/>
        </p:spPr>
      </p:sp>
      <p:sp>
        <p:nvSpPr>
          <p:cNvPr id="6" name="Rectangle 3"/>
          <p:cNvSpPr>
            <a:spLocks noGrp="1" noChangeArrowheads="1"/>
          </p:cNvSpPr>
          <p:nvPr>
            <p:ph type="body" idx="3"/>
          </p:nvPr>
        </p:nvSpPr>
        <p:spPr>
          <a:xfrm>
            <a:off x="284575" y="3713481"/>
            <a:ext cx="6545203" cy="4794571"/>
          </a:xfrm>
          <a:noFill/>
        </p:spPr>
        <p:txBody>
          <a:bodyPr/>
          <a:lstStyle/>
          <a:p>
            <a:r>
              <a:rPr lang="en-US" altLang="en-US" sz="1000" b="1" kern="1200" dirty="0">
                <a:solidFill>
                  <a:schemeClr val="tx1"/>
                </a:solidFill>
                <a:latin typeface="Arial" pitchFamily="34" charset="0"/>
                <a:ea typeface="+mn-ea"/>
                <a:cs typeface="+mn-cs"/>
              </a:rPr>
              <a:t>Main Point #1: People will tell you how to sell them:</a:t>
            </a:r>
          </a:p>
          <a:p>
            <a:pPr marL="625535" marR="0" lvl="1" indent="-168335"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sz="1000" kern="1200" dirty="0">
                <a:solidFill>
                  <a:schemeClr val="tx1"/>
                </a:solidFill>
                <a:latin typeface="Arial" pitchFamily="34" charset="0"/>
                <a:ea typeface="+mn-ea"/>
                <a:cs typeface="+mn-cs"/>
              </a:rPr>
              <a:t>Information is key. We want</a:t>
            </a:r>
            <a:r>
              <a:rPr lang="en-US" altLang="en-US" sz="1000" kern="1200" baseline="0" dirty="0">
                <a:solidFill>
                  <a:schemeClr val="tx1"/>
                </a:solidFill>
                <a:latin typeface="Arial" pitchFamily="34" charset="0"/>
                <a:ea typeface="+mn-ea"/>
                <a:cs typeface="+mn-cs"/>
              </a:rPr>
              <a:t> </a:t>
            </a:r>
            <a:r>
              <a:rPr lang="en-US" altLang="en-US" sz="1000" kern="1200" dirty="0">
                <a:solidFill>
                  <a:schemeClr val="tx1"/>
                </a:solidFill>
                <a:latin typeface="Arial" pitchFamily="34" charset="0"/>
                <a:ea typeface="+mn-ea"/>
                <a:cs typeface="+mn-cs"/>
              </a:rPr>
              <a:t>to get as much information from our customers as we can</a:t>
            </a:r>
          </a:p>
          <a:p>
            <a:pPr marL="625535" lvl="1" indent="-168335">
              <a:buFont typeface="Arial" panose="020B0604020202020204" pitchFamily="34" charset="0"/>
              <a:buChar char="•"/>
            </a:pPr>
            <a:r>
              <a:rPr lang="en-US" altLang="en-US" sz="1000" kern="1200" dirty="0">
                <a:solidFill>
                  <a:schemeClr val="tx1"/>
                </a:solidFill>
                <a:latin typeface="Arial" pitchFamily="34" charset="0"/>
                <a:ea typeface="+mn-ea"/>
                <a:cs typeface="+mn-cs"/>
              </a:rPr>
              <a:t>If you listen, people will tell you how they want to be treated.</a:t>
            </a:r>
          </a:p>
          <a:p>
            <a:pPr marL="625535" lvl="1" indent="-168335">
              <a:buFont typeface="Arial" panose="020B0604020202020204" pitchFamily="34" charset="0"/>
              <a:buChar char="•"/>
            </a:pPr>
            <a:r>
              <a:rPr lang="en-US" altLang="en-US" sz="1000" kern="1200" dirty="0">
                <a:solidFill>
                  <a:schemeClr val="tx1"/>
                </a:solidFill>
                <a:latin typeface="Arial" pitchFamily="34" charset="0"/>
                <a:ea typeface="+mn-ea"/>
                <a:cs typeface="+mn-cs"/>
              </a:rPr>
              <a:t>All the skills we will teach you will: 1) help you gather information through tells, and 2) teach you skills for</a:t>
            </a:r>
            <a:r>
              <a:rPr lang="en-US" altLang="en-US" sz="1000" kern="1200" baseline="0" dirty="0">
                <a:solidFill>
                  <a:schemeClr val="tx1"/>
                </a:solidFill>
                <a:latin typeface="Arial" pitchFamily="34" charset="0"/>
                <a:ea typeface="+mn-ea"/>
                <a:cs typeface="+mn-cs"/>
              </a:rPr>
              <a:t> responding </a:t>
            </a:r>
            <a:r>
              <a:rPr lang="en-US" altLang="en-US" sz="1000" kern="1200" dirty="0">
                <a:solidFill>
                  <a:schemeClr val="tx1"/>
                </a:solidFill>
                <a:latin typeface="Arial" pitchFamily="34" charset="0"/>
                <a:ea typeface="+mn-ea"/>
                <a:cs typeface="+mn-cs"/>
              </a:rPr>
              <a:t>to the information you get.</a:t>
            </a:r>
          </a:p>
          <a:p>
            <a:pPr marL="0" lvl="0" indent="0">
              <a:buFont typeface="Arial" panose="020B0604020202020204" pitchFamily="34" charset="0"/>
              <a:buNone/>
            </a:pPr>
            <a:endParaRPr lang="en-US" altLang="en-US" sz="1000" kern="1200" dirty="0">
              <a:solidFill>
                <a:schemeClr val="tx1"/>
              </a:solidFill>
              <a:latin typeface="Arial" pitchFamily="34" charset="0"/>
              <a:ea typeface="+mn-ea"/>
              <a:cs typeface="+mn-cs"/>
            </a:endParaRPr>
          </a:p>
          <a:p>
            <a:pPr marL="0" lvl="0" indent="0">
              <a:buFont typeface="Arial" panose="020B0604020202020204" pitchFamily="34" charset="0"/>
              <a:buNone/>
            </a:pPr>
            <a:r>
              <a:rPr lang="en-US" altLang="en-US" sz="1000" b="1" kern="1200" dirty="0">
                <a:solidFill>
                  <a:schemeClr val="tx1"/>
                </a:solidFill>
                <a:latin typeface="Arial" pitchFamily="34" charset="0"/>
                <a:ea typeface="+mn-ea"/>
                <a:cs typeface="+mn-cs"/>
              </a:rPr>
              <a:t>Main</a:t>
            </a:r>
            <a:r>
              <a:rPr lang="en-US" altLang="en-US" sz="1000" b="1" kern="1200" baseline="0" dirty="0">
                <a:solidFill>
                  <a:schemeClr val="tx1"/>
                </a:solidFill>
                <a:latin typeface="Arial" pitchFamily="34" charset="0"/>
                <a:ea typeface="+mn-ea"/>
                <a:cs typeface="+mn-cs"/>
              </a:rPr>
              <a:t> Point #2: Platinum Rule replaces the Golden Rule</a:t>
            </a:r>
            <a:endParaRPr lang="en-US" altLang="en-US" sz="1000" b="1" kern="1200" dirty="0">
              <a:solidFill>
                <a:schemeClr val="tx1"/>
              </a:solidFill>
              <a:latin typeface="Arial" pitchFamily="34" charset="0"/>
              <a:ea typeface="+mn-ea"/>
              <a:cs typeface="+mn-cs"/>
            </a:endParaRPr>
          </a:p>
          <a:p>
            <a:pPr marL="168335" indent="-168335">
              <a:buFont typeface="Arial" panose="020B0604020202020204" pitchFamily="34" charset="0"/>
              <a:buChar char="•"/>
            </a:pPr>
            <a:r>
              <a:rPr lang="en-US" altLang="en-US" sz="1000" kern="1200" dirty="0">
                <a:solidFill>
                  <a:schemeClr val="tx1"/>
                </a:solidFill>
                <a:latin typeface="Arial" pitchFamily="34" charset="0"/>
                <a:ea typeface="+mn-ea"/>
                <a:cs typeface="+mn-cs"/>
              </a:rPr>
              <a:t>What is the Golden Rule? Treat others how you want to be treated. However, is everyone like you? No. If they are different than you and you are treating them how </a:t>
            </a:r>
            <a:r>
              <a:rPr lang="en-US" altLang="en-US" sz="1000" b="1" u="sng" kern="1200" dirty="0">
                <a:solidFill>
                  <a:schemeClr val="tx1"/>
                </a:solidFill>
                <a:latin typeface="Arial" pitchFamily="34" charset="0"/>
                <a:ea typeface="+mn-ea"/>
                <a:cs typeface="+mn-cs"/>
              </a:rPr>
              <a:t>you</a:t>
            </a:r>
            <a:r>
              <a:rPr lang="en-US" altLang="en-US" sz="1000" kern="1200" dirty="0">
                <a:solidFill>
                  <a:schemeClr val="tx1"/>
                </a:solidFill>
                <a:latin typeface="Arial" pitchFamily="34" charset="0"/>
                <a:ea typeface="+mn-ea"/>
                <a:cs typeface="+mn-cs"/>
              </a:rPr>
              <a:t> want to be treated then you are missing an opportunity.</a:t>
            </a:r>
          </a:p>
          <a:p>
            <a:pPr marL="168335" indent="-168335">
              <a:buFont typeface="Arial" panose="020B0604020202020204" pitchFamily="34" charset="0"/>
              <a:buChar char="•"/>
            </a:pPr>
            <a:r>
              <a:rPr lang="en-US" altLang="en-US" sz="1000" kern="1200" dirty="0">
                <a:solidFill>
                  <a:schemeClr val="tx1"/>
                </a:solidFill>
                <a:latin typeface="Arial" pitchFamily="34" charset="0"/>
                <a:ea typeface="+mn-ea"/>
                <a:cs typeface="+mn-cs"/>
              </a:rPr>
              <a:t>That gets us to the Platinum rule. The Platinum rule says treat others how</a:t>
            </a:r>
            <a:r>
              <a:rPr lang="en-US" altLang="en-US" sz="1000" kern="1200" baseline="0" dirty="0">
                <a:solidFill>
                  <a:schemeClr val="tx1"/>
                </a:solidFill>
                <a:latin typeface="Arial" pitchFamily="34" charset="0"/>
                <a:ea typeface="+mn-ea"/>
                <a:cs typeface="+mn-cs"/>
              </a:rPr>
              <a:t> </a:t>
            </a:r>
            <a:r>
              <a:rPr lang="en-US" altLang="en-US" sz="1000" b="1" kern="1200" baseline="0" dirty="0">
                <a:solidFill>
                  <a:schemeClr val="tx1"/>
                </a:solidFill>
                <a:latin typeface="Arial" pitchFamily="34" charset="0"/>
                <a:ea typeface="+mn-ea"/>
                <a:cs typeface="+mn-cs"/>
              </a:rPr>
              <a:t>t</a:t>
            </a:r>
            <a:r>
              <a:rPr lang="en-US" altLang="en-US" sz="1000" b="1" kern="1200" dirty="0">
                <a:solidFill>
                  <a:schemeClr val="tx1"/>
                </a:solidFill>
                <a:latin typeface="Arial" pitchFamily="34" charset="0"/>
                <a:ea typeface="+mn-ea"/>
                <a:cs typeface="+mn-cs"/>
              </a:rPr>
              <a:t>hey</a:t>
            </a:r>
            <a:r>
              <a:rPr lang="en-US" altLang="en-US" sz="1000" kern="1200" dirty="0">
                <a:solidFill>
                  <a:schemeClr val="tx1"/>
                </a:solidFill>
                <a:latin typeface="Arial" pitchFamily="34" charset="0"/>
                <a:ea typeface="+mn-ea"/>
                <a:cs typeface="+mn-cs"/>
              </a:rPr>
              <a:t> want to be treated. </a:t>
            </a:r>
          </a:p>
          <a:p>
            <a:pPr marL="168335" indent="-168335">
              <a:buFont typeface="Arial" panose="020B0604020202020204" pitchFamily="34" charset="0"/>
              <a:buChar char="•"/>
            </a:pPr>
            <a:r>
              <a:rPr lang="en-US" altLang="en-US" sz="1000" kern="1200" dirty="0">
                <a:solidFill>
                  <a:schemeClr val="tx1"/>
                </a:solidFill>
                <a:latin typeface="Arial" pitchFamily="34" charset="0"/>
                <a:ea typeface="+mn-ea"/>
                <a:cs typeface="+mn-cs"/>
              </a:rPr>
              <a:t>What is the difference between the Golden and the Platinum Rule? </a:t>
            </a:r>
            <a:r>
              <a:rPr lang="en-US" altLang="en-US" sz="1000" b="1" kern="1200" dirty="0">
                <a:solidFill>
                  <a:schemeClr val="tx1"/>
                </a:solidFill>
                <a:latin typeface="Arial" pitchFamily="34" charset="0"/>
                <a:ea typeface="+mn-ea"/>
                <a:cs typeface="+mn-cs"/>
              </a:rPr>
              <a:t>A focus on others.</a:t>
            </a:r>
          </a:p>
          <a:p>
            <a:endParaRPr lang="en-US" altLang="en-US" sz="1000" kern="1200" dirty="0">
              <a:solidFill>
                <a:schemeClr val="tx1"/>
              </a:solidFill>
              <a:latin typeface="Arial" pitchFamily="34" charset="0"/>
              <a:ea typeface="+mn-ea"/>
              <a:cs typeface="+mn-cs"/>
            </a:endParaRPr>
          </a:p>
          <a:p>
            <a:r>
              <a:rPr lang="en-US" altLang="en-US" sz="1000" b="1" kern="1200" dirty="0">
                <a:solidFill>
                  <a:schemeClr val="tx1"/>
                </a:solidFill>
                <a:latin typeface="Arial" pitchFamily="34" charset="0"/>
                <a:ea typeface="+mn-ea"/>
                <a:cs typeface="+mn-cs"/>
              </a:rPr>
              <a:t>Main Point #3: Building trust</a:t>
            </a:r>
            <a:r>
              <a:rPr lang="en-US" altLang="en-US" sz="1000" b="1" kern="1200" baseline="0" dirty="0">
                <a:solidFill>
                  <a:schemeClr val="tx1"/>
                </a:solidFill>
                <a:latin typeface="Arial" pitchFamily="34" charset="0"/>
                <a:ea typeface="+mn-ea"/>
                <a:cs typeface="+mn-cs"/>
              </a:rPr>
              <a:t> with m</a:t>
            </a:r>
            <a:r>
              <a:rPr lang="en-US" altLang="en-US" sz="1000" b="1" kern="1200" dirty="0">
                <a:solidFill>
                  <a:schemeClr val="tx1"/>
                </a:solidFill>
                <a:latin typeface="Arial" pitchFamily="34" charset="0"/>
                <a:ea typeface="+mn-ea"/>
                <a:cs typeface="+mn-cs"/>
              </a:rPr>
              <a:t>irroring</a:t>
            </a:r>
          </a:p>
          <a:p>
            <a:r>
              <a:rPr lang="en-US" altLang="en-US" sz="1000" b="0" kern="1200" dirty="0">
                <a:solidFill>
                  <a:schemeClr val="tx1"/>
                </a:solidFill>
                <a:latin typeface="Arial" pitchFamily="34" charset="0"/>
                <a:ea typeface="+mn-ea"/>
                <a:cs typeface="+mn-cs"/>
              </a:rPr>
              <a:t>Today we will seek to better understand ourselves and</a:t>
            </a:r>
            <a:r>
              <a:rPr lang="en-US" altLang="en-US" sz="1000" b="0" kern="1200" baseline="0" dirty="0">
                <a:solidFill>
                  <a:schemeClr val="tx1"/>
                </a:solidFill>
                <a:latin typeface="Arial" pitchFamily="34" charset="0"/>
                <a:ea typeface="+mn-ea"/>
                <a:cs typeface="+mn-cs"/>
              </a:rPr>
              <a:t> </a:t>
            </a:r>
            <a:r>
              <a:rPr lang="en-US" altLang="en-US" sz="1000" b="0" kern="1200" dirty="0">
                <a:solidFill>
                  <a:schemeClr val="tx1"/>
                </a:solidFill>
                <a:latin typeface="Arial" pitchFamily="34" charset="0"/>
                <a:ea typeface="+mn-ea"/>
                <a:cs typeface="+mn-cs"/>
              </a:rPr>
              <a:t>others, and then learn to bridge the gap when there are differences through mirroring. </a:t>
            </a:r>
          </a:p>
          <a:p>
            <a:pPr marL="168335" marR="0" indent="-168335"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sz="1000" kern="1200" dirty="0">
                <a:solidFill>
                  <a:schemeClr val="tx1"/>
                </a:solidFill>
                <a:latin typeface="Arial" pitchFamily="34" charset="0"/>
                <a:ea typeface="+mn-ea"/>
                <a:cs typeface="+mn-cs"/>
              </a:rPr>
              <a:t>Has anyone ever hear of the term "mirroring" in the interrogation world? What does it mean?</a:t>
            </a:r>
            <a:r>
              <a:rPr lang="en-US" altLang="en-US" sz="1000" kern="1200" baseline="0" dirty="0">
                <a:solidFill>
                  <a:schemeClr val="tx1"/>
                </a:solidFill>
                <a:latin typeface="Arial" pitchFamily="34" charset="0"/>
                <a:ea typeface="+mn-ea"/>
                <a:cs typeface="+mn-cs"/>
              </a:rPr>
              <a:t> </a:t>
            </a:r>
            <a:r>
              <a:rPr lang="en-US" altLang="en-US" sz="1000" kern="1200" dirty="0">
                <a:solidFill>
                  <a:schemeClr val="tx1"/>
                </a:solidFill>
                <a:latin typeface="Arial" pitchFamily="34" charset="0"/>
                <a:ea typeface="+mn-ea"/>
                <a:cs typeface="+mn-cs"/>
              </a:rPr>
              <a:t>Using the same body language and word choice as a subject you are interrogating. </a:t>
            </a:r>
          </a:p>
          <a:p>
            <a:pPr marL="168335" marR="0" indent="-168335"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sz="1000" kern="1200" dirty="0">
                <a:solidFill>
                  <a:schemeClr val="tx1"/>
                </a:solidFill>
                <a:latin typeface="Arial" pitchFamily="34" charset="0"/>
                <a:ea typeface="+mn-ea"/>
                <a:cs typeface="+mn-cs"/>
              </a:rPr>
              <a:t>What does mirroring accomplish? It builds trust. It even accelerates trust. Why? Similarities make people more comfortable. </a:t>
            </a:r>
            <a:endParaRPr lang="en-US" altLang="en-US" sz="1000" i="1" kern="1200" dirty="0">
              <a:solidFill>
                <a:schemeClr val="tx1"/>
              </a:solidFill>
              <a:latin typeface="Arial" pitchFamily="34" charset="0"/>
              <a:ea typeface="+mn-ea"/>
              <a:cs typeface="+mn-cs"/>
            </a:endParaRPr>
          </a:p>
          <a:p>
            <a:pPr marL="168335" indent="-168335">
              <a:buFont typeface="Arial" panose="020B0604020202020204" pitchFamily="34" charset="0"/>
              <a:buChar char="•"/>
            </a:pPr>
            <a:r>
              <a:rPr lang="en-US" altLang="en-US" sz="1000" kern="1200" dirty="0">
                <a:solidFill>
                  <a:schemeClr val="tx1"/>
                </a:solidFill>
                <a:latin typeface="Arial" pitchFamily="34" charset="0"/>
                <a:ea typeface="+mn-ea"/>
                <a:cs typeface="+mn-cs"/>
              </a:rPr>
              <a:t>How quickly do your clients assess whether they can trust you? One tenth of a second. </a:t>
            </a:r>
          </a:p>
          <a:p>
            <a:pPr marL="168335" indent="-168335">
              <a:buFont typeface="Arial" panose="020B0604020202020204" pitchFamily="34" charset="0"/>
              <a:buChar char="•"/>
            </a:pPr>
            <a:r>
              <a:rPr lang="en-US" altLang="en-US" sz="1000" kern="1200" dirty="0">
                <a:solidFill>
                  <a:schemeClr val="tx1"/>
                </a:solidFill>
                <a:latin typeface="Arial" pitchFamily="34" charset="0"/>
                <a:ea typeface="+mn-ea"/>
                <a:cs typeface="+mn-cs"/>
              </a:rPr>
              <a:t>In people's assessment of whether they can trust you or not they assess two key elements: 1) expertise and 2)</a:t>
            </a:r>
            <a:r>
              <a:rPr lang="en-US" altLang="en-US" sz="1000" kern="1200" baseline="0" dirty="0">
                <a:solidFill>
                  <a:schemeClr val="tx1"/>
                </a:solidFill>
                <a:latin typeface="Arial" pitchFamily="34" charset="0"/>
                <a:ea typeface="+mn-ea"/>
                <a:cs typeface="+mn-cs"/>
              </a:rPr>
              <a:t> e</a:t>
            </a:r>
            <a:r>
              <a:rPr lang="en-US" altLang="en-US" sz="1000" kern="1200" dirty="0">
                <a:solidFill>
                  <a:schemeClr val="tx1"/>
                </a:solidFill>
                <a:latin typeface="Arial" pitchFamily="34" charset="0"/>
                <a:ea typeface="+mn-ea"/>
                <a:cs typeface="+mn-cs"/>
              </a:rPr>
              <a:t>mpathy. </a:t>
            </a:r>
          </a:p>
          <a:p>
            <a:pPr marL="457200" lvl="1" indent="0">
              <a:buFont typeface="Arial" panose="020B0604020202020204" pitchFamily="34" charset="0"/>
              <a:buNone/>
            </a:pPr>
            <a:r>
              <a:rPr lang="en-US" altLang="en-US" sz="1000" kern="1200" dirty="0">
                <a:solidFill>
                  <a:schemeClr val="tx1"/>
                </a:solidFill>
                <a:latin typeface="Arial" pitchFamily="34" charset="0"/>
                <a:ea typeface="+mn-ea"/>
                <a:cs typeface="+mn-cs"/>
              </a:rPr>
              <a:t>1. Expertise is knowledge, industry awareness, etc. </a:t>
            </a:r>
          </a:p>
          <a:p>
            <a:pPr marL="457200" lvl="1" indent="0">
              <a:buFont typeface="Arial" panose="020B0604020202020204" pitchFamily="34" charset="0"/>
              <a:buNone/>
            </a:pPr>
            <a:r>
              <a:rPr lang="en-US" altLang="en-US" sz="1000" kern="1200" dirty="0">
                <a:solidFill>
                  <a:schemeClr val="tx1"/>
                </a:solidFill>
                <a:latin typeface="Arial" pitchFamily="34" charset="0"/>
                <a:ea typeface="+mn-ea"/>
                <a:cs typeface="+mn-cs"/>
              </a:rPr>
              <a:t>2.</a:t>
            </a:r>
            <a:r>
              <a:rPr lang="en-US" altLang="en-US" sz="1000" kern="1200" baseline="0" dirty="0">
                <a:solidFill>
                  <a:schemeClr val="tx1"/>
                </a:solidFill>
                <a:latin typeface="Arial" pitchFamily="34" charset="0"/>
                <a:ea typeface="+mn-ea"/>
                <a:cs typeface="+mn-cs"/>
              </a:rPr>
              <a:t> Empathy is the </a:t>
            </a:r>
            <a:r>
              <a:rPr lang="en-US" altLang="en-US" sz="1000" kern="1200" dirty="0">
                <a:solidFill>
                  <a:schemeClr val="tx1"/>
                </a:solidFill>
                <a:latin typeface="Arial" pitchFamily="34" charset="0"/>
                <a:ea typeface="+mn-ea"/>
                <a:cs typeface="+mn-cs"/>
              </a:rPr>
              <a:t>ability to understand and share the feelings and experiences of another person. </a:t>
            </a:r>
          </a:p>
          <a:p>
            <a:pPr marL="168335" indent="-168335">
              <a:buFont typeface="Arial" panose="020B0604020202020204" pitchFamily="34" charset="0"/>
              <a:buChar char="•"/>
            </a:pPr>
            <a:r>
              <a:rPr lang="en-US" altLang="en-US" sz="1000" kern="1200" dirty="0">
                <a:solidFill>
                  <a:schemeClr val="tx1"/>
                </a:solidFill>
                <a:latin typeface="Arial" pitchFamily="34" charset="0"/>
                <a:ea typeface="+mn-ea"/>
                <a:cs typeface="+mn-cs"/>
              </a:rPr>
              <a:t>If you can’t win the empathy test you can’t get to expertise</a:t>
            </a:r>
          </a:p>
          <a:p>
            <a:pPr marL="168335" indent="-168335">
              <a:buFont typeface="Arial" panose="020B0604020202020204" pitchFamily="34" charset="0"/>
              <a:buChar char="•"/>
            </a:pPr>
            <a:endParaRPr lang="en-US" altLang="en-US" sz="1000" kern="1200" dirty="0">
              <a:solidFill>
                <a:schemeClr val="tx1"/>
              </a:solidFill>
              <a:latin typeface="Arial" pitchFamily="34" charset="0"/>
              <a:ea typeface="+mn-ea"/>
              <a:cs typeface="+mn-cs"/>
            </a:endParaRPr>
          </a:p>
          <a:p>
            <a:pPr marL="0" indent="0">
              <a:buFont typeface="Arial" panose="020B0604020202020204" pitchFamily="34" charset="0"/>
              <a:buNone/>
            </a:pPr>
            <a:r>
              <a:rPr lang="en-US" altLang="en-US" sz="1000" b="1" kern="1200" dirty="0">
                <a:solidFill>
                  <a:schemeClr val="tx1"/>
                </a:solidFill>
                <a:latin typeface="Arial" pitchFamily="34" charset="0"/>
                <a:ea typeface="+mn-ea"/>
                <a:cs typeface="+mn-cs"/>
              </a:rPr>
              <a:t>Summary</a:t>
            </a:r>
            <a:r>
              <a:rPr lang="en-US" altLang="en-US" sz="1000" kern="1200" dirty="0">
                <a:solidFill>
                  <a:schemeClr val="tx1"/>
                </a:solidFill>
                <a:latin typeface="Arial" pitchFamily="34" charset="0"/>
                <a:ea typeface="+mn-ea"/>
                <a:cs typeface="+mn-cs"/>
              </a:rPr>
              <a:t>:</a:t>
            </a:r>
            <a:r>
              <a:rPr lang="en-US" altLang="en-US" sz="1000" kern="1200" baseline="0" dirty="0">
                <a:solidFill>
                  <a:schemeClr val="tx1"/>
                </a:solidFill>
                <a:latin typeface="Arial" pitchFamily="34" charset="0"/>
                <a:ea typeface="+mn-ea"/>
                <a:cs typeface="+mn-cs"/>
              </a:rPr>
              <a:t> </a:t>
            </a:r>
            <a:r>
              <a:rPr lang="en-US" altLang="en-US" sz="1000" kern="1200" dirty="0">
                <a:solidFill>
                  <a:schemeClr val="tx1"/>
                </a:solidFill>
                <a:latin typeface="Arial" pitchFamily="34" charset="0"/>
                <a:ea typeface="+mn-ea"/>
                <a:cs typeface="+mn-cs"/>
              </a:rPr>
              <a:t>today I’m going to give you a few tools that will help you pass the empathy test with flying colors so you build trust. </a:t>
            </a:r>
          </a:p>
          <a:p>
            <a:pPr marL="0" indent="0">
              <a:buFont typeface="Arial" panose="020B0604020202020204" pitchFamily="34" charset="0"/>
              <a:buNone/>
            </a:pPr>
            <a:endParaRPr lang="en-US" altLang="en-US" sz="1000" dirty="0">
              <a:latin typeface="+mj-lt"/>
            </a:endParaRPr>
          </a:p>
          <a:p>
            <a:pPr eaLnBrk="1" hangingPunct="1"/>
            <a:endParaRPr lang="en-US" altLang="en-US" sz="1000" dirty="0">
              <a:latin typeface="+mj-lt"/>
            </a:endParaRPr>
          </a:p>
        </p:txBody>
      </p:sp>
    </p:spTree>
    <p:extLst>
      <p:ext uri="{BB962C8B-B14F-4D97-AF65-F5344CB8AC3E}">
        <p14:creationId xmlns:p14="http://schemas.microsoft.com/office/powerpoint/2010/main" val="3154995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defTabSz="929579">
              <a:lnSpc>
                <a:spcPct val="80000"/>
              </a:lnSpc>
              <a:defRPr/>
            </a:pPr>
            <a:r>
              <a:rPr lang="en-US" altLang="en-US" sz="900" b="1" dirty="0">
                <a:solidFill>
                  <a:srgbClr val="000000"/>
                </a:solidFill>
                <a:latin typeface="Calibri"/>
              </a:rPr>
              <a:t>Opening: </a:t>
            </a:r>
            <a:r>
              <a:rPr lang="en-US" altLang="en-US" sz="900" dirty="0">
                <a:solidFill>
                  <a:srgbClr val="000000"/>
                </a:solidFill>
                <a:latin typeface="Calibri"/>
              </a:rPr>
              <a:t>So if you buy in to the fact that mirroring builds trust, then to mirror you have to understand self, others and how to adjust for differences.  A starting point to understanding yourself and others is understanding unconscious habits – or “tells”. </a:t>
            </a:r>
            <a:endParaRPr lang="en-US" altLang="en-US" sz="900" i="1" dirty="0">
              <a:solidFill>
                <a:srgbClr val="000000"/>
              </a:solidFill>
              <a:latin typeface="Calibri"/>
            </a:endParaRPr>
          </a:p>
          <a:p>
            <a:pPr lvl="0" defTabSz="929579">
              <a:lnSpc>
                <a:spcPct val="80000"/>
              </a:lnSpc>
              <a:defRPr/>
            </a:pPr>
            <a:endParaRPr lang="en-US" altLang="en-US" sz="900" b="1" dirty="0">
              <a:solidFill>
                <a:srgbClr val="000000"/>
              </a:solidFill>
              <a:latin typeface="Calibri"/>
            </a:endParaRPr>
          </a:p>
          <a:p>
            <a:pPr lvl="0" defTabSz="929579">
              <a:lnSpc>
                <a:spcPct val="80000"/>
              </a:lnSpc>
              <a:defRPr/>
            </a:pPr>
            <a:r>
              <a:rPr lang="en-US" altLang="en-US" sz="900" b="1" dirty="0">
                <a:solidFill>
                  <a:srgbClr val="000000"/>
                </a:solidFill>
                <a:latin typeface="Calibri"/>
              </a:rPr>
              <a:t>Main Point #1: Human beings are creatures of habit</a:t>
            </a:r>
          </a:p>
          <a:p>
            <a:pPr marL="171450" lvl="0" indent="-171450" defTabSz="929579">
              <a:lnSpc>
                <a:spcPct val="80000"/>
              </a:lnSpc>
              <a:buFont typeface="Arial" panose="020B0604020202020204" pitchFamily="34" charset="0"/>
              <a:buChar char="•"/>
              <a:defRPr/>
            </a:pPr>
            <a:r>
              <a:rPr lang="en-US" altLang="en-US" sz="900" dirty="0">
                <a:solidFill>
                  <a:srgbClr val="000000"/>
                </a:solidFill>
                <a:latin typeface="Calibri"/>
              </a:rPr>
              <a:t>What percentage of human behavior do psychologists say is habitual?  80 – 90%</a:t>
            </a:r>
          </a:p>
          <a:p>
            <a:pPr marL="168335" lvl="0" indent="-168335" defTabSz="929579">
              <a:lnSpc>
                <a:spcPct val="80000"/>
              </a:lnSpc>
              <a:buFont typeface="Arial" panose="020B0604020202020204" pitchFamily="34" charset="0"/>
              <a:buChar char="•"/>
              <a:defRPr/>
            </a:pPr>
            <a:r>
              <a:rPr lang="en-US" altLang="en-US" sz="900" dirty="0">
                <a:solidFill>
                  <a:srgbClr val="000000"/>
                </a:solidFill>
                <a:latin typeface="Calibri"/>
              </a:rPr>
              <a:t>Let’s do a couple of exercises to prove this:</a:t>
            </a:r>
          </a:p>
          <a:p>
            <a:pPr marL="625535" lvl="1" indent="-168335" defTabSz="929579">
              <a:lnSpc>
                <a:spcPct val="80000"/>
              </a:lnSpc>
              <a:buFont typeface="Arial" panose="020B0604020202020204" pitchFamily="34" charset="0"/>
              <a:buChar char="•"/>
              <a:defRPr/>
            </a:pPr>
            <a:r>
              <a:rPr lang="en-US" altLang="en-US" sz="900" dirty="0">
                <a:solidFill>
                  <a:srgbClr val="000000"/>
                </a:solidFill>
                <a:latin typeface="Calibri"/>
              </a:rPr>
              <a:t>[AUDIENCE EXERCISE]: Stand up and fold your arms. Now fold your arms with the other hand on top – Does it feel strange?  Did you have to think about it?</a:t>
            </a:r>
          </a:p>
          <a:p>
            <a:pPr marL="625535" lvl="1" indent="-168335" defTabSz="929579">
              <a:lnSpc>
                <a:spcPct val="80000"/>
              </a:lnSpc>
              <a:buFont typeface="Arial" panose="020B0604020202020204" pitchFamily="34" charset="0"/>
              <a:buChar char="•"/>
              <a:defRPr/>
            </a:pPr>
            <a:r>
              <a:rPr lang="en-US" altLang="en-US" sz="900" dirty="0">
                <a:solidFill>
                  <a:srgbClr val="000000"/>
                </a:solidFill>
                <a:latin typeface="Calibri"/>
              </a:rPr>
              <a:t>What percent of the English language does the average American use everyday? Less than .07%. Another example that we are creatures of habit. </a:t>
            </a:r>
          </a:p>
          <a:p>
            <a:pPr marL="168335" lvl="0" indent="-168335" defTabSz="929579">
              <a:lnSpc>
                <a:spcPct val="80000"/>
              </a:lnSpc>
              <a:buFont typeface="Arial" panose="020B0604020202020204" pitchFamily="34" charset="0"/>
              <a:buChar char="•"/>
              <a:defRPr/>
            </a:pPr>
            <a:r>
              <a:rPr lang="en-US" altLang="en-US" sz="900" dirty="0">
                <a:solidFill>
                  <a:srgbClr val="000000"/>
                </a:solidFill>
                <a:latin typeface="Calibri"/>
              </a:rPr>
              <a:t>By studying interpersonal habits we can predict how people will act and want to be treated.</a:t>
            </a:r>
          </a:p>
          <a:p>
            <a:pPr marL="168335" lvl="0" indent="-168335" defTabSz="929579">
              <a:lnSpc>
                <a:spcPct val="80000"/>
              </a:lnSpc>
              <a:buFont typeface="Arial" panose="020B0604020202020204" pitchFamily="34" charset="0"/>
              <a:buChar char="•"/>
              <a:defRPr/>
            </a:pPr>
            <a:r>
              <a:rPr lang="en-US" altLang="en-US" sz="900" dirty="0">
                <a:solidFill>
                  <a:srgbClr val="000000"/>
                </a:solidFill>
                <a:latin typeface="Calibri"/>
              </a:rPr>
              <a:t>Habits are not all bad, they are efficient – for instance, we don’t have to learn how to brush our teeth every morning.</a:t>
            </a:r>
          </a:p>
          <a:p>
            <a:pPr lvl="0" defTabSz="929579">
              <a:lnSpc>
                <a:spcPct val="80000"/>
              </a:lnSpc>
              <a:defRPr/>
            </a:pPr>
            <a:endParaRPr lang="en-US" altLang="en-US" sz="900" b="1" dirty="0">
              <a:solidFill>
                <a:srgbClr val="000000"/>
              </a:solidFill>
              <a:latin typeface="Calibri"/>
            </a:endParaRPr>
          </a:p>
          <a:p>
            <a:pPr lvl="0" defTabSz="929579">
              <a:lnSpc>
                <a:spcPct val="80000"/>
              </a:lnSpc>
              <a:defRPr/>
            </a:pPr>
            <a:r>
              <a:rPr lang="en-US" altLang="en-US" sz="900" b="1" dirty="0">
                <a:solidFill>
                  <a:srgbClr val="000000"/>
                </a:solidFill>
                <a:latin typeface="Calibri"/>
              </a:rPr>
              <a:t>Main Point #2: Awareness of ourselves and how others see us </a:t>
            </a:r>
            <a:r>
              <a:rPr lang="en-US" altLang="en-US" sz="900" dirty="0">
                <a:solidFill>
                  <a:srgbClr val="000000"/>
                </a:solidFill>
                <a:latin typeface="Calibri"/>
              </a:rPr>
              <a:t>(use one of examples below)</a:t>
            </a:r>
          </a:p>
          <a:p>
            <a:pPr lvl="0" defTabSz="929579">
              <a:lnSpc>
                <a:spcPct val="80000"/>
              </a:lnSpc>
              <a:defRPr/>
            </a:pPr>
            <a:r>
              <a:rPr lang="en-US" altLang="en-US" sz="900" dirty="0">
                <a:solidFill>
                  <a:srgbClr val="000000"/>
                </a:solidFill>
                <a:latin typeface="Calibri"/>
              </a:rPr>
              <a:t>1. At the beginning if I had asked you to write down all of your habits would you have listed crossing your arms as a habit? Many of our habits are unconscious, especially our interpersonal habits – such as hand gestures, speed of speech, volume of speech, eye contact.</a:t>
            </a:r>
          </a:p>
          <a:p>
            <a:pPr lvl="0" defTabSz="929579">
              <a:lnSpc>
                <a:spcPct val="80000"/>
              </a:lnSpc>
              <a:defRPr/>
            </a:pPr>
            <a:endParaRPr lang="en-US" altLang="en-US" sz="900" dirty="0">
              <a:solidFill>
                <a:srgbClr val="000000"/>
              </a:solidFill>
              <a:latin typeface="Calibri"/>
            </a:endParaRPr>
          </a:p>
          <a:p>
            <a:pPr lvl="0" defTabSz="929579">
              <a:lnSpc>
                <a:spcPct val="80000"/>
              </a:lnSpc>
              <a:defRPr/>
            </a:pPr>
            <a:r>
              <a:rPr lang="en-US" altLang="en-US" sz="900" dirty="0">
                <a:solidFill>
                  <a:srgbClr val="000000"/>
                </a:solidFill>
                <a:latin typeface="Calibri"/>
              </a:rPr>
              <a:t>2. Have you ever been videotaped and seen yourself?  How does it feel? It may be the first time you saw yourself as others see you.  We are experts on our insides – our goals, dreams, fears – but we may not be as familiar with the messages we’re sending with our habits .</a:t>
            </a:r>
          </a:p>
          <a:p>
            <a:pPr lvl="0" defTabSz="929579">
              <a:lnSpc>
                <a:spcPct val="80000"/>
              </a:lnSpc>
              <a:defRPr/>
            </a:pPr>
            <a:endParaRPr lang="en-US" altLang="en-US" sz="900" dirty="0">
              <a:solidFill>
                <a:srgbClr val="000000"/>
              </a:solidFill>
              <a:latin typeface="Calibri"/>
            </a:endParaRPr>
          </a:p>
          <a:p>
            <a:pPr lvl="0" defTabSz="929579">
              <a:lnSpc>
                <a:spcPct val="80000"/>
              </a:lnSpc>
              <a:defRPr/>
            </a:pPr>
            <a:r>
              <a:rPr lang="en-US" altLang="en-US" sz="900" dirty="0">
                <a:solidFill>
                  <a:srgbClr val="000000"/>
                </a:solidFill>
                <a:latin typeface="Calibri"/>
              </a:rPr>
              <a:t>3. Have you ever had one intention and you go to talk to someone to accomplish your goal but it does not go the way you want? Our behavior may get in the way of our intention. Maybe we cut people off, we speak too quickly or too softly – there are a number of things that could disrupt our message.</a:t>
            </a:r>
          </a:p>
          <a:p>
            <a:pPr marL="168335" lvl="0" indent="-168335" defTabSz="929579">
              <a:lnSpc>
                <a:spcPct val="80000"/>
              </a:lnSpc>
              <a:buFont typeface="Arial" panose="020B0604020202020204" pitchFamily="34" charset="0"/>
              <a:buChar char="•"/>
              <a:defRPr/>
            </a:pPr>
            <a:endParaRPr lang="en-US" altLang="en-US" sz="900" i="1" dirty="0">
              <a:solidFill>
                <a:srgbClr val="000000"/>
              </a:solidFill>
              <a:latin typeface="Calibri"/>
            </a:endParaRPr>
          </a:p>
          <a:p>
            <a:pPr lvl="0" defTabSz="929579">
              <a:lnSpc>
                <a:spcPct val="80000"/>
              </a:lnSpc>
              <a:defRPr/>
            </a:pPr>
            <a:r>
              <a:rPr lang="en-US" altLang="en-US" sz="900" b="1" dirty="0">
                <a:solidFill>
                  <a:srgbClr val="000000"/>
                </a:solidFill>
                <a:latin typeface="Calibri"/>
              </a:rPr>
              <a:t>Main Point #3: Awareness of others</a:t>
            </a:r>
          </a:p>
          <a:p>
            <a:pPr lvl="0" defTabSz="929579">
              <a:lnSpc>
                <a:spcPct val="80000"/>
              </a:lnSpc>
              <a:defRPr/>
            </a:pPr>
            <a:r>
              <a:rPr lang="en-US" altLang="en-US" sz="900" dirty="0">
                <a:solidFill>
                  <a:srgbClr val="000000"/>
                </a:solidFill>
                <a:latin typeface="Calibri"/>
              </a:rPr>
              <a:t>We can use the cues that others give us to learn how they want to interact with us and how they want to be treated.  This information is invaluable for our client relationships</a:t>
            </a:r>
            <a:endParaRPr lang="en-US" altLang="en-US" sz="1000" i="0" dirty="0">
              <a:solidFill>
                <a:srgbClr val="FF0000"/>
              </a:solidFill>
              <a:latin typeface="Calibri"/>
            </a:endParaRPr>
          </a:p>
          <a:p>
            <a:pPr marL="168335" indent="-168335" defTabSz="929579">
              <a:lnSpc>
                <a:spcPct val="80000"/>
              </a:lnSpc>
              <a:buFont typeface="Arial" panose="020B0604020202020204" pitchFamily="34" charset="0"/>
              <a:buChar char="•"/>
              <a:defRPr/>
            </a:pPr>
            <a:endParaRPr lang="en-US" altLang="en-US" sz="1000" i="0" dirty="0">
              <a:solidFill>
                <a:srgbClr val="FF0000"/>
              </a:solidFill>
              <a:latin typeface="Calibri"/>
            </a:endParaRPr>
          </a:p>
          <a:p>
            <a:endParaRPr lang="en-US" dirty="0"/>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5</a:t>
            </a:fld>
            <a:endParaRPr lang="en-US" dirty="0"/>
          </a:p>
        </p:txBody>
      </p:sp>
    </p:spTree>
    <p:extLst>
      <p:ext uri="{BB962C8B-B14F-4D97-AF65-F5344CB8AC3E}">
        <p14:creationId xmlns:p14="http://schemas.microsoft.com/office/powerpoint/2010/main" val="3738150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6</a:t>
            </a:fld>
            <a:endParaRPr lang="en-US" dirty="0"/>
          </a:p>
        </p:txBody>
      </p:sp>
    </p:spTree>
    <p:extLst>
      <p:ext uri="{BB962C8B-B14F-4D97-AF65-F5344CB8AC3E}">
        <p14:creationId xmlns:p14="http://schemas.microsoft.com/office/powerpoint/2010/main" val="2888904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3278" y="4409758"/>
            <a:ext cx="6053667" cy="4177665"/>
          </a:xfrm>
        </p:spPr>
        <p:txBody>
          <a:bodyPr/>
          <a:lstStyle/>
          <a:p>
            <a:r>
              <a:rPr lang="en-US" sz="1000" dirty="0"/>
              <a:t>**In a 20-25 min presentation omit this slide**</a:t>
            </a:r>
          </a:p>
          <a:p>
            <a:pPr marL="174296" indent="-174296">
              <a:buFont typeface="Arial" panose="020B0604020202020204" pitchFamily="34" charset="0"/>
              <a:buChar char="•"/>
            </a:pPr>
            <a:endParaRPr lang="en-US" sz="1000" dirty="0"/>
          </a:p>
          <a:p>
            <a:r>
              <a:rPr lang="en-US" sz="1000" dirty="0"/>
              <a:t>[Audience Exercise: put a check mark in each column then add them up to determine if you interact more directly or indirectly.]</a:t>
            </a:r>
          </a:p>
          <a:p>
            <a:pPr marL="0" indent="0">
              <a:buFont typeface="Arial" panose="020B0604020202020204" pitchFamily="34" charset="0"/>
              <a:buNone/>
            </a:pPr>
            <a:endParaRPr lang="en-US" sz="1000" dirty="0"/>
          </a:p>
          <a:p>
            <a:pPr marL="0" indent="0">
              <a:buFont typeface="Arial" panose="020B0604020202020204" pitchFamily="34" charset="0"/>
              <a:buNone/>
            </a:pPr>
            <a:r>
              <a:rPr lang="en-US" sz="1000" b="1" dirty="0"/>
              <a:t>Opening:  </a:t>
            </a:r>
            <a:r>
              <a:rPr lang="en-US" sz="1000" dirty="0"/>
              <a:t>Think about your natural habits when working with clients. Your habits at home or with friends may be different. For this exercise just focus on your work communication.  There is no right or wrong answer.  We’re just trying to make you aware of your habits. </a:t>
            </a:r>
          </a:p>
          <a:p>
            <a:pPr marL="0" indent="0">
              <a:buFontTx/>
              <a:buNone/>
            </a:pPr>
            <a:endParaRPr lang="en-US" sz="1000" dirty="0"/>
          </a:p>
          <a:p>
            <a:pPr marL="171450" indent="-171450">
              <a:buFont typeface="Arial" panose="020B0604020202020204" pitchFamily="34" charset="0"/>
              <a:buChar char="•"/>
            </a:pPr>
            <a:r>
              <a:rPr lang="en-US" sz="1000" dirty="0"/>
              <a:t>Voice volume – do you have a loud voice or soft?  Put a check mark next to your answer.</a:t>
            </a:r>
          </a:p>
          <a:p>
            <a:pPr marL="171450" indent="-171450">
              <a:buFont typeface="Arial" panose="020B0604020202020204" pitchFamily="34" charset="0"/>
              <a:buChar char="•"/>
            </a:pPr>
            <a:r>
              <a:rPr lang="en-US" sz="1000" dirty="0"/>
              <a:t>Pace – are you a fast or slow talker?</a:t>
            </a:r>
          </a:p>
          <a:p>
            <a:pPr marL="171450" indent="-171450">
              <a:buFont typeface="Arial" panose="020B0604020202020204" pitchFamily="34" charset="0"/>
              <a:buChar char="•"/>
            </a:pPr>
            <a:r>
              <a:rPr lang="en-US" sz="1000" dirty="0"/>
              <a:t>Conviction – do you speak with more or less conviction?  People with less conviction say things like "maybe, possibly, one idea I have, what do you think?" People with more conviction say things like "we need to, we have to, the only way to go is.“</a:t>
            </a:r>
          </a:p>
          <a:p>
            <a:pPr marL="171450" indent="-171450">
              <a:buFont typeface="Arial" panose="020B0604020202020204" pitchFamily="34" charset="0"/>
              <a:buChar char="•"/>
            </a:pPr>
            <a:r>
              <a:rPr lang="en-US" sz="1000" dirty="0"/>
              <a:t>Decision Making – Are you more or less decisive?  Less decisive people need more time to make decisions. More decisive need less time.</a:t>
            </a:r>
          </a:p>
          <a:p>
            <a:pPr marL="171450" indent="-171450">
              <a:buFont typeface="Arial" panose="020B0604020202020204" pitchFamily="34" charset="0"/>
              <a:buChar char="•"/>
            </a:pPr>
            <a:r>
              <a:rPr lang="en-US" sz="1000" dirty="0"/>
              <a:t>Communication – In conversations, do you do more listening or more talking?</a:t>
            </a:r>
          </a:p>
          <a:p>
            <a:pPr marL="171450" indent="-171450">
              <a:buFont typeface="Arial" panose="020B0604020202020204" pitchFamily="34" charset="0"/>
              <a:buChar char="•"/>
            </a:pPr>
            <a:r>
              <a:rPr lang="en-US" sz="1000" dirty="0"/>
              <a:t>Posture – when you talk with people are you physically more distant and laid back, or do you stand closer to them and more upright?</a:t>
            </a:r>
          </a:p>
          <a:p>
            <a:pPr marL="174296" indent="-174296">
              <a:buFontTx/>
              <a:buChar char="-"/>
            </a:pPr>
            <a:endParaRPr lang="en-US" sz="1000" dirty="0"/>
          </a:p>
          <a:p>
            <a:pPr marL="0" indent="0">
              <a:buFontTx/>
              <a:buNone/>
            </a:pPr>
            <a:r>
              <a:rPr lang="en-US" sz="1000" dirty="0"/>
              <a:t>Count up your total checkmarks for each column.  Do you have more habits on the indirect or direct side?</a:t>
            </a:r>
          </a:p>
          <a:p>
            <a:pPr marL="174296" indent="-174296">
              <a:buFontTx/>
              <a:buChar char="-"/>
            </a:pPr>
            <a:endParaRPr lang="en-US" sz="1000" dirty="0">
              <a:latin typeface="+mn-lt"/>
            </a:endParaRPr>
          </a:p>
          <a:p>
            <a:pPr marL="174296" indent="-174296">
              <a:buFontTx/>
              <a:buChar char="-"/>
            </a:pPr>
            <a:endParaRPr lang="en-US" sz="1000" dirty="0">
              <a:latin typeface="+mn-lt"/>
            </a:endParaRPr>
          </a:p>
          <a:p>
            <a:pPr marL="174296" indent="-174296">
              <a:buFontTx/>
              <a:buChar char="-"/>
            </a:pPr>
            <a:endParaRPr lang="en-US" sz="1000" dirty="0">
              <a:latin typeface="+mn-lt"/>
            </a:endParaRPr>
          </a:p>
          <a:p>
            <a:pPr marL="174296" indent="-174296">
              <a:buFontTx/>
              <a:buChar char="-"/>
            </a:pPr>
            <a:endParaRPr lang="en-US" sz="1000" dirty="0">
              <a:latin typeface="+mn-lt"/>
            </a:endParaRPr>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7</a:t>
            </a:fld>
            <a:endParaRPr lang="en-US" dirty="0"/>
          </a:p>
        </p:txBody>
      </p:sp>
    </p:spTree>
    <p:extLst>
      <p:ext uri="{BB962C8B-B14F-4D97-AF65-F5344CB8AC3E}">
        <p14:creationId xmlns:p14="http://schemas.microsoft.com/office/powerpoint/2010/main" val="1072942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09758"/>
            <a:ext cx="5898444" cy="4177665"/>
          </a:xfrm>
        </p:spPr>
        <p:txBody>
          <a:bodyPr/>
          <a:lstStyle/>
          <a:p>
            <a:pPr defTabSz="929579">
              <a:defRPr/>
            </a:pPr>
            <a:r>
              <a:rPr lang="en-US" sz="1000" dirty="0"/>
              <a:t>**In a 20-25 min presentation omit this slide**</a:t>
            </a:r>
          </a:p>
          <a:p>
            <a:endParaRPr lang="en-US" sz="1000" dirty="0"/>
          </a:p>
          <a:p>
            <a:r>
              <a:rPr lang="en-US" sz="1000" dirty="0"/>
              <a:t>[Audience Exercise: put a check mark in each column then add them up to determine if you are more task oriented or relationship oriented.]</a:t>
            </a:r>
          </a:p>
          <a:p>
            <a:pPr marL="0" indent="0">
              <a:buFont typeface="Arial" panose="020B0604020202020204" pitchFamily="34" charset="0"/>
              <a:buNone/>
            </a:pPr>
            <a:endParaRPr lang="en-US" sz="1000" dirty="0"/>
          </a:p>
          <a:p>
            <a:pPr marL="0" indent="0">
              <a:buFont typeface="Arial" panose="020B0604020202020204" pitchFamily="34" charset="0"/>
              <a:buNone/>
            </a:pPr>
            <a:r>
              <a:rPr lang="en-US" sz="1000" b="1" dirty="0"/>
              <a:t>Opening:  </a:t>
            </a:r>
            <a:r>
              <a:rPr lang="en-US" sz="1000" dirty="0"/>
              <a:t>This is the same as the exercise on the previous page.  (Think about what are your natural habits when working with clients. Your habits at home or with friends may be different. For this exercise just focus on your work communication.)  There is no right or wrong answer.  We’re just trying to make you aware of your habits. </a:t>
            </a:r>
          </a:p>
          <a:p>
            <a:pPr marL="0" indent="0">
              <a:buFontTx/>
              <a:buNone/>
            </a:pPr>
            <a:endParaRPr lang="en-US" sz="1000" dirty="0"/>
          </a:p>
          <a:p>
            <a:pPr marL="171450" indent="-171450">
              <a:buFont typeface="Arial" panose="020B0604020202020204" pitchFamily="34" charset="0"/>
              <a:buChar char="•"/>
            </a:pPr>
            <a:r>
              <a:rPr lang="en-US" sz="1000" dirty="0"/>
              <a:t>Are you more serious or fun-loving (joking) at work?</a:t>
            </a:r>
          </a:p>
          <a:p>
            <a:pPr marL="171450" indent="-171450">
              <a:buFont typeface="Arial" panose="020B0604020202020204" pitchFamily="34" charset="0"/>
              <a:buChar char="•"/>
            </a:pPr>
            <a:r>
              <a:rPr lang="en-US" sz="1000" dirty="0"/>
              <a:t>Do you use less facial expressions (power face) or more facial expressions (people don't have to ask you how your weekend was – they can see it on your face)?</a:t>
            </a:r>
          </a:p>
          <a:p>
            <a:pPr marL="171450" indent="-171450">
              <a:buFont typeface="Arial" panose="020B0604020202020204" pitchFamily="34" charset="0"/>
              <a:buChar char="•"/>
            </a:pPr>
            <a:r>
              <a:rPr lang="en-US" sz="1000" dirty="0"/>
              <a:t>When in conversation, are your body and hands set or do you move around?</a:t>
            </a:r>
          </a:p>
          <a:p>
            <a:pPr marL="171450" indent="-171450">
              <a:buFont typeface="Arial" panose="020B0604020202020204" pitchFamily="34" charset="0"/>
              <a:buChar char="•"/>
            </a:pPr>
            <a:r>
              <a:rPr lang="en-US" sz="1000" dirty="0"/>
              <a:t>During the work day, do you focus more on the tasks or more on people and relationships?</a:t>
            </a:r>
          </a:p>
          <a:p>
            <a:pPr marL="171450" indent="-171450">
              <a:buFont typeface="Arial" panose="020B0604020202020204" pitchFamily="34" charset="0"/>
              <a:buChar char="•"/>
            </a:pPr>
            <a:r>
              <a:rPr lang="en-US" sz="1000" dirty="0"/>
              <a:t>Do you make decisions based on logic or intuition?</a:t>
            </a:r>
          </a:p>
          <a:p>
            <a:pPr marL="171450" indent="-171450">
              <a:buFont typeface="Arial" panose="020B0604020202020204" pitchFamily="34" charset="0"/>
              <a:buChar char="•"/>
            </a:pPr>
            <a:r>
              <a:rPr lang="en-US" sz="1000" dirty="0"/>
              <a:t>When talking, do you use less or more vocal inflection?</a:t>
            </a:r>
          </a:p>
          <a:p>
            <a:r>
              <a:rPr lang="en-US" sz="1000" dirty="0"/>
              <a:t> </a:t>
            </a:r>
          </a:p>
          <a:p>
            <a:r>
              <a:rPr lang="en-US" sz="1000" dirty="0"/>
              <a:t>Count up your checkmarks for each habit. Do you have more habits that are task orientated or more that are relationship orientation?</a:t>
            </a:r>
          </a:p>
        </p:txBody>
      </p:sp>
      <p:sp>
        <p:nvSpPr>
          <p:cNvPr id="4" name="Slide Number Placeholder 3"/>
          <p:cNvSpPr>
            <a:spLocks noGrp="1"/>
          </p:cNvSpPr>
          <p:nvPr>
            <p:ph type="sldNum" sz="quarter" idx="10"/>
          </p:nvPr>
        </p:nvSpPr>
        <p:spPr/>
        <p:txBody>
          <a:bodyPr/>
          <a:lstStyle/>
          <a:p>
            <a:pPr>
              <a:defRPr/>
            </a:pPr>
            <a:fld id="{6236C119-819C-4B88-8CA9-33331A9F202E}" type="slidenum">
              <a:rPr lang="en-US" smtClean="0"/>
              <a:pPr>
                <a:defRPr/>
              </a:pPr>
              <a:t>8</a:t>
            </a:fld>
            <a:endParaRPr lang="en-US" dirty="0"/>
          </a:p>
        </p:txBody>
      </p:sp>
    </p:spTree>
    <p:extLst>
      <p:ext uri="{BB962C8B-B14F-4D97-AF65-F5344CB8AC3E}">
        <p14:creationId xmlns:p14="http://schemas.microsoft.com/office/powerpoint/2010/main" val="163453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55283" indent="-290493" eaLnBrk="0" hangingPunct="0">
              <a:spcBef>
                <a:spcPct val="30000"/>
              </a:spcBef>
              <a:defRPr sz="1200">
                <a:solidFill>
                  <a:schemeClr val="tx1"/>
                </a:solidFill>
                <a:latin typeface="Arial" pitchFamily="34" charset="0"/>
              </a:defRPr>
            </a:lvl2pPr>
            <a:lvl3pPr marL="1161974" indent="-232395" eaLnBrk="0" hangingPunct="0">
              <a:spcBef>
                <a:spcPct val="30000"/>
              </a:spcBef>
              <a:defRPr sz="1200">
                <a:solidFill>
                  <a:schemeClr val="tx1"/>
                </a:solidFill>
                <a:latin typeface="Arial" pitchFamily="34" charset="0"/>
              </a:defRPr>
            </a:lvl3pPr>
            <a:lvl4pPr marL="1626763" indent="-232395" eaLnBrk="0" hangingPunct="0">
              <a:spcBef>
                <a:spcPct val="30000"/>
              </a:spcBef>
              <a:defRPr sz="1200">
                <a:solidFill>
                  <a:schemeClr val="tx1"/>
                </a:solidFill>
                <a:latin typeface="Arial" pitchFamily="34" charset="0"/>
              </a:defRPr>
            </a:lvl4pPr>
            <a:lvl5pPr marL="2091553" indent="-232395" eaLnBrk="0" hangingPunct="0">
              <a:spcBef>
                <a:spcPct val="30000"/>
              </a:spcBef>
              <a:defRPr sz="1200">
                <a:solidFill>
                  <a:schemeClr val="tx1"/>
                </a:solidFill>
                <a:latin typeface="Arial" pitchFamily="34" charset="0"/>
              </a:defRPr>
            </a:lvl5pPr>
            <a:lvl6pPr marL="2556342" indent="-232395" eaLnBrk="0" fontAlgn="base" hangingPunct="0">
              <a:spcBef>
                <a:spcPct val="30000"/>
              </a:spcBef>
              <a:spcAft>
                <a:spcPct val="0"/>
              </a:spcAft>
              <a:defRPr sz="1200">
                <a:solidFill>
                  <a:schemeClr val="tx1"/>
                </a:solidFill>
                <a:latin typeface="Arial" pitchFamily="34" charset="0"/>
              </a:defRPr>
            </a:lvl6pPr>
            <a:lvl7pPr marL="3021132" indent="-232395" eaLnBrk="0" fontAlgn="base" hangingPunct="0">
              <a:spcBef>
                <a:spcPct val="30000"/>
              </a:spcBef>
              <a:spcAft>
                <a:spcPct val="0"/>
              </a:spcAft>
              <a:defRPr sz="1200">
                <a:solidFill>
                  <a:schemeClr val="tx1"/>
                </a:solidFill>
                <a:latin typeface="Arial" pitchFamily="34" charset="0"/>
              </a:defRPr>
            </a:lvl7pPr>
            <a:lvl8pPr marL="3485921" indent="-232395" eaLnBrk="0" fontAlgn="base" hangingPunct="0">
              <a:spcBef>
                <a:spcPct val="30000"/>
              </a:spcBef>
              <a:spcAft>
                <a:spcPct val="0"/>
              </a:spcAft>
              <a:defRPr sz="1200">
                <a:solidFill>
                  <a:schemeClr val="tx1"/>
                </a:solidFill>
                <a:latin typeface="Arial" pitchFamily="34" charset="0"/>
              </a:defRPr>
            </a:lvl8pPr>
            <a:lvl9pPr marL="3950711" indent="-232395"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765536E-201D-4ABC-9BE9-1D82737C6056}" type="slidenum">
              <a:rPr lang="en-US" altLang="en-US" smtClean="0"/>
              <a:pPr eaLnBrk="1" hangingPunct="1">
                <a:spcBef>
                  <a:spcPct val="0"/>
                </a:spcBef>
              </a:pPr>
              <a:t>9</a:t>
            </a:fld>
            <a:endParaRPr lang="en-US" alt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232833" y="4409758"/>
            <a:ext cx="6053667" cy="4177665"/>
          </a:xfrm>
          <a:noFill/>
        </p:spPr>
        <p:txBody>
          <a:bodyPr/>
          <a:lstStyle/>
          <a:p>
            <a:pPr defTabSz="929579" eaLnBrk="1" hangingPunct="1">
              <a:lnSpc>
                <a:spcPct val="80000"/>
              </a:lnSpc>
              <a:defRPr/>
            </a:pPr>
            <a:r>
              <a:rPr lang="en-US" sz="1000" dirty="0"/>
              <a:t> **In a 20-25 min presentation omit this slide**</a:t>
            </a:r>
            <a:endParaRPr lang="en-US" altLang="en-US" sz="1000" dirty="0"/>
          </a:p>
          <a:p>
            <a:pPr marL="0" indent="0" eaLnBrk="1" hangingPunct="1">
              <a:lnSpc>
                <a:spcPct val="80000"/>
              </a:lnSpc>
              <a:buFont typeface="Arial" panose="020B0604020202020204" pitchFamily="34" charset="0"/>
              <a:buNone/>
            </a:pPr>
            <a:endParaRPr lang="en-US" altLang="en-US" sz="1000" dirty="0"/>
          </a:p>
          <a:p>
            <a:pPr marL="0" indent="0" eaLnBrk="1" hangingPunct="1">
              <a:lnSpc>
                <a:spcPct val="80000"/>
              </a:lnSpc>
              <a:buFont typeface="Arial" panose="020B0604020202020204" pitchFamily="34" charset="0"/>
              <a:buNone/>
            </a:pPr>
            <a:r>
              <a:rPr lang="en-US" altLang="en-US" sz="1000" b="1" dirty="0"/>
              <a:t>Opening</a:t>
            </a:r>
            <a:r>
              <a:rPr lang="en-US" altLang="en-US" sz="1000" dirty="0"/>
              <a:t>: to quickly and accurately read a person and to adapt your style to them we are going to use the Social Style model.</a:t>
            </a:r>
          </a:p>
          <a:p>
            <a:pPr marL="0" indent="0" eaLnBrk="1" hangingPunct="1">
              <a:lnSpc>
                <a:spcPct val="80000"/>
              </a:lnSpc>
              <a:buFont typeface="Arial" panose="020B0604020202020204" pitchFamily="34" charset="0"/>
              <a:buNone/>
            </a:pPr>
            <a:endParaRPr lang="en-US" altLang="en-US" sz="1000" dirty="0"/>
          </a:p>
          <a:p>
            <a:pPr marL="174296" indent="-174296" eaLnBrk="1" hangingPunct="1">
              <a:lnSpc>
                <a:spcPct val="80000"/>
              </a:lnSpc>
              <a:buFont typeface="Arial" panose="020B0604020202020204" pitchFamily="34" charset="0"/>
              <a:buChar char="•"/>
            </a:pPr>
            <a:r>
              <a:rPr lang="en-US" altLang="en-US" sz="1000" dirty="0"/>
              <a:t>This is the most used business model to understand different people and has been used for 50 years. </a:t>
            </a:r>
          </a:p>
          <a:p>
            <a:pPr eaLnBrk="1" hangingPunct="1">
              <a:lnSpc>
                <a:spcPct val="80000"/>
              </a:lnSpc>
            </a:pPr>
            <a:endParaRPr lang="en-US" altLang="en-US" sz="1000" dirty="0"/>
          </a:p>
          <a:p>
            <a:pPr marL="174296" indent="-174296" eaLnBrk="1" hangingPunct="1">
              <a:lnSpc>
                <a:spcPct val="80000"/>
              </a:lnSpc>
              <a:buFont typeface="Arial" panose="020B0604020202020204" pitchFamily="34" charset="0"/>
              <a:buChar char="•"/>
            </a:pPr>
            <a:r>
              <a:rPr lang="en-US" altLang="en-US" sz="1000" dirty="0"/>
              <a:t>We each have four personality styles – we are a combination of all four styles and we tend to have one or two styles that are more dominant.</a:t>
            </a:r>
          </a:p>
          <a:p>
            <a:pPr marL="174296" indent="-174296" eaLnBrk="1" hangingPunct="1">
              <a:lnSpc>
                <a:spcPct val="80000"/>
              </a:lnSpc>
              <a:buFont typeface="Arial" panose="020B0604020202020204" pitchFamily="34" charset="0"/>
              <a:buChar char="•"/>
            </a:pPr>
            <a:endParaRPr lang="en-US" altLang="en-US" sz="1000" dirty="0"/>
          </a:p>
          <a:p>
            <a:pPr marL="174296" indent="-174296" eaLnBrk="1" hangingPunct="1">
              <a:lnSpc>
                <a:spcPct val="80000"/>
              </a:lnSpc>
              <a:buFont typeface="Arial" panose="020B0604020202020204" pitchFamily="34" charset="0"/>
              <a:buChar char="•"/>
            </a:pPr>
            <a:r>
              <a:rPr lang="en-US" altLang="en-US" sz="1000" dirty="0"/>
              <a:t>[Optional: Tells – “If it wasn’t for luck I would win every time.” Phil Helmuth wins because he reads tells so well. We are going to help you win too.]</a:t>
            </a:r>
          </a:p>
          <a:p>
            <a:pPr marL="0" indent="0" eaLnBrk="1" hangingPunct="1">
              <a:lnSpc>
                <a:spcPct val="80000"/>
              </a:lnSpc>
              <a:buFont typeface="Arial" panose="020B0604020202020204" pitchFamily="34" charset="0"/>
              <a:buNone/>
            </a:pPr>
            <a:endParaRPr lang="en-US" altLang="en-US" sz="1000" dirty="0"/>
          </a:p>
          <a:p>
            <a:pPr marL="0" indent="0" eaLnBrk="1" hangingPunct="1">
              <a:lnSpc>
                <a:spcPct val="80000"/>
              </a:lnSpc>
              <a:buFont typeface="Arial" panose="020B0604020202020204" pitchFamily="34" charset="0"/>
              <a:buNone/>
            </a:pPr>
            <a:r>
              <a:rPr lang="en-US" altLang="en-US" sz="1000" b="1" dirty="0"/>
              <a:t>Main Point #1</a:t>
            </a:r>
            <a:r>
              <a:rPr lang="en-US" altLang="en-US" sz="1000" dirty="0"/>
              <a:t>: To assess what is your dominant style (and/or the style of your clients), we will use the results from the exercises on the previous two pages: indirect and direct habit, and task-oriented vs. relationship-oriented. </a:t>
            </a:r>
          </a:p>
          <a:p>
            <a:pPr marL="631496" lvl="1" indent="-174296" eaLnBrk="1" hangingPunct="1">
              <a:lnSpc>
                <a:spcPct val="80000"/>
              </a:lnSpc>
              <a:buFont typeface="Arial" panose="020B0604020202020204" pitchFamily="34" charset="0"/>
              <a:buChar char="•"/>
            </a:pPr>
            <a:r>
              <a:rPr lang="en-US" altLang="en-US" sz="1000" dirty="0"/>
              <a:t>So if on the first scale you were more Direct you lean toward Director or Extrovert; if you were more Indirect you lean more towards Analyst or Friend. </a:t>
            </a:r>
          </a:p>
          <a:p>
            <a:pPr marL="631496" lvl="1" indent="-174296" eaLnBrk="1" hangingPunct="1">
              <a:lnSpc>
                <a:spcPct val="80000"/>
              </a:lnSpc>
              <a:buFont typeface="Arial" panose="020B0604020202020204" pitchFamily="34" charset="0"/>
              <a:buChar char="•"/>
            </a:pPr>
            <a:r>
              <a:rPr lang="en-US" altLang="en-US" sz="1000" dirty="0"/>
              <a:t>Then overlay the other scale of Task Oriented and Relationship Oriented to determine your dominant style. </a:t>
            </a:r>
          </a:p>
          <a:p>
            <a:pPr marL="631496" lvl="1" indent="-174296" eaLnBrk="1" hangingPunct="1">
              <a:lnSpc>
                <a:spcPct val="80000"/>
              </a:lnSpc>
              <a:buFont typeface="Arial" panose="020B0604020202020204" pitchFamily="34" charset="0"/>
              <a:buChar char="•"/>
            </a:pPr>
            <a:endParaRPr lang="en-US" altLang="en-US" sz="1000" dirty="0"/>
          </a:p>
          <a:p>
            <a:pPr marL="0" lvl="0" indent="0" eaLnBrk="1" hangingPunct="1">
              <a:lnSpc>
                <a:spcPct val="80000"/>
              </a:lnSpc>
              <a:buFont typeface="Arial" panose="020B0604020202020204" pitchFamily="34" charset="0"/>
              <a:buNone/>
            </a:pPr>
            <a:r>
              <a:rPr lang="en-US" altLang="en-US" sz="1000" b="1" dirty="0"/>
              <a:t>Transition</a:t>
            </a:r>
            <a:r>
              <a:rPr lang="en-US" altLang="en-US" sz="1000" dirty="0"/>
              <a:t>: Now let’s look at each style, the tells for each style, and how to adapt to each style.</a:t>
            </a:r>
          </a:p>
          <a:p>
            <a:pPr marL="174296" indent="-174296" eaLnBrk="1" hangingPunct="1">
              <a:lnSpc>
                <a:spcPct val="80000"/>
              </a:lnSpc>
              <a:buFont typeface="Arial" panose="020B0604020202020204" pitchFamily="34" charset="0"/>
              <a:buChar char="•"/>
            </a:pPr>
            <a:endParaRPr lang="en-US" altLang="en-US" sz="1000" dirty="0">
              <a:latin typeface="+mn-lt"/>
            </a:endParaRPr>
          </a:p>
          <a:p>
            <a:pPr marL="174296" indent="-174296" eaLnBrk="1" hangingPunct="1">
              <a:lnSpc>
                <a:spcPct val="80000"/>
              </a:lnSpc>
              <a:buFont typeface="Arial" panose="020B0604020202020204" pitchFamily="34" charset="0"/>
              <a:buChar char="•"/>
            </a:pPr>
            <a:endParaRPr lang="en-US" altLang="en-US" sz="1000" dirty="0">
              <a:latin typeface="+mn-lt"/>
            </a:endParaRPr>
          </a:p>
          <a:p>
            <a:pPr marL="174296" indent="-174296" eaLnBrk="1" hangingPunct="1">
              <a:lnSpc>
                <a:spcPct val="80000"/>
              </a:lnSpc>
              <a:buFont typeface="Arial" panose="020B0604020202020204" pitchFamily="34" charset="0"/>
              <a:buChar char="•"/>
            </a:pPr>
            <a:endParaRPr lang="en-US" altLang="en-US" sz="1000" dirty="0">
              <a:latin typeface="+mn-lt"/>
            </a:endParaRPr>
          </a:p>
        </p:txBody>
      </p:sp>
    </p:spTree>
    <p:extLst>
      <p:ext uri="{BB962C8B-B14F-4D97-AF65-F5344CB8AC3E}">
        <p14:creationId xmlns:p14="http://schemas.microsoft.com/office/powerpoint/2010/main" val="1594491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4"/>
          <p:cNvSpPr>
            <a:spLocks noGrp="1"/>
          </p:cNvSpPr>
          <p:nvPr>
            <p:ph type="body" sz="quarter" idx="12" hasCustomPrompt="1"/>
          </p:nvPr>
        </p:nvSpPr>
        <p:spPr>
          <a:xfrm>
            <a:off x="763740" y="2065020"/>
            <a:ext cx="7694460" cy="1539240"/>
          </a:xfrm>
        </p:spPr>
        <p:txBody>
          <a:bodyPr anchor="b"/>
          <a:lstStyle>
            <a:lvl1pPr marL="0" marR="0" indent="0" algn="l" defTabSz="914400" rtl="0" eaLnBrk="1" fontAlgn="auto" latinLnBrk="0" hangingPunct="1">
              <a:lnSpc>
                <a:spcPct val="105000"/>
              </a:lnSpc>
              <a:spcBef>
                <a:spcPts val="1800"/>
              </a:spcBef>
              <a:spcAft>
                <a:spcPts val="0"/>
              </a:spcAft>
              <a:buClr>
                <a:srgbClr val="05C3DE"/>
              </a:buClr>
              <a:buSzTx/>
              <a:buFont typeface="Wingdings" panose="05000000000000000000" pitchFamily="2" charset="2"/>
              <a:buNone/>
              <a:tabLst/>
              <a:defRPr sz="2400"/>
            </a:lvl1pPr>
          </a:lstStyle>
          <a:p>
            <a:pPr lvl="0"/>
            <a:r>
              <a:rPr lang="en-US" dirty="0"/>
              <a:t>First Line Title</a:t>
            </a:r>
          </a:p>
        </p:txBody>
      </p:sp>
      <p:sp>
        <p:nvSpPr>
          <p:cNvPr id="12" name="Text Placeholder 11"/>
          <p:cNvSpPr>
            <a:spLocks noGrp="1"/>
          </p:cNvSpPr>
          <p:nvPr>
            <p:ph type="body" sz="quarter" idx="13" hasCustomPrompt="1"/>
          </p:nvPr>
        </p:nvSpPr>
        <p:spPr>
          <a:xfrm>
            <a:off x="756120" y="3625324"/>
            <a:ext cx="6569075" cy="1233489"/>
          </a:xfrm>
        </p:spPr>
        <p:txBody>
          <a:bodyPr>
            <a:noAutofit/>
          </a:bodyPr>
          <a:lstStyle>
            <a:lvl1pPr marL="0" indent="0">
              <a:lnSpc>
                <a:spcPct val="94000"/>
              </a:lnSpc>
              <a:spcBef>
                <a:spcPts val="0"/>
              </a:spcBef>
              <a:buNone/>
              <a:defRPr sz="3600" cap="all" baseline="0">
                <a:solidFill>
                  <a:schemeClr val="accent2"/>
                </a:solidFill>
                <a:latin typeface="+mj-lt"/>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r>
              <a:rPr lang="en-US" dirty="0"/>
              <a:t>Second Line Title</a:t>
            </a:r>
          </a:p>
        </p:txBody>
      </p:sp>
      <p:sp>
        <p:nvSpPr>
          <p:cNvPr id="14" name="Text Placeholder 13"/>
          <p:cNvSpPr>
            <a:spLocks noGrp="1"/>
          </p:cNvSpPr>
          <p:nvPr>
            <p:ph type="body" sz="quarter" idx="14" hasCustomPrompt="1"/>
          </p:nvPr>
        </p:nvSpPr>
        <p:spPr>
          <a:xfrm>
            <a:off x="770254" y="4853623"/>
            <a:ext cx="6575425" cy="1539875"/>
          </a:xfrm>
        </p:spPr>
        <p:txBody>
          <a:bodyPr>
            <a:noAutofit/>
          </a:bodyPr>
          <a:lstStyle>
            <a:lvl1pPr marL="0" indent="0">
              <a:spcBef>
                <a:spcPts val="0"/>
              </a:spcBef>
              <a:buNone/>
              <a:defRPr sz="1600">
                <a:solidFill>
                  <a:schemeClr val="accent3"/>
                </a:solidFill>
              </a:defRPr>
            </a:lvl1pPr>
          </a:lstStyle>
          <a:p>
            <a:r>
              <a:rPr lang="en-US" b="1" dirty="0"/>
              <a:t>PresenterName Bolded </a:t>
            </a:r>
            <a:r>
              <a:rPr lang="en-US" dirty="0" err="1"/>
              <a:t>CompanyName</a:t>
            </a:r>
            <a:r>
              <a:rPr lang="en-US" dirty="0"/>
              <a:t> Not Bolded</a:t>
            </a:r>
          </a:p>
          <a:p>
            <a:r>
              <a:rPr lang="en-US" dirty="0"/>
              <a:t>Conference or Meeting Name </a:t>
            </a:r>
          </a:p>
          <a:p>
            <a:r>
              <a:rPr lang="en-US" dirty="0"/>
              <a:t>Date</a:t>
            </a:r>
          </a:p>
        </p:txBody>
      </p:sp>
    </p:spTree>
    <p:extLst>
      <p:ext uri="{BB962C8B-B14F-4D97-AF65-F5344CB8AC3E}">
        <p14:creationId xmlns:p14="http://schemas.microsoft.com/office/powerpoint/2010/main" val="348965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peaker Bio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33900" y="1600200"/>
            <a:ext cx="3924300" cy="2172018"/>
          </a:xfrm>
          <a:ln>
            <a:noFill/>
          </a:ln>
        </p:spPr>
        <p:txBody>
          <a:bodyPr>
            <a:noAutofit/>
          </a:bodyPr>
          <a:lstStyle>
            <a:lvl1pPr marL="0" indent="0">
              <a:lnSpc>
                <a:spcPct val="108000"/>
              </a:lnSpc>
              <a:spcBef>
                <a:spcPts val="1200"/>
              </a:spcBef>
              <a:buClr>
                <a:schemeClr val="accent2"/>
              </a:buClr>
              <a:buNone/>
              <a:defRPr sz="1400"/>
            </a:lvl1pPr>
            <a:lvl2pPr marL="457200" indent="0">
              <a:lnSpc>
                <a:spcPct val="105000"/>
              </a:lnSpc>
              <a:buClr>
                <a:schemeClr val="accent4"/>
              </a:buClr>
              <a:buNone/>
              <a:defRPr sz="1400"/>
            </a:lvl2pPr>
            <a:lvl3pPr marL="914400" indent="0">
              <a:lnSpc>
                <a:spcPct val="105000"/>
              </a:lnSpc>
              <a:buClr>
                <a:schemeClr val="accent4"/>
              </a:buClr>
              <a:buNone/>
              <a:defRPr sz="1400"/>
            </a:lvl3pPr>
            <a:lvl4pPr marL="1371600" indent="0">
              <a:lnSpc>
                <a:spcPct val="105000"/>
              </a:lnSpc>
              <a:buClr>
                <a:schemeClr val="accent4"/>
              </a:buClr>
              <a:buNone/>
              <a:defRPr sz="1400"/>
            </a:lvl4pPr>
            <a:lvl5pPr marL="1828800" indent="0">
              <a:lnSpc>
                <a:spcPct val="105000"/>
              </a:lnSpc>
              <a:buClr>
                <a:schemeClr val="accent4"/>
              </a:buClr>
              <a:buFont typeface="Arial" panose="020B0604020202020204" pitchFamily="34" charset="0"/>
              <a:buNone/>
              <a:defRPr sz="1400"/>
            </a:lvl5pPr>
          </a:lstStyle>
          <a:p>
            <a:pPr lvl="0"/>
            <a:r>
              <a:rPr lang="en-US"/>
              <a:t>Speaker bio</a:t>
            </a:r>
            <a:endParaRPr lang="en-US" dirty="0"/>
          </a:p>
        </p:txBody>
      </p:sp>
      <p:sp>
        <p:nvSpPr>
          <p:cNvPr id="11" name="Content Placeholder 10"/>
          <p:cNvSpPr>
            <a:spLocks noGrp="1"/>
          </p:cNvSpPr>
          <p:nvPr>
            <p:ph sz="quarter" idx="14" hasCustomPrompt="1"/>
          </p:nvPr>
        </p:nvSpPr>
        <p:spPr>
          <a:xfrm>
            <a:off x="4533900" y="3995928"/>
            <a:ext cx="3924300" cy="2172018"/>
          </a:xfrm>
          <a:ln>
            <a:noFill/>
          </a:ln>
        </p:spPr>
        <p:txBody>
          <a:bodyPr>
            <a:noAutofit/>
          </a:bodyPr>
          <a:lstStyle>
            <a:lvl1pPr marL="0" indent="0">
              <a:lnSpc>
                <a:spcPct val="108000"/>
              </a:lnSpc>
              <a:spcBef>
                <a:spcPts val="1200"/>
              </a:spcBef>
              <a:buNone/>
              <a:defRPr sz="1400"/>
            </a:lvl1pPr>
            <a:lvl2pPr marL="457200" indent="0">
              <a:buNone/>
              <a:defRPr sz="1400"/>
            </a:lvl2pPr>
            <a:lvl3pPr marL="914400" indent="0">
              <a:buNone/>
              <a:defRPr sz="1400"/>
            </a:lvl3pPr>
            <a:lvl4pPr marL="1371600" indent="0">
              <a:buNone/>
              <a:defRPr sz="1400"/>
            </a:lvl4pPr>
            <a:lvl5pPr marL="1828800" indent="0">
              <a:buFont typeface="Arial" panose="020B0604020202020204" pitchFamily="34" charset="0"/>
              <a:buNone/>
              <a:defRPr sz="1400"/>
            </a:lvl5pPr>
          </a:lstStyle>
          <a:p>
            <a:pPr lvl="0"/>
            <a:r>
              <a:rPr lang="en-US"/>
              <a:t>Speaker bio</a:t>
            </a:r>
            <a:endParaRPr lang="en-US" dirty="0"/>
          </a:p>
        </p:txBody>
      </p:sp>
      <p:sp>
        <p:nvSpPr>
          <p:cNvPr id="24" name="Text Placeholder 4"/>
          <p:cNvSpPr>
            <a:spLocks noGrp="1"/>
          </p:cNvSpPr>
          <p:nvPr>
            <p:ph type="body" sz="quarter" idx="15" hasCustomPrompt="1"/>
          </p:nvPr>
        </p:nvSpPr>
        <p:spPr>
          <a:xfrm>
            <a:off x="990600" y="1051560"/>
            <a:ext cx="31242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12"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Title 1"/>
          <p:cNvSpPr>
            <a:spLocks noGrp="1"/>
          </p:cNvSpPr>
          <p:nvPr>
            <p:ph type="title" hasCustomPrompt="1"/>
          </p:nvPr>
        </p:nvSpPr>
        <p:spPr bwMode="auto">
          <a:xfrm>
            <a:off x="990600" y="289013"/>
            <a:ext cx="7467600" cy="740664"/>
          </a:xfrm>
        </p:spPr>
        <p:txBody>
          <a:bodyPr>
            <a:noAutofit/>
          </a:bodyPr>
          <a:lstStyle>
            <a:lvl1pPr>
              <a:defRPr sz="2600"/>
            </a:lvl1pPr>
          </a:lstStyle>
          <a:p>
            <a:r>
              <a:rPr lang="en-US"/>
              <a:t>Speaker Bios</a:t>
            </a:r>
            <a:endParaRPr lang="en-US" dirty="0"/>
          </a:p>
        </p:txBody>
      </p:sp>
      <p:sp>
        <p:nvSpPr>
          <p:cNvPr id="10" name="Picture Placeholder 4"/>
          <p:cNvSpPr>
            <a:spLocks noGrp="1"/>
          </p:cNvSpPr>
          <p:nvPr>
            <p:ph type="pic" sz="quarter" idx="16" hasCustomPrompt="1"/>
          </p:nvPr>
        </p:nvSpPr>
        <p:spPr>
          <a:xfrm>
            <a:off x="990600" y="1828800"/>
            <a:ext cx="914400" cy="914400"/>
          </a:xfrm>
        </p:spPr>
        <p:txBody>
          <a:bodyPr>
            <a:noAutofit/>
          </a:bodyPr>
          <a:lstStyle>
            <a:lvl1pPr marL="0" indent="0">
              <a:buNone/>
              <a:defRPr sz="1050"/>
            </a:lvl1pPr>
          </a:lstStyle>
          <a:p>
            <a:r>
              <a:rPr lang="en-US"/>
              <a:t>Click on icon to add headshot</a:t>
            </a:r>
          </a:p>
        </p:txBody>
      </p:sp>
      <p:sp>
        <p:nvSpPr>
          <p:cNvPr id="16" name="Text Placeholder 7"/>
          <p:cNvSpPr>
            <a:spLocks noGrp="1"/>
          </p:cNvSpPr>
          <p:nvPr>
            <p:ph type="body" sz="quarter" idx="17" hasCustomPrompt="1"/>
          </p:nvPr>
        </p:nvSpPr>
        <p:spPr>
          <a:xfrm>
            <a:off x="2079625" y="1783080"/>
            <a:ext cx="2111375" cy="525780"/>
          </a:xfrm>
        </p:spPr>
        <p:txBody>
          <a:bodyPr lIns="0" tIns="0" rIns="0" bIns="0" anchor="b">
            <a:noAutofit/>
          </a:bodyPr>
          <a:lstStyle>
            <a:lvl1pPr marL="0" indent="0">
              <a:lnSpc>
                <a:spcPct val="100000"/>
              </a:lnSpc>
              <a:buNone/>
              <a:defRPr sz="1600" b="1" baseline="0">
                <a:solidFill>
                  <a:schemeClr val="accent2"/>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a:t>Name LastName</a:t>
            </a:r>
          </a:p>
        </p:txBody>
      </p:sp>
      <p:sp>
        <p:nvSpPr>
          <p:cNvPr id="17" name="Text Placeholder 7"/>
          <p:cNvSpPr>
            <a:spLocks noGrp="1"/>
          </p:cNvSpPr>
          <p:nvPr>
            <p:ph type="body" sz="quarter" idx="18" hasCustomPrompt="1"/>
          </p:nvPr>
        </p:nvSpPr>
        <p:spPr>
          <a:xfrm>
            <a:off x="2079625" y="2368296"/>
            <a:ext cx="2111375" cy="377349"/>
          </a:xfrm>
        </p:spPr>
        <p:txBody>
          <a:bodyPr lIns="0" tIns="0" rIns="0" bIns="0" anchor="ctr">
            <a:noAutofit/>
          </a:bodyPr>
          <a:lstStyle>
            <a:lvl1pPr marL="0" indent="0">
              <a:lnSpc>
                <a:spcPct val="100000"/>
              </a:lnSpc>
              <a:buNone/>
              <a:defRPr sz="1100" b="0" i="1" baseline="0">
                <a:solidFill>
                  <a:schemeClr val="tx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a:t>Title, Organization</a:t>
            </a:r>
          </a:p>
        </p:txBody>
      </p:sp>
      <p:sp>
        <p:nvSpPr>
          <p:cNvPr id="18" name="Picture Placeholder 4"/>
          <p:cNvSpPr>
            <a:spLocks noGrp="1"/>
          </p:cNvSpPr>
          <p:nvPr>
            <p:ph type="pic" sz="quarter" idx="19" hasCustomPrompt="1"/>
          </p:nvPr>
        </p:nvSpPr>
        <p:spPr>
          <a:xfrm>
            <a:off x="990600" y="4224528"/>
            <a:ext cx="914400" cy="914400"/>
          </a:xfrm>
        </p:spPr>
        <p:txBody>
          <a:bodyPr>
            <a:noAutofit/>
          </a:bodyPr>
          <a:lstStyle>
            <a:lvl1pPr marL="0" marR="0" indent="0" algn="l" defTabSz="914400" rtl="0" eaLnBrk="1" fontAlgn="auto" latinLnBrk="0" hangingPunct="1">
              <a:lnSpc>
                <a:spcPct val="105000"/>
              </a:lnSpc>
              <a:spcBef>
                <a:spcPts val="1800"/>
              </a:spcBef>
              <a:spcAft>
                <a:spcPts val="0"/>
              </a:spcAft>
              <a:buClr>
                <a:schemeClr val="accent2"/>
              </a:buClr>
              <a:buSzTx/>
              <a:buFont typeface="Wingdings" panose="05000000000000000000" pitchFamily="2" charset="2"/>
              <a:buNone/>
              <a:tabLst/>
              <a:defRPr sz="1050"/>
            </a:lvl1pPr>
          </a:lstStyle>
          <a:p>
            <a:r>
              <a:rPr lang="en-US"/>
              <a:t>Click on icon to add headshot</a:t>
            </a:r>
          </a:p>
        </p:txBody>
      </p:sp>
      <p:sp>
        <p:nvSpPr>
          <p:cNvPr id="19" name="Text Placeholder 7"/>
          <p:cNvSpPr>
            <a:spLocks noGrp="1"/>
          </p:cNvSpPr>
          <p:nvPr>
            <p:ph type="body" sz="quarter" idx="20" hasCustomPrompt="1"/>
          </p:nvPr>
        </p:nvSpPr>
        <p:spPr>
          <a:xfrm>
            <a:off x="2079625" y="4178808"/>
            <a:ext cx="2111375" cy="525780"/>
          </a:xfrm>
        </p:spPr>
        <p:txBody>
          <a:bodyPr lIns="0" tIns="0" rIns="0" bIns="0" anchor="b">
            <a:noAutofit/>
          </a:bodyPr>
          <a:lstStyle>
            <a:lvl1pPr marL="0" indent="0">
              <a:lnSpc>
                <a:spcPct val="100000"/>
              </a:lnSpc>
              <a:buNone/>
              <a:defRPr sz="1600" b="1" baseline="0">
                <a:solidFill>
                  <a:schemeClr val="accent2"/>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a:t>Name LastName</a:t>
            </a:r>
          </a:p>
        </p:txBody>
      </p:sp>
      <p:sp>
        <p:nvSpPr>
          <p:cNvPr id="20" name="Text Placeholder 7"/>
          <p:cNvSpPr>
            <a:spLocks noGrp="1"/>
          </p:cNvSpPr>
          <p:nvPr>
            <p:ph type="body" sz="quarter" idx="21" hasCustomPrompt="1"/>
          </p:nvPr>
        </p:nvSpPr>
        <p:spPr>
          <a:xfrm>
            <a:off x="2079625" y="4764024"/>
            <a:ext cx="2111375" cy="377349"/>
          </a:xfrm>
        </p:spPr>
        <p:txBody>
          <a:bodyPr lIns="0" tIns="0" rIns="0" bIns="0" anchor="ctr">
            <a:noAutofit/>
          </a:bodyPr>
          <a:lstStyle>
            <a:lvl1pPr marL="0" indent="0">
              <a:lnSpc>
                <a:spcPct val="100000"/>
              </a:lnSpc>
              <a:buNone/>
              <a:defRPr sz="1100" b="0" i="1" baseline="0">
                <a:solidFill>
                  <a:schemeClr val="tx1"/>
                </a:solidFill>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a:t>Title, Organization</a:t>
            </a:r>
          </a:p>
        </p:txBody>
      </p:sp>
      <p:cxnSp>
        <p:nvCxnSpPr>
          <p:cNvPr id="21" name="Straight Connector 20"/>
          <p:cNvCxnSpPr/>
          <p:nvPr/>
        </p:nvCxnSpPr>
        <p:spPr>
          <a:xfrm>
            <a:off x="990600" y="1636640"/>
            <a:ext cx="3223260" cy="0"/>
          </a:xfrm>
          <a:prstGeom prst="line">
            <a:avLst/>
          </a:prstGeom>
          <a:ln w="63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Slide Number"/>
          <p:cNvSpPr txBox="1"/>
          <p:nvPr userDrawn="1"/>
        </p:nvSpPr>
        <p:spPr>
          <a:xfrm>
            <a:off x="8153400" y="6612821"/>
            <a:ext cx="304800" cy="138499"/>
          </a:xfrm>
          <a:prstGeom prst="rect">
            <a:avLst/>
          </a:prstGeom>
          <a:noFill/>
        </p:spPr>
        <p:txBody>
          <a:bodyPr wrap="square" lIns="0" tIns="0" rIns="0" bIns="0" rtlCol="0">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Tree>
    <p:extLst>
      <p:ext uri="{BB962C8B-B14F-4D97-AF65-F5344CB8AC3E}">
        <p14:creationId xmlns:p14="http://schemas.microsoft.com/office/powerpoint/2010/main" val="405155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ullets with Photo">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353671"/>
            <a:ext cx="3547872" cy="4559768"/>
          </a:xfrm>
          <a:ln>
            <a:noFill/>
          </a:ln>
        </p:spPr>
        <p:txBody>
          <a:bodyPr>
            <a:noAutofit/>
          </a:bodyPr>
          <a:lstStyle>
            <a:lvl1pPr marL="342900" indent="-342900">
              <a:lnSpc>
                <a:spcPct val="105000"/>
              </a:lnSpc>
              <a:buClr>
                <a:schemeClr val="accent2"/>
              </a:buClr>
              <a:defRPr sz="2000"/>
            </a:lvl1pPr>
            <a:lvl2pPr marL="682625" indent="-285750">
              <a:lnSpc>
                <a:spcPct val="105000"/>
              </a:lnSpc>
              <a:buClr>
                <a:schemeClr val="accent4"/>
              </a:buClr>
              <a:defRPr sz="1800"/>
            </a:lvl2pPr>
            <a:lvl3pPr marL="974725" indent="-228600">
              <a:lnSpc>
                <a:spcPct val="105000"/>
              </a:lnSpc>
              <a:buClr>
                <a:schemeClr val="accent4"/>
              </a:buClr>
              <a:defRPr sz="1400"/>
            </a:lvl3pPr>
            <a:lvl4pPr marL="1257300" indent="-228600">
              <a:lnSpc>
                <a:spcPct val="105000"/>
              </a:lnSpc>
              <a:buClr>
                <a:schemeClr val="accent4"/>
              </a:buClr>
              <a:defRPr sz="1400"/>
            </a:lvl4pPr>
            <a:lvl5pPr marL="1257300" indent="0">
              <a:lnSpc>
                <a:spcPct val="105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p:cNvSpPr>
            <a:spLocks noGrp="1"/>
          </p:cNvSpPr>
          <p:nvPr>
            <p:ph type="body" sz="quarter" idx="15" hasCustomPrompt="1"/>
          </p:nvPr>
        </p:nvSpPr>
        <p:spPr>
          <a:xfrm>
            <a:off x="990600" y="1051560"/>
            <a:ext cx="31242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12"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4" name="Content Placeholder 10"/>
          <p:cNvSpPr>
            <a:spLocks noGrp="1" noChangeAspect="1"/>
          </p:cNvSpPr>
          <p:nvPr>
            <p:ph sz="quarter" idx="14" hasCustomPrompt="1"/>
          </p:nvPr>
        </p:nvSpPr>
        <p:spPr>
          <a:xfrm>
            <a:off x="4892040" y="1371600"/>
            <a:ext cx="3566160" cy="3566160"/>
          </a:xfrm>
          <a:ln>
            <a:noFill/>
          </a:ln>
        </p:spPr>
        <p:txBody>
          <a:bodyPr>
            <a:noAutofit/>
          </a:bodyPr>
          <a:lstStyle>
            <a:lvl1pPr marL="0" indent="0">
              <a:buNone/>
              <a:defRPr sz="2400" baseline="0"/>
            </a:lvl1pPr>
          </a:lstStyle>
          <a:p>
            <a:pPr lvl="0"/>
            <a:r>
              <a:rPr lang="en-US" dirty="0"/>
              <a:t>Click on photo icon below to add photo</a:t>
            </a:r>
          </a:p>
        </p:txBody>
      </p:sp>
      <p:sp>
        <p:nvSpPr>
          <p:cNvPr id="16" name="Title 1"/>
          <p:cNvSpPr>
            <a:spLocks noGrp="1"/>
          </p:cNvSpPr>
          <p:nvPr>
            <p:ph type="title" hasCustomPrompt="1"/>
          </p:nvPr>
        </p:nvSpPr>
        <p:spPr bwMode="auto">
          <a:xfrm>
            <a:off x="990600" y="289013"/>
            <a:ext cx="7467600" cy="740664"/>
          </a:xfrm>
        </p:spPr>
        <p:txBody>
          <a:bodyPr>
            <a:noAutofit/>
          </a:bodyPr>
          <a:lstStyle>
            <a:lvl1pPr>
              <a:defRPr sz="2600"/>
            </a:lvl1pPr>
          </a:lstStyle>
          <a:p>
            <a:r>
              <a:rPr lang="en-US"/>
              <a:t>Bullets with Photo</a:t>
            </a:r>
            <a:endParaRPr lang="en-US" dirty="0"/>
          </a:p>
        </p:txBody>
      </p:sp>
      <p:sp>
        <p:nvSpPr>
          <p:cNvPr id="8" name="Slide Number"/>
          <p:cNvSpPr txBox="1"/>
          <p:nvPr userDrawn="1"/>
        </p:nvSpPr>
        <p:spPr>
          <a:xfrm>
            <a:off x="8153400" y="6612821"/>
            <a:ext cx="304800" cy="138499"/>
          </a:xfrm>
          <a:prstGeom prst="rect">
            <a:avLst/>
          </a:prstGeom>
          <a:noFill/>
        </p:spPr>
        <p:txBody>
          <a:bodyPr wrap="square" lIns="0" tIns="0" rIns="0" bIns="0" rtlCol="0">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a:solidFill>
                <a:schemeClr val="accent1"/>
              </a:solidFill>
              <a:latin typeface="+mj-lt"/>
              <a:ea typeface="+mn-ea"/>
              <a:cs typeface="+mn-cs"/>
            </a:endParaRPr>
          </a:p>
        </p:txBody>
      </p:sp>
    </p:spTree>
    <p:extLst>
      <p:ext uri="{BB962C8B-B14F-4D97-AF65-F5344CB8AC3E}">
        <p14:creationId xmlns:p14="http://schemas.microsoft.com/office/powerpoint/2010/main" val="175212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Short Quot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Freeform 6"/>
          <p:cNvSpPr>
            <a:spLocks noChangeAspect="1" noEditPoints="1"/>
          </p:cNvSpPr>
          <p:nvPr/>
        </p:nvSpPr>
        <p:spPr bwMode="ltGray">
          <a:xfrm>
            <a:off x="838200" y="1371600"/>
            <a:ext cx="2082983" cy="1930148"/>
          </a:xfrm>
          <a:custGeom>
            <a:avLst/>
            <a:gdLst>
              <a:gd name="T0" fmla="*/ 88 w 238"/>
              <a:gd name="T1" fmla="*/ 124 h 220"/>
              <a:gd name="T2" fmla="*/ 88 w 238"/>
              <a:gd name="T3" fmla="*/ 220 h 220"/>
              <a:gd name="T4" fmla="*/ 0 w 238"/>
              <a:gd name="T5" fmla="*/ 220 h 220"/>
              <a:gd name="T6" fmla="*/ 0 w 238"/>
              <a:gd name="T7" fmla="*/ 145 h 220"/>
              <a:gd name="T8" fmla="*/ 14 w 238"/>
              <a:gd name="T9" fmla="*/ 55 h 220"/>
              <a:gd name="T10" fmla="*/ 76 w 238"/>
              <a:gd name="T11" fmla="*/ 0 h 220"/>
              <a:gd name="T12" fmla="*/ 96 w 238"/>
              <a:gd name="T13" fmla="*/ 32 h 220"/>
              <a:gd name="T14" fmla="*/ 59 w 238"/>
              <a:gd name="T15" fmla="*/ 63 h 220"/>
              <a:gd name="T16" fmla="*/ 45 w 238"/>
              <a:gd name="T17" fmla="*/ 124 h 220"/>
              <a:gd name="T18" fmla="*/ 88 w 238"/>
              <a:gd name="T19" fmla="*/ 124 h 220"/>
              <a:gd name="T20" fmla="*/ 231 w 238"/>
              <a:gd name="T21" fmla="*/ 124 h 220"/>
              <a:gd name="T22" fmla="*/ 231 w 238"/>
              <a:gd name="T23" fmla="*/ 220 h 220"/>
              <a:gd name="T24" fmla="*/ 142 w 238"/>
              <a:gd name="T25" fmla="*/ 220 h 220"/>
              <a:gd name="T26" fmla="*/ 142 w 238"/>
              <a:gd name="T27" fmla="*/ 145 h 220"/>
              <a:gd name="T28" fmla="*/ 157 w 238"/>
              <a:gd name="T29" fmla="*/ 55 h 220"/>
              <a:gd name="T30" fmla="*/ 218 w 238"/>
              <a:gd name="T31" fmla="*/ 0 h 220"/>
              <a:gd name="T32" fmla="*/ 238 w 238"/>
              <a:gd name="T33" fmla="*/ 32 h 220"/>
              <a:gd name="T34" fmla="*/ 201 w 238"/>
              <a:gd name="T35" fmla="*/ 63 h 220"/>
              <a:gd name="T36" fmla="*/ 188 w 238"/>
              <a:gd name="T37" fmla="*/ 124 h 220"/>
              <a:gd name="T38" fmla="*/ 231 w 238"/>
              <a:gd name="T39" fmla="*/ 12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8" h="220">
                <a:moveTo>
                  <a:pt x="88" y="124"/>
                </a:moveTo>
                <a:cubicBezTo>
                  <a:pt x="88" y="220"/>
                  <a:pt x="88" y="220"/>
                  <a:pt x="88" y="220"/>
                </a:cubicBezTo>
                <a:cubicBezTo>
                  <a:pt x="0" y="220"/>
                  <a:pt x="0" y="220"/>
                  <a:pt x="0" y="220"/>
                </a:cubicBezTo>
                <a:cubicBezTo>
                  <a:pt x="0" y="145"/>
                  <a:pt x="0" y="145"/>
                  <a:pt x="0" y="145"/>
                </a:cubicBezTo>
                <a:cubicBezTo>
                  <a:pt x="0" y="104"/>
                  <a:pt x="5" y="74"/>
                  <a:pt x="14" y="55"/>
                </a:cubicBezTo>
                <a:cubicBezTo>
                  <a:pt x="27" y="31"/>
                  <a:pt x="48" y="12"/>
                  <a:pt x="76" y="0"/>
                </a:cubicBezTo>
                <a:cubicBezTo>
                  <a:pt x="96" y="32"/>
                  <a:pt x="96" y="32"/>
                  <a:pt x="96" y="32"/>
                </a:cubicBezTo>
                <a:cubicBezTo>
                  <a:pt x="79" y="39"/>
                  <a:pt x="67" y="50"/>
                  <a:pt x="59" y="63"/>
                </a:cubicBezTo>
                <a:cubicBezTo>
                  <a:pt x="51" y="77"/>
                  <a:pt x="46" y="98"/>
                  <a:pt x="45" y="124"/>
                </a:cubicBezTo>
                <a:lnTo>
                  <a:pt x="88" y="124"/>
                </a:lnTo>
                <a:close/>
                <a:moveTo>
                  <a:pt x="231" y="124"/>
                </a:moveTo>
                <a:cubicBezTo>
                  <a:pt x="231" y="220"/>
                  <a:pt x="231" y="220"/>
                  <a:pt x="231" y="220"/>
                </a:cubicBezTo>
                <a:cubicBezTo>
                  <a:pt x="142" y="220"/>
                  <a:pt x="142" y="220"/>
                  <a:pt x="142" y="220"/>
                </a:cubicBezTo>
                <a:cubicBezTo>
                  <a:pt x="142" y="145"/>
                  <a:pt x="142" y="145"/>
                  <a:pt x="142" y="145"/>
                </a:cubicBezTo>
                <a:cubicBezTo>
                  <a:pt x="142" y="104"/>
                  <a:pt x="147" y="74"/>
                  <a:pt x="157" y="55"/>
                </a:cubicBezTo>
                <a:cubicBezTo>
                  <a:pt x="170" y="31"/>
                  <a:pt x="190" y="12"/>
                  <a:pt x="218" y="0"/>
                </a:cubicBezTo>
                <a:cubicBezTo>
                  <a:pt x="238" y="32"/>
                  <a:pt x="238" y="32"/>
                  <a:pt x="238" y="32"/>
                </a:cubicBezTo>
                <a:cubicBezTo>
                  <a:pt x="221" y="39"/>
                  <a:pt x="209" y="50"/>
                  <a:pt x="201" y="63"/>
                </a:cubicBezTo>
                <a:cubicBezTo>
                  <a:pt x="193" y="77"/>
                  <a:pt x="189" y="98"/>
                  <a:pt x="188" y="124"/>
                </a:cubicBezTo>
                <a:lnTo>
                  <a:pt x="231" y="124"/>
                </a:lnTo>
                <a:close/>
              </a:path>
            </a:pathLst>
          </a:custGeom>
          <a:solidFill>
            <a:srgbClr val="E6E6E6"/>
          </a:solidFill>
          <a:ln>
            <a:noFill/>
          </a:ln>
        </p:spPr>
        <p:txBody>
          <a:bodyPr vert="horz" wrap="square" lIns="91440" tIns="45720" rIns="91440" bIns="45720" numCol="1" anchor="t" anchorCtr="0" compatLnSpc="1">
            <a:prstTxWarp prst="textNoShape">
              <a:avLst/>
            </a:prstTxWarp>
            <a:noAutofit/>
          </a:bodyPr>
          <a:lstStyle/>
          <a:p>
            <a:endParaRPr lang="en-US">
              <a:solidFill>
                <a:srgbClr val="FFFFFF"/>
              </a:solidFill>
            </a:endParaRPr>
          </a:p>
        </p:txBody>
      </p:sp>
      <p:sp>
        <p:nvSpPr>
          <p:cNvPr id="3" name="Text Placeholder 2"/>
          <p:cNvSpPr>
            <a:spLocks noGrp="1"/>
          </p:cNvSpPr>
          <p:nvPr>
            <p:ph type="body" sz="quarter" idx="15" hasCustomPrompt="1"/>
          </p:nvPr>
        </p:nvSpPr>
        <p:spPr>
          <a:xfrm>
            <a:off x="1676400" y="1866900"/>
            <a:ext cx="6400800" cy="3429000"/>
          </a:xfrm>
        </p:spPr>
        <p:txBody>
          <a:bodyPr anchor="ctr">
            <a:noAutofit/>
          </a:bodyPr>
          <a:lstStyle>
            <a:lvl1pPr marL="0" indent="0">
              <a:lnSpc>
                <a:spcPct val="110000"/>
              </a:lnSpc>
              <a:buNone/>
              <a:defRPr sz="2800" cap="all" baseline="0">
                <a:solidFill>
                  <a:schemeClr val="accent2"/>
                </a:solidFill>
                <a:latin typeface="Arial Black" panose="020B0A04020102020204" pitchFamily="34" charset="0"/>
              </a:defRPr>
            </a:lvl1pPr>
            <a:lvl2pPr marL="285750" indent="-285750">
              <a:buClr>
                <a:schemeClr val="accent1"/>
              </a:buClr>
              <a:buFont typeface="Arial" panose="020B0604020202020204" pitchFamily="34" charset="0"/>
              <a:buChar char="—"/>
              <a:defRPr sz="1800">
                <a:solidFill>
                  <a:schemeClr val="accent1"/>
                </a:solidFill>
              </a:defRPr>
            </a:lvl2pPr>
          </a:lstStyle>
          <a:p>
            <a:pPr lvl="0"/>
            <a:r>
              <a:rPr lang="en-US"/>
              <a:t>Short quote</a:t>
            </a:r>
            <a:endParaRPr lang="en-US" dirty="0"/>
          </a:p>
          <a:p>
            <a:pPr lvl="1"/>
            <a:r>
              <a:rPr lang="en-US" dirty="0"/>
              <a:t>Second level</a:t>
            </a:r>
          </a:p>
        </p:txBody>
      </p:sp>
      <p:sp>
        <p:nvSpPr>
          <p:cNvPr id="13"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7" name="Slide Number"/>
          <p:cNvSpPr txBox="1"/>
          <p:nvPr userDrawn="1"/>
        </p:nvSpPr>
        <p:spPr>
          <a:xfrm>
            <a:off x="8153400" y="6612821"/>
            <a:ext cx="304800" cy="138499"/>
          </a:xfrm>
          <a:prstGeom prst="rect">
            <a:avLst/>
          </a:prstGeom>
          <a:noFill/>
        </p:spPr>
        <p:txBody>
          <a:bodyPr wrap="square" lIns="0" tIns="0" rIns="0" bIns="0" rtlCol="0">
            <a:sp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Tree>
    <p:extLst>
      <p:ext uri="{BB962C8B-B14F-4D97-AF65-F5344CB8AC3E}">
        <p14:creationId xmlns:p14="http://schemas.microsoft.com/office/powerpoint/2010/main" val="17410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Long Quot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Freeform 6"/>
          <p:cNvSpPr>
            <a:spLocks noChangeAspect="1" noEditPoints="1"/>
          </p:cNvSpPr>
          <p:nvPr/>
        </p:nvSpPr>
        <p:spPr bwMode="ltGray">
          <a:xfrm>
            <a:off x="838200" y="1371600"/>
            <a:ext cx="2082983" cy="1930148"/>
          </a:xfrm>
          <a:custGeom>
            <a:avLst/>
            <a:gdLst>
              <a:gd name="T0" fmla="*/ 88 w 238"/>
              <a:gd name="T1" fmla="*/ 124 h 220"/>
              <a:gd name="T2" fmla="*/ 88 w 238"/>
              <a:gd name="T3" fmla="*/ 220 h 220"/>
              <a:gd name="T4" fmla="*/ 0 w 238"/>
              <a:gd name="T5" fmla="*/ 220 h 220"/>
              <a:gd name="T6" fmla="*/ 0 w 238"/>
              <a:gd name="T7" fmla="*/ 145 h 220"/>
              <a:gd name="T8" fmla="*/ 14 w 238"/>
              <a:gd name="T9" fmla="*/ 55 h 220"/>
              <a:gd name="T10" fmla="*/ 76 w 238"/>
              <a:gd name="T11" fmla="*/ 0 h 220"/>
              <a:gd name="T12" fmla="*/ 96 w 238"/>
              <a:gd name="T13" fmla="*/ 32 h 220"/>
              <a:gd name="T14" fmla="*/ 59 w 238"/>
              <a:gd name="T15" fmla="*/ 63 h 220"/>
              <a:gd name="T16" fmla="*/ 45 w 238"/>
              <a:gd name="T17" fmla="*/ 124 h 220"/>
              <a:gd name="T18" fmla="*/ 88 w 238"/>
              <a:gd name="T19" fmla="*/ 124 h 220"/>
              <a:gd name="T20" fmla="*/ 231 w 238"/>
              <a:gd name="T21" fmla="*/ 124 h 220"/>
              <a:gd name="T22" fmla="*/ 231 w 238"/>
              <a:gd name="T23" fmla="*/ 220 h 220"/>
              <a:gd name="T24" fmla="*/ 142 w 238"/>
              <a:gd name="T25" fmla="*/ 220 h 220"/>
              <a:gd name="T26" fmla="*/ 142 w 238"/>
              <a:gd name="T27" fmla="*/ 145 h 220"/>
              <a:gd name="T28" fmla="*/ 157 w 238"/>
              <a:gd name="T29" fmla="*/ 55 h 220"/>
              <a:gd name="T30" fmla="*/ 218 w 238"/>
              <a:gd name="T31" fmla="*/ 0 h 220"/>
              <a:gd name="T32" fmla="*/ 238 w 238"/>
              <a:gd name="T33" fmla="*/ 32 h 220"/>
              <a:gd name="T34" fmla="*/ 201 w 238"/>
              <a:gd name="T35" fmla="*/ 63 h 220"/>
              <a:gd name="T36" fmla="*/ 188 w 238"/>
              <a:gd name="T37" fmla="*/ 124 h 220"/>
              <a:gd name="T38" fmla="*/ 231 w 238"/>
              <a:gd name="T39" fmla="*/ 12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8" h="220">
                <a:moveTo>
                  <a:pt x="88" y="124"/>
                </a:moveTo>
                <a:cubicBezTo>
                  <a:pt x="88" y="220"/>
                  <a:pt x="88" y="220"/>
                  <a:pt x="88" y="220"/>
                </a:cubicBezTo>
                <a:cubicBezTo>
                  <a:pt x="0" y="220"/>
                  <a:pt x="0" y="220"/>
                  <a:pt x="0" y="220"/>
                </a:cubicBezTo>
                <a:cubicBezTo>
                  <a:pt x="0" y="145"/>
                  <a:pt x="0" y="145"/>
                  <a:pt x="0" y="145"/>
                </a:cubicBezTo>
                <a:cubicBezTo>
                  <a:pt x="0" y="104"/>
                  <a:pt x="5" y="74"/>
                  <a:pt x="14" y="55"/>
                </a:cubicBezTo>
                <a:cubicBezTo>
                  <a:pt x="27" y="31"/>
                  <a:pt x="48" y="12"/>
                  <a:pt x="76" y="0"/>
                </a:cubicBezTo>
                <a:cubicBezTo>
                  <a:pt x="96" y="32"/>
                  <a:pt x="96" y="32"/>
                  <a:pt x="96" y="32"/>
                </a:cubicBezTo>
                <a:cubicBezTo>
                  <a:pt x="79" y="39"/>
                  <a:pt x="67" y="50"/>
                  <a:pt x="59" y="63"/>
                </a:cubicBezTo>
                <a:cubicBezTo>
                  <a:pt x="51" y="77"/>
                  <a:pt x="46" y="98"/>
                  <a:pt x="45" y="124"/>
                </a:cubicBezTo>
                <a:lnTo>
                  <a:pt x="88" y="124"/>
                </a:lnTo>
                <a:close/>
                <a:moveTo>
                  <a:pt x="231" y="124"/>
                </a:moveTo>
                <a:cubicBezTo>
                  <a:pt x="231" y="220"/>
                  <a:pt x="231" y="220"/>
                  <a:pt x="231" y="220"/>
                </a:cubicBezTo>
                <a:cubicBezTo>
                  <a:pt x="142" y="220"/>
                  <a:pt x="142" y="220"/>
                  <a:pt x="142" y="220"/>
                </a:cubicBezTo>
                <a:cubicBezTo>
                  <a:pt x="142" y="145"/>
                  <a:pt x="142" y="145"/>
                  <a:pt x="142" y="145"/>
                </a:cubicBezTo>
                <a:cubicBezTo>
                  <a:pt x="142" y="104"/>
                  <a:pt x="147" y="74"/>
                  <a:pt x="157" y="55"/>
                </a:cubicBezTo>
                <a:cubicBezTo>
                  <a:pt x="170" y="31"/>
                  <a:pt x="190" y="12"/>
                  <a:pt x="218" y="0"/>
                </a:cubicBezTo>
                <a:cubicBezTo>
                  <a:pt x="238" y="32"/>
                  <a:pt x="238" y="32"/>
                  <a:pt x="238" y="32"/>
                </a:cubicBezTo>
                <a:cubicBezTo>
                  <a:pt x="221" y="39"/>
                  <a:pt x="209" y="50"/>
                  <a:pt x="201" y="63"/>
                </a:cubicBezTo>
                <a:cubicBezTo>
                  <a:pt x="193" y="77"/>
                  <a:pt x="189" y="98"/>
                  <a:pt x="188" y="124"/>
                </a:cubicBezTo>
                <a:lnTo>
                  <a:pt x="231" y="124"/>
                </a:lnTo>
                <a:close/>
              </a:path>
            </a:pathLst>
          </a:custGeom>
          <a:solidFill>
            <a:srgbClr val="E6E6E6"/>
          </a:solid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 name="Text Placeholder 2"/>
          <p:cNvSpPr>
            <a:spLocks noGrp="1"/>
          </p:cNvSpPr>
          <p:nvPr>
            <p:ph type="body" sz="quarter" idx="15" hasCustomPrompt="1"/>
          </p:nvPr>
        </p:nvSpPr>
        <p:spPr>
          <a:xfrm>
            <a:off x="1676400" y="1866900"/>
            <a:ext cx="6400800" cy="3429000"/>
          </a:xfrm>
        </p:spPr>
        <p:txBody>
          <a:bodyPr anchor="ctr">
            <a:noAutofit/>
          </a:bodyPr>
          <a:lstStyle>
            <a:lvl1pPr marL="0" indent="0">
              <a:lnSpc>
                <a:spcPct val="110000"/>
              </a:lnSpc>
              <a:buNone/>
              <a:defRPr sz="2400" cap="none" baseline="0">
                <a:solidFill>
                  <a:schemeClr val="accent2"/>
                </a:solidFill>
                <a:latin typeface="Arial Black" panose="020B0A04020102020204" pitchFamily="34" charset="0"/>
              </a:defRPr>
            </a:lvl1pPr>
            <a:lvl2pPr marL="285750" indent="-285750">
              <a:buClr>
                <a:schemeClr val="accent1"/>
              </a:buClr>
              <a:buFont typeface="Arial" panose="020B0604020202020204" pitchFamily="34" charset="0"/>
              <a:buChar char="—"/>
              <a:defRPr sz="1800">
                <a:solidFill>
                  <a:schemeClr val="accent1"/>
                </a:solidFill>
              </a:defRPr>
            </a:lvl2pPr>
          </a:lstStyle>
          <a:p>
            <a:pPr lvl="0"/>
            <a:r>
              <a:rPr lang="en-US"/>
              <a:t>Long quote</a:t>
            </a:r>
          </a:p>
          <a:p>
            <a:pPr lvl="1"/>
            <a:r>
              <a:rPr lang="en-US"/>
              <a:t>Second </a:t>
            </a:r>
            <a:r>
              <a:rPr lang="en-US" dirty="0"/>
              <a:t>level</a:t>
            </a:r>
          </a:p>
        </p:txBody>
      </p:sp>
      <p:sp>
        <p:nvSpPr>
          <p:cNvPr id="13"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7" name="Slide Number"/>
          <p:cNvSpPr txBox="1"/>
          <p:nvPr userDrawn="1"/>
        </p:nvSpPr>
        <p:spPr>
          <a:xfrm>
            <a:off x="8153400" y="6612821"/>
            <a:ext cx="304800" cy="138499"/>
          </a:xfrm>
          <a:prstGeom prst="rect">
            <a:avLst/>
          </a:prstGeom>
          <a:noFill/>
        </p:spPr>
        <p:txBody>
          <a:bodyPr wrap="square" lIns="0" tIns="0" rIns="0" bIns="0" rtlCol="0">
            <a:sp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Tree>
    <p:extLst>
      <p:ext uri="{BB962C8B-B14F-4D97-AF65-F5344CB8AC3E}">
        <p14:creationId xmlns:p14="http://schemas.microsoft.com/office/powerpoint/2010/main" val="50202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Blocks">
    <p:spTree>
      <p:nvGrpSpPr>
        <p:cNvPr id="1" name=""/>
        <p:cNvGrpSpPr/>
        <p:nvPr/>
      </p:nvGrpSpPr>
      <p:grpSpPr>
        <a:xfrm>
          <a:off x="0" y="0"/>
          <a:ext cx="0" cy="0"/>
          <a:chOff x="0" y="0"/>
          <a:chExt cx="0" cy="0"/>
        </a:xfrm>
      </p:grpSpPr>
      <p:sp>
        <p:nvSpPr>
          <p:cNvPr id="6" name="Text Placeholder 4"/>
          <p:cNvSpPr>
            <a:spLocks noGrp="1"/>
          </p:cNvSpPr>
          <p:nvPr>
            <p:ph type="body" sz="quarter" idx="15" hasCustomPrompt="1"/>
          </p:nvPr>
        </p:nvSpPr>
        <p:spPr>
          <a:xfrm>
            <a:off x="990600" y="1051560"/>
            <a:ext cx="31242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10"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4" name="Title 1"/>
          <p:cNvSpPr>
            <a:spLocks noGrp="1"/>
          </p:cNvSpPr>
          <p:nvPr>
            <p:ph type="title" hasCustomPrompt="1"/>
          </p:nvPr>
        </p:nvSpPr>
        <p:spPr bwMode="auto">
          <a:xfrm>
            <a:off x="990600" y="289013"/>
            <a:ext cx="7467600" cy="740664"/>
          </a:xfrm>
        </p:spPr>
        <p:txBody>
          <a:bodyPr>
            <a:noAutofit/>
          </a:bodyPr>
          <a:lstStyle>
            <a:lvl1pPr>
              <a:defRPr sz="2600" baseline="0"/>
            </a:lvl1pPr>
          </a:lstStyle>
          <a:p>
            <a:r>
              <a:rPr lang="en-US" dirty="0"/>
              <a:t>Content Blocks</a:t>
            </a:r>
          </a:p>
        </p:txBody>
      </p:sp>
      <p:sp>
        <p:nvSpPr>
          <p:cNvPr id="7" name="Slide Number"/>
          <p:cNvSpPr txBox="1"/>
          <p:nvPr userDrawn="1"/>
        </p:nvSpPr>
        <p:spPr>
          <a:xfrm>
            <a:off x="8153400" y="6612821"/>
            <a:ext cx="304800" cy="138499"/>
          </a:xfrm>
          <a:prstGeom prst="rect">
            <a:avLst/>
          </a:prstGeom>
          <a:noFill/>
        </p:spPr>
        <p:txBody>
          <a:bodyPr wrap="square" lIns="0" tIns="0" rIns="0" bIns="0" rtlCol="0">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
        <p:nvSpPr>
          <p:cNvPr id="8" name="Rectangle 7"/>
          <p:cNvSpPr/>
          <p:nvPr userDrawn="1"/>
        </p:nvSpPr>
        <p:spPr bwMode="ltGray">
          <a:xfrm>
            <a:off x="2271754" y="1363850"/>
            <a:ext cx="2240679" cy="2240679"/>
          </a:xfrm>
          <a:prstGeom prst="rect">
            <a:avLst/>
          </a:prstGeom>
          <a:solidFill>
            <a:srgbClr val="054C70"/>
          </a:solidFill>
          <a:ln>
            <a:noFill/>
          </a:ln>
          <a:effectLst/>
        </p:spPr>
        <p:style>
          <a:lnRef idx="1">
            <a:schemeClr val="accent1"/>
          </a:lnRef>
          <a:fillRef idx="3">
            <a:schemeClr val="accent1"/>
          </a:fillRef>
          <a:effectRef idx="2">
            <a:schemeClr val="accent1"/>
          </a:effectRef>
          <a:fontRef idx="minor">
            <a:schemeClr val="lt1"/>
          </a:fontRef>
        </p:style>
        <p:txBody>
          <a:bodyPr lIns="91440" bIns="137160" rtlCol="0" anchor="t" anchorCtr="0"/>
          <a:lstStyle/>
          <a:p>
            <a:pPr algn="ctr"/>
            <a:endParaRPr lang="en-US" sz="1400" b="1">
              <a:latin typeface="Arial"/>
              <a:cs typeface="Arial"/>
            </a:endParaRPr>
          </a:p>
        </p:txBody>
      </p:sp>
      <p:sp>
        <p:nvSpPr>
          <p:cNvPr id="9" name="Rectangle 8"/>
          <p:cNvSpPr/>
          <p:nvPr userDrawn="1"/>
        </p:nvSpPr>
        <p:spPr bwMode="ltGray">
          <a:xfrm>
            <a:off x="4555088" y="1363850"/>
            <a:ext cx="2240679" cy="2240679"/>
          </a:xfrm>
          <a:prstGeom prst="rect">
            <a:avLst/>
          </a:prstGeom>
          <a:solidFill>
            <a:srgbClr val="054C70"/>
          </a:solidFill>
          <a:ln>
            <a:noFill/>
          </a:ln>
          <a:effectLst/>
        </p:spPr>
        <p:style>
          <a:lnRef idx="1">
            <a:schemeClr val="accent1"/>
          </a:lnRef>
          <a:fillRef idx="3">
            <a:schemeClr val="accent1"/>
          </a:fillRef>
          <a:effectRef idx="2">
            <a:schemeClr val="accent1"/>
          </a:effectRef>
          <a:fontRef idx="minor">
            <a:schemeClr val="lt1"/>
          </a:fontRef>
        </p:style>
        <p:txBody>
          <a:bodyPr lIns="91440" bIns="137160" rtlCol="0" anchor="t" anchorCtr="0"/>
          <a:lstStyle/>
          <a:p>
            <a:pPr algn="ctr"/>
            <a:endParaRPr lang="en-US" sz="1400" b="1">
              <a:latin typeface="Arial"/>
              <a:cs typeface="Arial"/>
            </a:endParaRPr>
          </a:p>
        </p:txBody>
      </p:sp>
      <p:sp>
        <p:nvSpPr>
          <p:cNvPr id="11" name="Rectangle 10"/>
          <p:cNvSpPr/>
          <p:nvPr userDrawn="1"/>
        </p:nvSpPr>
        <p:spPr bwMode="ltGray">
          <a:xfrm>
            <a:off x="2271754" y="3644833"/>
            <a:ext cx="2240679" cy="2240679"/>
          </a:xfrm>
          <a:prstGeom prst="rect">
            <a:avLst/>
          </a:prstGeom>
          <a:solidFill>
            <a:srgbClr val="054C70"/>
          </a:solidFill>
          <a:ln>
            <a:noFill/>
          </a:ln>
          <a:effectLst/>
        </p:spPr>
        <p:style>
          <a:lnRef idx="1">
            <a:schemeClr val="accent1"/>
          </a:lnRef>
          <a:fillRef idx="3">
            <a:schemeClr val="accent1"/>
          </a:fillRef>
          <a:effectRef idx="2">
            <a:schemeClr val="accent1"/>
          </a:effectRef>
          <a:fontRef idx="minor">
            <a:schemeClr val="lt1"/>
          </a:fontRef>
        </p:style>
        <p:txBody>
          <a:bodyPr lIns="91440" bIns="137160" rtlCol="0" anchor="t" anchorCtr="0"/>
          <a:lstStyle/>
          <a:p>
            <a:pPr algn="ctr"/>
            <a:endParaRPr lang="en-US" sz="1400" b="1">
              <a:latin typeface="Arial"/>
              <a:cs typeface="Arial"/>
            </a:endParaRPr>
          </a:p>
        </p:txBody>
      </p:sp>
      <p:sp>
        <p:nvSpPr>
          <p:cNvPr id="12" name="Rectangle 11"/>
          <p:cNvSpPr/>
          <p:nvPr userDrawn="1"/>
        </p:nvSpPr>
        <p:spPr bwMode="ltGray">
          <a:xfrm>
            <a:off x="4555088" y="3644833"/>
            <a:ext cx="2240679" cy="2240679"/>
          </a:xfrm>
          <a:prstGeom prst="rect">
            <a:avLst/>
          </a:prstGeom>
          <a:solidFill>
            <a:srgbClr val="054C70"/>
          </a:solidFill>
          <a:ln>
            <a:noFill/>
          </a:ln>
          <a:effectLst/>
        </p:spPr>
        <p:style>
          <a:lnRef idx="1">
            <a:schemeClr val="accent1"/>
          </a:lnRef>
          <a:fillRef idx="3">
            <a:schemeClr val="accent1"/>
          </a:fillRef>
          <a:effectRef idx="2">
            <a:schemeClr val="accent1"/>
          </a:effectRef>
          <a:fontRef idx="minor">
            <a:schemeClr val="lt1"/>
          </a:fontRef>
        </p:style>
        <p:txBody>
          <a:bodyPr lIns="91440" bIns="137160" rtlCol="0" anchor="t" anchorCtr="0"/>
          <a:lstStyle/>
          <a:p>
            <a:pPr algn="ctr"/>
            <a:endParaRPr lang="en-US" sz="1400" b="1">
              <a:latin typeface="Arial"/>
              <a:cs typeface="Arial"/>
            </a:endParaRPr>
          </a:p>
        </p:txBody>
      </p:sp>
      <p:sp>
        <p:nvSpPr>
          <p:cNvPr id="3" name="Text Placeholder 2"/>
          <p:cNvSpPr>
            <a:spLocks noGrp="1"/>
          </p:cNvSpPr>
          <p:nvPr>
            <p:ph type="body" sz="quarter" idx="16" hasCustomPrompt="1"/>
          </p:nvPr>
        </p:nvSpPr>
        <p:spPr>
          <a:xfrm>
            <a:off x="2552700" y="1363850"/>
            <a:ext cx="1730865" cy="1056583"/>
          </a:xfrm>
        </p:spPr>
        <p:txBody>
          <a:bodyPr anchor="b"/>
          <a:lstStyle>
            <a:lvl1pPr marL="0" indent="0">
              <a:lnSpc>
                <a:spcPts val="2000"/>
              </a:lnSpc>
              <a:spcBef>
                <a:spcPts val="0"/>
              </a:spcBef>
              <a:buNone/>
              <a:defRPr sz="1800" b="1" cap="all" baseline="0">
                <a:solidFill>
                  <a:srgbClr val="05C3DE"/>
                </a:solidFill>
              </a:defRPr>
            </a:lvl1pPr>
          </a:lstStyle>
          <a:p>
            <a:pPr lvl="0"/>
            <a:r>
              <a:rPr lang="en-US" dirty="0"/>
              <a:t>subhead 2 lines max</a:t>
            </a:r>
          </a:p>
        </p:txBody>
      </p:sp>
      <p:sp>
        <p:nvSpPr>
          <p:cNvPr id="5" name="Text Placeholder 4"/>
          <p:cNvSpPr>
            <a:spLocks noGrp="1"/>
          </p:cNvSpPr>
          <p:nvPr>
            <p:ph type="body" sz="quarter" idx="17" hasCustomPrompt="1"/>
          </p:nvPr>
        </p:nvSpPr>
        <p:spPr>
          <a:xfrm>
            <a:off x="2552700" y="2431198"/>
            <a:ext cx="1730865" cy="1167194"/>
          </a:xfrm>
        </p:spPr>
        <p:txBody>
          <a:bodyPr/>
          <a:lstStyle>
            <a:lvl1pPr marL="0" indent="0">
              <a:buNone/>
              <a:defRPr sz="1400" b="1" baseline="0">
                <a:solidFill>
                  <a:schemeClr val="bg1"/>
                </a:solidFill>
              </a:defRPr>
            </a:lvl1pPr>
          </a:lstStyle>
          <a:p>
            <a:pPr lvl="0"/>
            <a:r>
              <a:rPr lang="en-US" dirty="0"/>
              <a:t>Detailed information, four lines max. Adjust position as needed.</a:t>
            </a:r>
          </a:p>
        </p:txBody>
      </p:sp>
      <p:sp>
        <p:nvSpPr>
          <p:cNvPr id="19" name="Text Placeholder 18"/>
          <p:cNvSpPr>
            <a:spLocks noGrp="1"/>
          </p:cNvSpPr>
          <p:nvPr>
            <p:ph type="body" sz="quarter" idx="18" hasCustomPrompt="1"/>
          </p:nvPr>
        </p:nvSpPr>
        <p:spPr>
          <a:xfrm>
            <a:off x="4837130" y="1363850"/>
            <a:ext cx="1692544" cy="1056583"/>
          </a:xfrm>
        </p:spPr>
        <p:txBody>
          <a:bodyPr anchor="b"/>
          <a:lstStyle>
            <a:lvl1pPr marL="0" indent="0">
              <a:lnSpc>
                <a:spcPts val="2000"/>
              </a:lnSpc>
              <a:buNone/>
              <a:defRPr sz="1800" b="1" cap="all" baseline="0">
                <a:solidFill>
                  <a:srgbClr val="05C3DE"/>
                </a:solidFill>
              </a:defRPr>
            </a:lvl1pPr>
          </a:lstStyle>
          <a:p>
            <a:pPr lvl="0"/>
            <a:r>
              <a:rPr lang="en-US" dirty="0"/>
              <a:t>Subhead 2 lines max</a:t>
            </a:r>
          </a:p>
        </p:txBody>
      </p:sp>
      <p:sp>
        <p:nvSpPr>
          <p:cNvPr id="21" name="Text Placeholder 20"/>
          <p:cNvSpPr>
            <a:spLocks noGrp="1"/>
          </p:cNvSpPr>
          <p:nvPr>
            <p:ph type="body" sz="quarter" idx="19" hasCustomPrompt="1"/>
          </p:nvPr>
        </p:nvSpPr>
        <p:spPr>
          <a:xfrm>
            <a:off x="4837129" y="2435093"/>
            <a:ext cx="1692545" cy="1169435"/>
          </a:xfrm>
        </p:spPr>
        <p:txBody>
          <a:bodyPr vert="horz" lIns="0" tIns="0" rIns="0" bIns="0" rtlCol="0">
            <a:noAutofit/>
          </a:bodyPr>
          <a:lstStyle>
            <a:lvl1pPr marL="0" indent="0">
              <a:buNone/>
              <a:defRPr lang="en-US" sz="1400" b="1" baseline="0" dirty="0" smtClean="0">
                <a:solidFill>
                  <a:schemeClr val="bg1"/>
                </a:solidFill>
              </a:defRPr>
            </a:lvl1pPr>
            <a:lvl2pPr>
              <a:defRPr lang="en-US" dirty="0" smtClean="0"/>
            </a:lvl2pPr>
            <a:lvl3pPr>
              <a:defRPr lang="en-US" dirty="0" smtClean="0"/>
            </a:lvl3pPr>
            <a:lvl4pPr>
              <a:defRPr lang="en-US" dirty="0" smtClean="0"/>
            </a:lvl4pPr>
            <a:lvl5pPr>
              <a:defRPr lang="en-US" dirty="0"/>
            </a:lvl5pPr>
          </a:lstStyle>
          <a:p>
            <a:pPr lvl="0"/>
            <a:r>
              <a:rPr lang="en-US" dirty="0"/>
              <a:t>Detailed information, four lines max. Adjust position as needed.</a:t>
            </a:r>
          </a:p>
        </p:txBody>
      </p:sp>
      <p:sp>
        <p:nvSpPr>
          <p:cNvPr id="23" name="Text Placeholder 22"/>
          <p:cNvSpPr>
            <a:spLocks noGrp="1"/>
          </p:cNvSpPr>
          <p:nvPr>
            <p:ph type="body" sz="quarter" idx="20" hasCustomPrompt="1"/>
          </p:nvPr>
        </p:nvSpPr>
        <p:spPr>
          <a:xfrm>
            <a:off x="2552700" y="3644833"/>
            <a:ext cx="1730865" cy="1068857"/>
          </a:xfrm>
        </p:spPr>
        <p:txBody>
          <a:bodyPr anchor="b"/>
          <a:lstStyle>
            <a:lvl1pPr marL="0" indent="0">
              <a:lnSpc>
                <a:spcPts val="2000"/>
              </a:lnSpc>
              <a:buNone/>
              <a:defRPr sz="1800" b="1" cap="all" baseline="0">
                <a:solidFill>
                  <a:srgbClr val="05C3DE"/>
                </a:solidFill>
              </a:defRPr>
            </a:lvl1pPr>
          </a:lstStyle>
          <a:p>
            <a:pPr lvl="0"/>
            <a:r>
              <a:rPr lang="en-US" dirty="0"/>
              <a:t>subhead 2 lines max</a:t>
            </a:r>
          </a:p>
        </p:txBody>
      </p:sp>
      <p:sp>
        <p:nvSpPr>
          <p:cNvPr id="25" name="Text Placeholder 24"/>
          <p:cNvSpPr>
            <a:spLocks noGrp="1"/>
          </p:cNvSpPr>
          <p:nvPr>
            <p:ph type="body" sz="quarter" idx="21" hasCustomPrompt="1"/>
          </p:nvPr>
        </p:nvSpPr>
        <p:spPr>
          <a:xfrm>
            <a:off x="4837129" y="3644834"/>
            <a:ext cx="1692545" cy="1079358"/>
          </a:xfrm>
        </p:spPr>
        <p:txBody>
          <a:bodyPr anchor="b"/>
          <a:lstStyle>
            <a:lvl1pPr marL="0" indent="0">
              <a:lnSpc>
                <a:spcPts val="2000"/>
              </a:lnSpc>
              <a:buNone/>
              <a:defRPr sz="1800" b="1" cap="all" baseline="0">
                <a:solidFill>
                  <a:srgbClr val="05C3DE"/>
                </a:solidFill>
              </a:defRPr>
            </a:lvl1pPr>
          </a:lstStyle>
          <a:p>
            <a:pPr lvl="0"/>
            <a:r>
              <a:rPr lang="en-US" dirty="0"/>
              <a:t>subhead 2 lines max</a:t>
            </a:r>
          </a:p>
        </p:txBody>
      </p:sp>
      <p:sp>
        <p:nvSpPr>
          <p:cNvPr id="27" name="Text Placeholder 26"/>
          <p:cNvSpPr>
            <a:spLocks noGrp="1"/>
          </p:cNvSpPr>
          <p:nvPr>
            <p:ph type="body" sz="quarter" idx="22" hasCustomPrompt="1"/>
          </p:nvPr>
        </p:nvSpPr>
        <p:spPr>
          <a:xfrm>
            <a:off x="2552700" y="4724192"/>
            <a:ext cx="1730865" cy="1161320"/>
          </a:xfrm>
        </p:spPr>
        <p:txBody>
          <a:bodyPr/>
          <a:lstStyle>
            <a:lvl1pPr marL="0" indent="0">
              <a:buNone/>
              <a:defRPr sz="1400" b="1" baseline="0">
                <a:solidFill>
                  <a:schemeClr val="bg1"/>
                </a:solidFill>
              </a:defRPr>
            </a:lvl1pPr>
          </a:lstStyle>
          <a:p>
            <a:pPr lvl="0"/>
            <a:r>
              <a:rPr lang="en-US" dirty="0"/>
              <a:t>Detailed information, four lines max. Adjust position as needed.</a:t>
            </a:r>
          </a:p>
        </p:txBody>
      </p:sp>
      <p:sp>
        <p:nvSpPr>
          <p:cNvPr id="29" name="Text Placeholder 28"/>
          <p:cNvSpPr>
            <a:spLocks noGrp="1"/>
          </p:cNvSpPr>
          <p:nvPr>
            <p:ph type="body" sz="quarter" idx="23" hasCustomPrompt="1"/>
          </p:nvPr>
        </p:nvSpPr>
        <p:spPr>
          <a:xfrm>
            <a:off x="4843266" y="4732643"/>
            <a:ext cx="1686408" cy="1152870"/>
          </a:xfrm>
        </p:spPr>
        <p:txBody>
          <a:bodyPr/>
          <a:lstStyle>
            <a:lvl1pPr marL="0" indent="0" algn="l">
              <a:buNone/>
              <a:defRPr sz="1400" b="1" baseline="0">
                <a:solidFill>
                  <a:schemeClr val="bg1"/>
                </a:solidFill>
              </a:defRPr>
            </a:lvl1pPr>
          </a:lstStyle>
          <a:p>
            <a:pPr lvl="0"/>
            <a:r>
              <a:rPr lang="en-US" dirty="0"/>
              <a:t>Detailed information, four lines max. Adjust position as needed.</a:t>
            </a:r>
          </a:p>
        </p:txBody>
      </p:sp>
    </p:spTree>
    <p:extLst>
      <p:ext uri="{BB962C8B-B14F-4D97-AF65-F5344CB8AC3E}">
        <p14:creationId xmlns:p14="http://schemas.microsoft.com/office/powerpoint/2010/main" val="381380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arge Statistic">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 Placeholder 3"/>
          <p:cNvSpPr>
            <a:spLocks noGrp="1"/>
          </p:cNvSpPr>
          <p:nvPr>
            <p:ph type="body" sz="quarter" idx="14" hasCustomPrompt="1"/>
          </p:nvPr>
        </p:nvSpPr>
        <p:spPr>
          <a:xfrm>
            <a:off x="1492500" y="830354"/>
            <a:ext cx="4731486" cy="3607748"/>
          </a:xfrm>
        </p:spPr>
        <p:txBody>
          <a:bodyPr anchor="b"/>
          <a:lstStyle>
            <a:lvl1pPr marL="0" indent="0" algn="l">
              <a:buNone/>
              <a:defRPr sz="20800" b="1">
                <a:solidFill>
                  <a:srgbClr val="05C3DE"/>
                </a:solidFill>
              </a:defRPr>
            </a:lvl1pPr>
          </a:lstStyle>
          <a:p>
            <a:pPr lvl="0"/>
            <a:r>
              <a:rPr lang="en-US" dirty="0"/>
              <a:t>00</a:t>
            </a:r>
          </a:p>
        </p:txBody>
      </p:sp>
      <p:sp>
        <p:nvSpPr>
          <p:cNvPr id="8"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5" name="Slide Number"/>
          <p:cNvSpPr txBox="1"/>
          <p:nvPr userDrawn="1"/>
        </p:nvSpPr>
        <p:spPr>
          <a:xfrm>
            <a:off x="8153400" y="6612821"/>
            <a:ext cx="304800" cy="138499"/>
          </a:xfrm>
          <a:prstGeom prst="rect">
            <a:avLst/>
          </a:prstGeom>
          <a:noFill/>
        </p:spPr>
        <p:txBody>
          <a:bodyPr wrap="square" lIns="0" tIns="0" rIns="0" bIns="0" rtlCol="0">
            <a:sp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
        <p:nvSpPr>
          <p:cNvPr id="13" name="Text Placeholder 12"/>
          <p:cNvSpPr>
            <a:spLocks noGrp="1"/>
          </p:cNvSpPr>
          <p:nvPr>
            <p:ph type="body" sz="quarter" idx="16" hasCustomPrompt="1"/>
          </p:nvPr>
        </p:nvSpPr>
        <p:spPr>
          <a:xfrm>
            <a:off x="1620145" y="4000117"/>
            <a:ext cx="6400800" cy="1345597"/>
          </a:xfrm>
        </p:spPr>
        <p:txBody>
          <a:bodyPr/>
          <a:lstStyle>
            <a:lvl1pPr marL="0" indent="0">
              <a:buNone/>
              <a:defRPr sz="2800" baseline="0">
                <a:solidFill>
                  <a:schemeClr val="tx2"/>
                </a:solidFill>
              </a:defRPr>
            </a:lvl1pPr>
          </a:lstStyle>
          <a:p>
            <a:pPr lvl="0"/>
            <a:r>
              <a:rPr lang="en-US" dirty="0"/>
              <a:t>text about statistic. Move percentage sign above to the left or right as needed.</a:t>
            </a:r>
          </a:p>
        </p:txBody>
      </p:sp>
      <p:sp>
        <p:nvSpPr>
          <p:cNvPr id="14" name="TextBox 13"/>
          <p:cNvSpPr txBox="1"/>
          <p:nvPr userDrawn="1"/>
        </p:nvSpPr>
        <p:spPr>
          <a:xfrm>
            <a:off x="4363345" y="1738313"/>
            <a:ext cx="1272898" cy="1231106"/>
          </a:xfrm>
          <a:prstGeom prst="rect">
            <a:avLst/>
          </a:prstGeom>
          <a:noFill/>
        </p:spPr>
        <p:txBody>
          <a:bodyPr wrap="square" lIns="0" tIns="0" rIns="0" bIns="0" rtlCol="0">
            <a:spAutoFit/>
          </a:bodyPr>
          <a:lstStyle/>
          <a:p>
            <a:pPr marL="0" indent="0">
              <a:spcAft>
                <a:spcPts val="1000"/>
              </a:spcAft>
              <a:buClr>
                <a:schemeClr val="accent2"/>
              </a:buClr>
              <a:buFont typeface="Wingdings" panose="05000000000000000000" pitchFamily="2" charset="2"/>
              <a:buNone/>
            </a:pPr>
            <a:r>
              <a:rPr lang="en-US" sz="8000" dirty="0">
                <a:solidFill>
                  <a:srgbClr val="05C3DE"/>
                </a:solidFill>
              </a:rPr>
              <a:t>%</a:t>
            </a:r>
          </a:p>
        </p:txBody>
      </p:sp>
    </p:spTree>
    <p:extLst>
      <p:ext uri="{BB962C8B-B14F-4D97-AF65-F5344CB8AC3E}">
        <p14:creationId xmlns:p14="http://schemas.microsoft.com/office/powerpoint/2010/main" val="4173538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ext Placeholder 4"/>
          <p:cNvSpPr>
            <a:spLocks noGrp="1"/>
          </p:cNvSpPr>
          <p:nvPr>
            <p:ph type="body" sz="quarter" idx="15" hasCustomPrompt="1"/>
          </p:nvPr>
        </p:nvSpPr>
        <p:spPr>
          <a:xfrm>
            <a:off x="990600" y="1051560"/>
            <a:ext cx="31242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10"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4" name="Title 1"/>
          <p:cNvSpPr>
            <a:spLocks noGrp="1"/>
          </p:cNvSpPr>
          <p:nvPr>
            <p:ph type="title"/>
          </p:nvPr>
        </p:nvSpPr>
        <p:spPr bwMode="auto">
          <a:xfrm>
            <a:off x="990600" y="289013"/>
            <a:ext cx="7467600" cy="740664"/>
          </a:xfrm>
        </p:spPr>
        <p:txBody>
          <a:bodyPr>
            <a:noAutofit/>
          </a:bodyPr>
          <a:lstStyle>
            <a:lvl1pPr>
              <a:defRPr sz="2600"/>
            </a:lvl1pPr>
          </a:lstStyle>
          <a:p>
            <a:r>
              <a:rPr lang="en-US"/>
              <a:t>Click to edit Master title style</a:t>
            </a:r>
            <a:endParaRPr lang="en-US" dirty="0"/>
          </a:p>
        </p:txBody>
      </p:sp>
      <p:sp>
        <p:nvSpPr>
          <p:cNvPr id="7" name="Slide Number"/>
          <p:cNvSpPr txBox="1"/>
          <p:nvPr userDrawn="1"/>
        </p:nvSpPr>
        <p:spPr>
          <a:xfrm>
            <a:off x="8153400" y="6612821"/>
            <a:ext cx="304800" cy="138499"/>
          </a:xfrm>
          <a:prstGeom prst="rect">
            <a:avLst/>
          </a:prstGeom>
          <a:noFill/>
        </p:spPr>
        <p:txBody>
          <a:bodyPr wrap="square" lIns="0" tIns="0" rIns="0" bIns="0" rtlCol="0">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Tree>
    <p:extLst>
      <p:ext uri="{BB962C8B-B14F-4D97-AF65-F5344CB8AC3E}">
        <p14:creationId xmlns:p14="http://schemas.microsoft.com/office/powerpoint/2010/main" val="397879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5" name="Slide Number"/>
          <p:cNvSpPr txBox="1"/>
          <p:nvPr userDrawn="1"/>
        </p:nvSpPr>
        <p:spPr>
          <a:xfrm>
            <a:off x="8153400" y="6612821"/>
            <a:ext cx="304800" cy="138499"/>
          </a:xfrm>
          <a:prstGeom prst="rect">
            <a:avLst/>
          </a:prstGeom>
          <a:noFill/>
        </p:spPr>
        <p:txBody>
          <a:bodyPr wrap="square" lIns="0" tIns="0" rIns="0" bIns="0" rtlCol="0">
            <a:sp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Tree>
    <p:extLst>
      <p:ext uri="{BB962C8B-B14F-4D97-AF65-F5344CB8AC3E}">
        <p14:creationId xmlns:p14="http://schemas.microsoft.com/office/powerpoint/2010/main" val="20782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2"/>
          <p:cNvSpPr txBox="1">
            <a:spLocks/>
          </p:cNvSpPr>
          <p:nvPr/>
        </p:nvSpPr>
        <p:spPr bwMode="auto">
          <a:xfrm>
            <a:off x="511199" y="3915208"/>
            <a:ext cx="7622921" cy="1064086"/>
          </a:xfrm>
          <a:prstGeom prst="rect">
            <a:avLst/>
          </a:prstGeom>
        </p:spPr>
        <p:txBody>
          <a:bodyPr vert="horz" lIns="0" tIns="0" rIns="0" bIns="0" rtlCol="0" anchor="ctr">
            <a:noAutofit/>
          </a:bodyPr>
          <a:lstStyle>
            <a:lvl1pPr algn="l" defTabSz="914400" rtl="0" eaLnBrk="1" latinLnBrk="0" hangingPunct="1">
              <a:lnSpc>
                <a:spcPct val="85000"/>
              </a:lnSpc>
              <a:spcBef>
                <a:spcPct val="0"/>
              </a:spcBef>
              <a:buNone/>
              <a:defRPr sz="2600" kern="1200">
                <a:solidFill>
                  <a:schemeClr val="accent2"/>
                </a:solidFill>
                <a:latin typeface="+mj-lt"/>
                <a:ea typeface="+mj-ea"/>
                <a:cs typeface="+mj-cs"/>
              </a:defRPr>
            </a:lvl1pPr>
          </a:lstStyle>
          <a:p>
            <a:r>
              <a:rPr lang="en-US" dirty="0"/>
              <a:t>THANK YOU</a:t>
            </a:r>
          </a:p>
        </p:txBody>
      </p:sp>
    </p:spTree>
    <p:extLst>
      <p:ext uri="{BB962C8B-B14F-4D97-AF65-F5344CB8AC3E}">
        <p14:creationId xmlns:p14="http://schemas.microsoft.com/office/powerpoint/2010/main" val="164884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756120" y="2976282"/>
            <a:ext cx="7702080" cy="1298448"/>
          </a:xfrm>
        </p:spPr>
        <p:txBody>
          <a:bodyPr anchor="ctr">
            <a:noAutofit/>
          </a:bodyPr>
          <a:lstStyle>
            <a:lvl1pPr>
              <a:lnSpc>
                <a:spcPct val="94000"/>
              </a:lnSpc>
              <a:defRPr sz="3600" cap="all" baseline="0">
                <a:solidFill>
                  <a:schemeClr val="accent2"/>
                </a:solidFill>
                <a:latin typeface="Arial Black" panose="020B0A04020102020204" pitchFamily="34" charset="0"/>
              </a:defRPr>
            </a:lvl1pPr>
          </a:lstStyle>
          <a:p>
            <a:r>
              <a:rPr lang="en-US" dirty="0"/>
              <a:t>Divider slide Title </a:t>
            </a:r>
            <a:br>
              <a:rPr lang="en-US" dirty="0"/>
            </a:br>
            <a:r>
              <a:rPr lang="en-US" dirty="0"/>
              <a:t>two lines max</a:t>
            </a:r>
          </a:p>
        </p:txBody>
      </p:sp>
      <p:sp>
        <p:nvSpPr>
          <p:cNvPr id="3" name="Text Placeholder 2"/>
          <p:cNvSpPr>
            <a:spLocks noGrp="1"/>
          </p:cNvSpPr>
          <p:nvPr>
            <p:ph type="body" sz="quarter" idx="10" hasCustomPrompt="1"/>
          </p:nvPr>
        </p:nvSpPr>
        <p:spPr>
          <a:xfrm>
            <a:off x="5775325" y="4449763"/>
            <a:ext cx="2682875" cy="1655762"/>
          </a:xfrm>
        </p:spPr>
        <p:txBody>
          <a:bodyPr>
            <a:noAutofit/>
          </a:bodyPr>
          <a:lstStyle>
            <a:lvl1pPr>
              <a:spcBef>
                <a:spcPts val="1000"/>
              </a:spcBef>
              <a:defRPr sz="1600">
                <a:solidFill>
                  <a:schemeClr val="bg1"/>
                </a:solidFill>
              </a:defRPr>
            </a:lvl1pPr>
            <a:lvl2pPr>
              <a:defRPr sz="1400">
                <a:solidFill>
                  <a:schemeClr val="bg1"/>
                </a:solidFill>
              </a:defRPr>
            </a:lvl2pPr>
            <a:lvl3pPr>
              <a:defRPr sz="1100">
                <a:solidFill>
                  <a:schemeClr val="bg1"/>
                </a:solidFill>
              </a:defRPr>
            </a:lvl3pPr>
            <a:lvl4pPr>
              <a:defRPr sz="1100">
                <a:solidFill>
                  <a:schemeClr val="bg1"/>
                </a:solidFill>
              </a:defRPr>
            </a:lvl4pPr>
            <a:lvl5pPr>
              <a:defRPr sz="1100">
                <a:solidFill>
                  <a:schemeClr val="bg1"/>
                </a:solidFill>
              </a:defRPr>
            </a:lvl5pPr>
          </a:lstStyle>
          <a:p>
            <a:pPr lvl="0"/>
            <a:r>
              <a:rPr lang="en-US" dirty="0"/>
              <a:t>Optional Agenda Items</a:t>
            </a:r>
          </a:p>
          <a:p>
            <a:pPr lvl="0"/>
            <a:r>
              <a:rPr lang="en-US" dirty="0"/>
              <a:t>Optional Agenda Items</a:t>
            </a:r>
          </a:p>
        </p:txBody>
      </p:sp>
    </p:spTree>
    <p:extLst>
      <p:ext uri="{BB962C8B-B14F-4D97-AF65-F5344CB8AC3E}">
        <p14:creationId xmlns:p14="http://schemas.microsoft.com/office/powerpoint/2010/main" val="277386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 Placeholder 2"/>
          <p:cNvSpPr>
            <a:spLocks noGrp="1"/>
          </p:cNvSpPr>
          <p:nvPr>
            <p:ph type="body" sz="quarter" idx="11" hasCustomPrompt="1"/>
          </p:nvPr>
        </p:nvSpPr>
        <p:spPr>
          <a:xfrm>
            <a:off x="5783785" y="4455474"/>
            <a:ext cx="2705100" cy="1687512"/>
          </a:xfrm>
        </p:spPr>
        <p:txBody>
          <a:bodyPr>
            <a:noAutofit/>
          </a:bodyPr>
          <a:lstStyle>
            <a:lvl1pPr>
              <a:spcBef>
                <a:spcPts val="1000"/>
              </a:spcBef>
              <a:defRPr sz="1600">
                <a:solidFill>
                  <a:schemeClr val="tx2"/>
                </a:solidFill>
              </a:defRPr>
            </a:lvl1pPr>
          </a:lstStyle>
          <a:p>
            <a:pPr lvl="0"/>
            <a:r>
              <a:rPr lang="en-US" dirty="0"/>
              <a:t>Optional Agenda Items</a:t>
            </a:r>
          </a:p>
          <a:p>
            <a:pPr lvl="0"/>
            <a:r>
              <a:rPr lang="en-US" dirty="0"/>
              <a:t>Optional Agenda Items</a:t>
            </a:r>
          </a:p>
        </p:txBody>
      </p:sp>
      <p:sp>
        <p:nvSpPr>
          <p:cNvPr id="6" name="Title 1"/>
          <p:cNvSpPr>
            <a:spLocks noGrp="1"/>
          </p:cNvSpPr>
          <p:nvPr>
            <p:ph type="ctrTitle" hasCustomPrompt="1"/>
          </p:nvPr>
        </p:nvSpPr>
        <p:spPr>
          <a:xfrm>
            <a:off x="758952" y="2976282"/>
            <a:ext cx="7699248" cy="1298448"/>
          </a:xfrm>
        </p:spPr>
        <p:txBody>
          <a:bodyPr anchor="ctr">
            <a:noAutofit/>
          </a:bodyPr>
          <a:lstStyle>
            <a:lvl1pPr>
              <a:lnSpc>
                <a:spcPct val="94000"/>
              </a:lnSpc>
              <a:defRPr sz="3600" cap="all" baseline="0">
                <a:solidFill>
                  <a:schemeClr val="accent2"/>
                </a:solidFill>
                <a:latin typeface="Arial Black" panose="020B0A04020102020204" pitchFamily="34" charset="0"/>
              </a:defRPr>
            </a:lvl1pPr>
          </a:lstStyle>
          <a:p>
            <a:r>
              <a:rPr lang="en-US" dirty="0"/>
              <a:t>Divider slide Title </a:t>
            </a:r>
            <a:br>
              <a:rPr lang="en-US" dirty="0"/>
            </a:br>
            <a:r>
              <a:rPr lang="en-US" dirty="0"/>
              <a:t>two lines max</a:t>
            </a:r>
          </a:p>
        </p:txBody>
      </p:sp>
    </p:spTree>
    <p:extLst>
      <p:ext uri="{BB962C8B-B14F-4D97-AF65-F5344CB8AC3E}">
        <p14:creationId xmlns:p14="http://schemas.microsoft.com/office/powerpoint/2010/main" val="223446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auto">
          <a:xfrm>
            <a:off x="990600" y="289013"/>
            <a:ext cx="7467600" cy="740664"/>
          </a:xfrm>
        </p:spPr>
        <p:txBody>
          <a:bodyPr>
            <a:noAutofit/>
          </a:bodyPr>
          <a:lstStyle>
            <a:lvl1pPr>
              <a:defRPr sz="2600"/>
            </a:lvl1pPr>
          </a:lstStyle>
          <a:p>
            <a:r>
              <a:rPr lang="en-US"/>
              <a:t>Click to edit Master title style</a:t>
            </a:r>
            <a:endParaRPr lang="en-US" dirty="0"/>
          </a:p>
        </p:txBody>
      </p:sp>
      <p:sp>
        <p:nvSpPr>
          <p:cNvPr id="3" name="Content Placeholder 2"/>
          <p:cNvSpPr>
            <a:spLocks noGrp="1"/>
          </p:cNvSpPr>
          <p:nvPr>
            <p:ph idx="1"/>
          </p:nvPr>
        </p:nvSpPr>
        <p:spPr>
          <a:xfrm>
            <a:off x="990600" y="1371600"/>
            <a:ext cx="7467600" cy="4526280"/>
          </a:xfrm>
        </p:spPr>
        <p:txBody>
          <a:bodyPr>
            <a:noAutofit/>
          </a:bodyPr>
          <a:lstStyle>
            <a:lvl1pPr marL="342900" indent="-342900">
              <a:lnSpc>
                <a:spcPct val="110000"/>
              </a:lnSpc>
              <a:buClr>
                <a:schemeClr val="accent2"/>
              </a:buClr>
              <a:defRPr sz="2000"/>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cNvSpPr txBox="1"/>
          <p:nvPr userDrawn="1"/>
        </p:nvSpPr>
        <p:spPr>
          <a:xfrm>
            <a:off x="8153400" y="6612821"/>
            <a:ext cx="304800" cy="138499"/>
          </a:xfrm>
          <a:prstGeom prst="rect">
            <a:avLst/>
          </a:prstGeom>
          <a:noFill/>
        </p:spPr>
        <p:txBody>
          <a:bodyPr wrap="square" lIns="0" tIns="0" rIns="0" bIns="0" rtlCol="0">
            <a:sp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a:solidFill>
                <a:schemeClr val="accent1"/>
              </a:solidFill>
              <a:latin typeface="+mj-lt"/>
              <a:ea typeface="+mn-ea"/>
              <a:cs typeface="+mn-cs"/>
            </a:endParaRPr>
          </a:p>
        </p:txBody>
      </p:sp>
      <p:sp>
        <p:nvSpPr>
          <p:cNvPr id="5" name="Text Placeholder 4"/>
          <p:cNvSpPr>
            <a:spLocks noGrp="1"/>
          </p:cNvSpPr>
          <p:nvPr>
            <p:ph type="body" sz="quarter" idx="14" hasCustomPrompt="1"/>
          </p:nvPr>
        </p:nvSpPr>
        <p:spPr>
          <a:xfrm>
            <a:off x="990600" y="1051560"/>
            <a:ext cx="31242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6"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Tree>
    <p:extLst>
      <p:ext uri="{BB962C8B-B14F-4D97-AF65-F5344CB8AC3E}">
        <p14:creationId xmlns:p14="http://schemas.microsoft.com/office/powerpoint/2010/main" val="389592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864" userDrawn="1">
          <p15:clr>
            <a:srgbClr val="FBAE40"/>
          </p15:clr>
        </p15:guide>
        <p15:guide id="2" pos="5328" userDrawn="1">
          <p15:clr>
            <a:srgbClr val="FBAE40"/>
          </p15:clr>
        </p15:guide>
        <p15:guide id="3" pos="62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with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990600" y="289013"/>
            <a:ext cx="7467600" cy="740664"/>
          </a:xfrm>
        </p:spPr>
        <p:txBody>
          <a:bodyPr>
            <a:noAutofit/>
          </a:bodyPr>
          <a:lstStyle>
            <a:lvl1pPr>
              <a:defRPr sz="2600" baseline="0"/>
            </a:lvl1pPr>
          </a:lstStyle>
          <a:p>
            <a:r>
              <a:rPr lang="en-US"/>
              <a:t>Content with Subhead</a:t>
            </a:r>
            <a:endParaRPr lang="en-US" dirty="0"/>
          </a:p>
        </p:txBody>
      </p:sp>
      <p:sp>
        <p:nvSpPr>
          <p:cNvPr id="3" name="Content Placeholder 2"/>
          <p:cNvSpPr>
            <a:spLocks noGrp="1"/>
          </p:cNvSpPr>
          <p:nvPr>
            <p:ph idx="1"/>
          </p:nvPr>
        </p:nvSpPr>
        <p:spPr>
          <a:xfrm>
            <a:off x="990600" y="1981200"/>
            <a:ext cx="7467600" cy="3916680"/>
          </a:xfrm>
        </p:spPr>
        <p:txBody>
          <a:bodyPr>
            <a:noAutofit/>
          </a:bodyPr>
          <a:lstStyle>
            <a:lvl1pPr marL="342900" indent="-342900">
              <a:lnSpc>
                <a:spcPct val="110000"/>
              </a:lnSpc>
              <a:buClr>
                <a:schemeClr val="accent2"/>
              </a:buClr>
              <a:defRPr sz="2000"/>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7" name="Text Placeholder 4"/>
          <p:cNvSpPr>
            <a:spLocks noGrp="1"/>
          </p:cNvSpPr>
          <p:nvPr>
            <p:ph type="body" sz="quarter" idx="14" hasCustomPrompt="1"/>
          </p:nvPr>
        </p:nvSpPr>
        <p:spPr>
          <a:xfrm>
            <a:off x="990600" y="1051560"/>
            <a:ext cx="31242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5" name="Text Placeholder 4"/>
          <p:cNvSpPr>
            <a:spLocks noGrp="1"/>
          </p:cNvSpPr>
          <p:nvPr>
            <p:ph type="body" sz="quarter" idx="15" hasCustomPrompt="1"/>
          </p:nvPr>
        </p:nvSpPr>
        <p:spPr>
          <a:xfrm>
            <a:off x="990600" y="1371600"/>
            <a:ext cx="7467600" cy="409575"/>
          </a:xfrm>
        </p:spPr>
        <p:txBody>
          <a:bodyPr>
            <a:noAutofit/>
          </a:bodyPr>
          <a:lstStyle>
            <a:lvl1pPr marL="0" indent="0">
              <a:buNone/>
              <a:defRPr sz="1400" b="0" cap="all" baseline="0">
                <a:solidFill>
                  <a:schemeClr val="tx2"/>
                </a:solidFill>
                <a:latin typeface="+mj-lt"/>
              </a:defRPr>
            </a:lvl1pPr>
          </a:lstStyle>
          <a:p>
            <a:pPr lvl="0"/>
            <a:r>
              <a:rPr lang="en-US"/>
              <a:t>subhead</a:t>
            </a:r>
          </a:p>
        </p:txBody>
      </p:sp>
      <p:sp>
        <p:nvSpPr>
          <p:cNvPr id="10" name="Slide Number"/>
          <p:cNvSpPr txBox="1"/>
          <p:nvPr userDrawn="1"/>
        </p:nvSpPr>
        <p:spPr>
          <a:xfrm>
            <a:off x="8153400" y="6612821"/>
            <a:ext cx="304800" cy="138499"/>
          </a:xfrm>
          <a:prstGeom prst="rect">
            <a:avLst/>
          </a:prstGeom>
          <a:noFill/>
        </p:spPr>
        <p:txBody>
          <a:bodyPr wrap="square" lIns="0" tIns="0" rIns="0" bIns="0" rtlCol="0">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Tree>
    <p:extLst>
      <p:ext uri="{BB962C8B-B14F-4D97-AF65-F5344CB8AC3E}">
        <p14:creationId xmlns:p14="http://schemas.microsoft.com/office/powerpoint/2010/main" val="2400027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orient="horz" pos="864" userDrawn="1">
          <p15:clr>
            <a:srgbClr val="FBAE40"/>
          </p15:clr>
        </p15:guide>
        <p15:guide id="4" orient="horz" pos="1128" userDrawn="1">
          <p15:clr>
            <a:srgbClr val="FBAE40"/>
          </p15:clr>
        </p15:guide>
        <p15:guide id="5" orient="horz" pos="124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hart or Content with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990600" y="289013"/>
            <a:ext cx="7467600" cy="740664"/>
          </a:xfrm>
          <a:prstGeom prst="rect">
            <a:avLst/>
          </a:prstGeom>
        </p:spPr>
        <p:txBody>
          <a:bodyPr>
            <a:noAutofit/>
          </a:bodyPr>
          <a:lstStyle>
            <a:lvl1pPr>
              <a:defRPr sz="2600" baseline="0"/>
            </a:lvl1pPr>
          </a:lstStyle>
          <a:p>
            <a:r>
              <a:rPr lang="en-US"/>
              <a:t>One Chart or Content with Subhead</a:t>
            </a:r>
            <a:endParaRPr lang="en-US" dirty="0"/>
          </a:p>
        </p:txBody>
      </p:sp>
      <p:sp>
        <p:nvSpPr>
          <p:cNvPr id="3" name="Content Placeholder 2"/>
          <p:cNvSpPr>
            <a:spLocks noGrp="1"/>
          </p:cNvSpPr>
          <p:nvPr>
            <p:ph idx="1"/>
          </p:nvPr>
        </p:nvSpPr>
        <p:spPr>
          <a:xfrm>
            <a:off x="990600" y="1981200"/>
            <a:ext cx="7467600" cy="3916680"/>
          </a:xfrm>
          <a:prstGeom prst="rect">
            <a:avLst/>
          </a:prstGeom>
        </p:spPr>
        <p:txBody>
          <a:bodyPr>
            <a:normAutofit/>
          </a:bodyPr>
          <a:lstStyle>
            <a:lvl1pPr marL="342900" indent="-342900">
              <a:lnSpc>
                <a:spcPct val="110000"/>
              </a:lnSpc>
              <a:buClr>
                <a:schemeClr val="accent2"/>
              </a:buClr>
              <a:defRPr sz="2000"/>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hasCustomPrompt="1"/>
          </p:nvPr>
        </p:nvSpPr>
        <p:spPr>
          <a:xfrm>
            <a:off x="990600" y="6053328"/>
            <a:ext cx="7467600" cy="457200"/>
          </a:xfrm>
          <a:prstGeom prst="rect">
            <a:avLst/>
          </a:prstGeom>
        </p:spPr>
        <p:txBody>
          <a:bodyPr anchor="b">
            <a:noAutofit/>
          </a:bodyPr>
          <a:lstStyle>
            <a:lvl1pPr marL="0" indent="0">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7" name="Text Placeholder 4"/>
          <p:cNvSpPr>
            <a:spLocks noGrp="1"/>
          </p:cNvSpPr>
          <p:nvPr>
            <p:ph type="body" sz="quarter" idx="14" hasCustomPrompt="1"/>
          </p:nvPr>
        </p:nvSpPr>
        <p:spPr>
          <a:xfrm>
            <a:off x="990600" y="1051560"/>
            <a:ext cx="3124200" cy="228600"/>
          </a:xfrm>
          <a:prstGeom prst="rect">
            <a:avLst/>
          </a:prstGeom>
        </p:spPr>
        <p:txBody>
          <a:bodyPr anchor="b">
            <a:normAutofit/>
          </a:bodyPr>
          <a:lstStyle>
            <a:lvl1pPr marL="0" indent="0">
              <a:buNone/>
              <a:defRPr sz="900" baseline="0">
                <a:solidFill>
                  <a:schemeClr val="tx2"/>
                </a:solidFill>
              </a:defRPr>
            </a:lvl1pPr>
          </a:lstStyle>
          <a:p>
            <a:pPr lvl="0"/>
            <a:r>
              <a:rPr lang="en-US" dirty="0"/>
              <a:t>As of date</a:t>
            </a:r>
          </a:p>
        </p:txBody>
      </p:sp>
      <p:sp>
        <p:nvSpPr>
          <p:cNvPr id="5" name="Text Placeholder 4"/>
          <p:cNvSpPr>
            <a:spLocks noGrp="1"/>
          </p:cNvSpPr>
          <p:nvPr>
            <p:ph type="body" sz="quarter" idx="15" hasCustomPrompt="1"/>
          </p:nvPr>
        </p:nvSpPr>
        <p:spPr>
          <a:xfrm>
            <a:off x="990600" y="1371600"/>
            <a:ext cx="7467600" cy="409575"/>
          </a:xfrm>
          <a:prstGeom prst="rect">
            <a:avLst/>
          </a:prstGeom>
        </p:spPr>
        <p:txBody>
          <a:bodyPr>
            <a:normAutofit/>
          </a:bodyPr>
          <a:lstStyle>
            <a:lvl1pPr marL="0" indent="0">
              <a:buNone/>
              <a:defRPr sz="1400" b="0" cap="all" baseline="0">
                <a:solidFill>
                  <a:schemeClr val="tx2"/>
                </a:solidFill>
                <a:latin typeface="+mj-lt"/>
              </a:defRPr>
            </a:lvl1pPr>
          </a:lstStyle>
          <a:p>
            <a:pPr lvl="0"/>
            <a:r>
              <a:rPr lang="en-US"/>
              <a:t>Chart Title or subhead</a:t>
            </a:r>
          </a:p>
        </p:txBody>
      </p:sp>
      <p:sp>
        <p:nvSpPr>
          <p:cNvPr id="10" name="Slide Number"/>
          <p:cNvSpPr txBox="1"/>
          <p:nvPr userDrawn="1"/>
        </p:nvSpPr>
        <p:spPr>
          <a:xfrm>
            <a:off x="8153400" y="6612821"/>
            <a:ext cx="304800" cy="138499"/>
          </a:xfrm>
          <a:prstGeom prst="rect">
            <a:avLst/>
          </a:prstGeom>
          <a:noFill/>
        </p:spPr>
        <p:txBody>
          <a:bodyPr wrap="square" lIns="0" tIns="0" rIns="0" bIns="0" rtlCol="0">
            <a:sp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Tree>
    <p:extLst>
      <p:ext uri="{BB962C8B-B14F-4D97-AF65-F5344CB8AC3E}">
        <p14:creationId xmlns:p14="http://schemas.microsoft.com/office/powerpoint/2010/main" val="391695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with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990600" y="289013"/>
            <a:ext cx="7467600" cy="740664"/>
          </a:xfrm>
        </p:spPr>
        <p:txBody>
          <a:bodyPr>
            <a:noAutofit/>
          </a:bodyPr>
          <a:lstStyle>
            <a:lvl1pPr>
              <a:defRPr sz="2600" baseline="0"/>
            </a:lvl1pPr>
          </a:lstStyle>
          <a:p>
            <a:r>
              <a:rPr lang="en-US" dirty="0"/>
              <a:t>Content with Subhead</a:t>
            </a:r>
          </a:p>
        </p:txBody>
      </p:sp>
      <p:sp>
        <p:nvSpPr>
          <p:cNvPr id="3" name="Content Placeholder 2"/>
          <p:cNvSpPr>
            <a:spLocks noGrp="1"/>
          </p:cNvSpPr>
          <p:nvPr>
            <p:ph idx="1"/>
          </p:nvPr>
        </p:nvSpPr>
        <p:spPr>
          <a:xfrm>
            <a:off x="990600" y="1981200"/>
            <a:ext cx="3360471" cy="3916680"/>
          </a:xfrm>
        </p:spPr>
        <p:txBody>
          <a:bodyPr>
            <a:noAutofit/>
          </a:bodyPr>
          <a:lstStyle>
            <a:lvl1pPr marL="342900" indent="-342900">
              <a:lnSpc>
                <a:spcPct val="110000"/>
              </a:lnSpc>
              <a:buClr>
                <a:schemeClr val="accent2"/>
              </a:buClr>
              <a:defRPr sz="2000"/>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7" name="Text Placeholder 4"/>
          <p:cNvSpPr>
            <a:spLocks noGrp="1"/>
          </p:cNvSpPr>
          <p:nvPr>
            <p:ph type="body" sz="quarter" idx="14" hasCustomPrompt="1"/>
          </p:nvPr>
        </p:nvSpPr>
        <p:spPr>
          <a:xfrm>
            <a:off x="990600" y="1051560"/>
            <a:ext cx="31242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5" name="Text Placeholder 4"/>
          <p:cNvSpPr>
            <a:spLocks noGrp="1"/>
          </p:cNvSpPr>
          <p:nvPr>
            <p:ph type="body" sz="quarter" idx="15" hasCustomPrompt="1"/>
          </p:nvPr>
        </p:nvSpPr>
        <p:spPr>
          <a:xfrm>
            <a:off x="990600" y="1371600"/>
            <a:ext cx="3360471" cy="409575"/>
          </a:xfrm>
        </p:spPr>
        <p:txBody>
          <a:bodyPr>
            <a:noAutofit/>
          </a:bodyPr>
          <a:lstStyle>
            <a:lvl1pPr marL="0" indent="0">
              <a:buNone/>
              <a:defRPr sz="1400" b="0" cap="all" baseline="0">
                <a:solidFill>
                  <a:schemeClr val="tx2"/>
                </a:solidFill>
                <a:latin typeface="+mj-lt"/>
              </a:defRPr>
            </a:lvl1pPr>
          </a:lstStyle>
          <a:p>
            <a:pPr lvl="0"/>
            <a:r>
              <a:rPr lang="en-US" dirty="0"/>
              <a:t>subhead</a:t>
            </a:r>
          </a:p>
        </p:txBody>
      </p:sp>
      <p:sp>
        <p:nvSpPr>
          <p:cNvPr id="10" name="Slide Number"/>
          <p:cNvSpPr txBox="1"/>
          <p:nvPr userDrawn="1"/>
        </p:nvSpPr>
        <p:spPr>
          <a:xfrm>
            <a:off x="8153400" y="6612821"/>
            <a:ext cx="304800" cy="138499"/>
          </a:xfrm>
          <a:prstGeom prst="rect">
            <a:avLst/>
          </a:prstGeom>
          <a:noFill/>
        </p:spPr>
        <p:txBody>
          <a:bodyPr wrap="square" lIns="0" tIns="0" rIns="0" bIns="0" rtlCol="0">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
        <p:nvSpPr>
          <p:cNvPr id="6" name="Text Placeholder 5"/>
          <p:cNvSpPr>
            <a:spLocks noGrp="1"/>
          </p:cNvSpPr>
          <p:nvPr>
            <p:ph type="body" sz="quarter" idx="16" hasCustomPrompt="1"/>
          </p:nvPr>
        </p:nvSpPr>
        <p:spPr>
          <a:xfrm>
            <a:off x="4805202" y="1371600"/>
            <a:ext cx="3652997" cy="419100"/>
          </a:xfrm>
        </p:spPr>
        <p:txBody>
          <a:bodyPr>
            <a:noAutofit/>
          </a:bodyPr>
          <a:lstStyle>
            <a:lvl1pPr marL="0" indent="0">
              <a:buNone/>
              <a:defRPr sz="1400" cap="all" baseline="0">
                <a:solidFill>
                  <a:schemeClr val="tx2"/>
                </a:solidFill>
                <a:latin typeface="+mj-lt"/>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dirty="0"/>
              <a:t>subhead</a:t>
            </a:r>
          </a:p>
        </p:txBody>
      </p:sp>
      <p:sp>
        <p:nvSpPr>
          <p:cNvPr id="11" name="Text Placeholder 10"/>
          <p:cNvSpPr>
            <a:spLocks noGrp="1"/>
          </p:cNvSpPr>
          <p:nvPr>
            <p:ph type="body" sz="quarter" idx="17"/>
          </p:nvPr>
        </p:nvSpPr>
        <p:spPr>
          <a:xfrm>
            <a:off x="4805364" y="1981201"/>
            <a:ext cx="3652836" cy="391668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8675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2880">
          <p15:clr>
            <a:srgbClr val="FBAE40"/>
          </p15:clr>
        </p15:guide>
        <p15:guide id="3" orient="horz" pos="864">
          <p15:clr>
            <a:srgbClr val="FBAE40"/>
          </p15:clr>
        </p15:guide>
        <p15:guide id="4" orient="horz" pos="1128">
          <p15:clr>
            <a:srgbClr val="FBAE40"/>
          </p15:clr>
        </p15:guide>
        <p15:guide id="5" orient="horz" pos="124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368910"/>
            <a:ext cx="3547872" cy="4544568"/>
          </a:xfrm>
          <a:ln>
            <a:noFill/>
          </a:ln>
        </p:spPr>
        <p:txBody>
          <a:bodyPr>
            <a:noAutofit/>
          </a:bodyPr>
          <a:lstStyle>
            <a:lvl1pPr marL="342900" indent="-342900">
              <a:lnSpc>
                <a:spcPct val="105000"/>
              </a:lnSpc>
              <a:buClr>
                <a:schemeClr val="accent2"/>
              </a:buClr>
              <a:defRPr sz="2000"/>
            </a:lvl1pPr>
            <a:lvl2pPr marL="682625" indent="-285750">
              <a:lnSpc>
                <a:spcPct val="105000"/>
              </a:lnSpc>
              <a:buClr>
                <a:schemeClr val="accent4"/>
              </a:buClr>
              <a:defRPr sz="1800"/>
            </a:lvl2pPr>
            <a:lvl3pPr marL="974725" indent="-228600">
              <a:lnSpc>
                <a:spcPct val="105000"/>
              </a:lnSpc>
              <a:buClr>
                <a:schemeClr val="accent4"/>
              </a:buClr>
              <a:defRPr sz="1400"/>
            </a:lvl3pPr>
            <a:lvl4pPr marL="1257300" indent="-228600">
              <a:lnSpc>
                <a:spcPct val="105000"/>
              </a:lnSpc>
              <a:buClr>
                <a:schemeClr val="accent4"/>
              </a:buClr>
              <a:defRPr sz="1400"/>
            </a:lvl4pPr>
            <a:lvl5pPr marL="1257300" indent="0">
              <a:lnSpc>
                <a:spcPct val="105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910328" y="1368910"/>
            <a:ext cx="3547872" cy="4542529"/>
          </a:xfrm>
          <a:ln>
            <a:noFill/>
          </a:ln>
        </p:spPr>
        <p:txBody>
          <a:bodyPr>
            <a:noAutofit/>
          </a:bodyPr>
          <a:lstStyle>
            <a:lvl1pPr>
              <a:buClr>
                <a:schemeClr val="accent2"/>
              </a:buClr>
              <a:defRPr sz="2000"/>
            </a:lvl1pPr>
            <a:lvl2pPr marL="682625" indent="-285750">
              <a:defRPr sz="1800"/>
            </a:lvl2pPr>
            <a:lvl3pPr marL="974725" indent="-228600">
              <a:defRPr sz="1400"/>
            </a:lvl3pPr>
            <a:lvl4pPr marL="1257300" indent="-228600">
              <a:defRPr sz="1400"/>
            </a:lvl4pPr>
            <a:lvl5pPr marL="1257300" indent="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p:cNvSpPr>
            <a:spLocks noGrp="1"/>
          </p:cNvSpPr>
          <p:nvPr>
            <p:ph type="body" sz="quarter" idx="15" hasCustomPrompt="1"/>
          </p:nvPr>
        </p:nvSpPr>
        <p:spPr>
          <a:xfrm>
            <a:off x="990600" y="1051560"/>
            <a:ext cx="31242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12"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Title 1"/>
          <p:cNvSpPr>
            <a:spLocks noGrp="1"/>
          </p:cNvSpPr>
          <p:nvPr>
            <p:ph type="title"/>
          </p:nvPr>
        </p:nvSpPr>
        <p:spPr bwMode="auto">
          <a:xfrm>
            <a:off x="990600" y="289013"/>
            <a:ext cx="7702228" cy="740664"/>
          </a:xfrm>
        </p:spPr>
        <p:txBody>
          <a:bodyPr>
            <a:noAutofit/>
          </a:bodyPr>
          <a:lstStyle>
            <a:lvl1pPr>
              <a:defRPr sz="2600"/>
            </a:lvl1pPr>
          </a:lstStyle>
          <a:p>
            <a:r>
              <a:rPr lang="en-US"/>
              <a:t>Click to edit Master title style</a:t>
            </a:r>
            <a:endParaRPr lang="en-US" dirty="0"/>
          </a:p>
        </p:txBody>
      </p:sp>
      <p:sp>
        <p:nvSpPr>
          <p:cNvPr id="9" name="Slide Number"/>
          <p:cNvSpPr txBox="1"/>
          <p:nvPr userDrawn="1"/>
        </p:nvSpPr>
        <p:spPr>
          <a:xfrm>
            <a:off x="8153400" y="6612821"/>
            <a:ext cx="304800" cy="138499"/>
          </a:xfrm>
          <a:prstGeom prst="rect">
            <a:avLst/>
          </a:prstGeom>
          <a:noFill/>
        </p:spPr>
        <p:txBody>
          <a:bodyPr wrap="square" lIns="0" tIns="0" rIns="0" bIns="0" rtlCol="0">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a:solidFill>
                <a:schemeClr val="accent1"/>
              </a:solidFill>
              <a:latin typeface="+mj-lt"/>
              <a:ea typeface="+mn-ea"/>
              <a:cs typeface="+mn-cs"/>
            </a:endParaRPr>
          </a:p>
        </p:txBody>
      </p:sp>
    </p:spTree>
    <p:extLst>
      <p:ext uri="{BB962C8B-B14F-4D97-AF65-F5344CB8AC3E}">
        <p14:creationId xmlns:p14="http://schemas.microsoft.com/office/powerpoint/2010/main" val="290820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ntent Stacke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470660"/>
            <a:ext cx="7467600" cy="2133600"/>
          </a:xfrm>
          <a:ln>
            <a:noFill/>
          </a:ln>
        </p:spPr>
        <p:txBody>
          <a:bodyPr>
            <a:noAutofit/>
          </a:bodyPr>
          <a:lstStyle>
            <a:lvl1pPr marL="342900" indent="-342900">
              <a:lnSpc>
                <a:spcPct val="105000"/>
              </a:lnSpc>
              <a:buClr>
                <a:schemeClr val="accent2"/>
              </a:buClr>
              <a:defRPr/>
            </a:lvl1pPr>
            <a:lvl2pPr>
              <a:lnSpc>
                <a:spcPct val="105000"/>
              </a:lnSpc>
              <a:buClr>
                <a:schemeClr val="accent4"/>
              </a:buClr>
              <a:defRPr/>
            </a:lvl2pPr>
            <a:lvl3pPr>
              <a:lnSpc>
                <a:spcPct val="105000"/>
              </a:lnSpc>
              <a:buClr>
                <a:schemeClr val="accent4"/>
              </a:buClr>
              <a:defRPr/>
            </a:lvl3pPr>
            <a:lvl4pPr>
              <a:lnSpc>
                <a:spcPct val="105000"/>
              </a:lnSpc>
              <a:buClr>
                <a:schemeClr val="accent4"/>
              </a:buClr>
              <a:defRPr/>
            </a:lvl4pPr>
            <a:lvl5pPr>
              <a:lnSpc>
                <a:spcPct val="105000"/>
              </a:lnSpc>
              <a:buClr>
                <a:schemeClr val="accent4"/>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990600" y="3782501"/>
            <a:ext cx="7467600" cy="2130937"/>
          </a:xfrm>
          <a:ln>
            <a:noFill/>
          </a:ln>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4"/>
          <p:cNvSpPr>
            <a:spLocks noGrp="1"/>
          </p:cNvSpPr>
          <p:nvPr>
            <p:ph type="body" sz="quarter" idx="15" hasCustomPrompt="1"/>
          </p:nvPr>
        </p:nvSpPr>
        <p:spPr>
          <a:xfrm>
            <a:off x="990600" y="1051560"/>
            <a:ext cx="31242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12" name="Text Placeholder 7"/>
          <p:cNvSpPr>
            <a:spLocks noGrp="1"/>
          </p:cNvSpPr>
          <p:nvPr>
            <p:ph type="body" sz="quarter" idx="13" hasCustomPrompt="1"/>
          </p:nvPr>
        </p:nvSpPr>
        <p:spPr>
          <a:xfrm>
            <a:off x="990600" y="6053328"/>
            <a:ext cx="74676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Title 1"/>
          <p:cNvSpPr>
            <a:spLocks noGrp="1"/>
          </p:cNvSpPr>
          <p:nvPr>
            <p:ph type="title"/>
          </p:nvPr>
        </p:nvSpPr>
        <p:spPr bwMode="auto">
          <a:xfrm>
            <a:off x="990600" y="289013"/>
            <a:ext cx="7467600" cy="740664"/>
          </a:xfrm>
        </p:spPr>
        <p:txBody>
          <a:bodyPr>
            <a:noAutofit/>
          </a:bodyPr>
          <a:lstStyle>
            <a:lvl1pPr>
              <a:defRPr sz="2600"/>
            </a:lvl1pPr>
          </a:lstStyle>
          <a:p>
            <a:r>
              <a:rPr lang="en-US"/>
              <a:t>Click to edit Master title style</a:t>
            </a:r>
            <a:endParaRPr lang="en-US" dirty="0"/>
          </a:p>
        </p:txBody>
      </p:sp>
      <p:sp>
        <p:nvSpPr>
          <p:cNvPr id="9" name="Slide Number"/>
          <p:cNvSpPr txBox="1"/>
          <p:nvPr userDrawn="1"/>
        </p:nvSpPr>
        <p:spPr>
          <a:xfrm>
            <a:off x="8153400" y="6612821"/>
            <a:ext cx="304800" cy="138499"/>
          </a:xfrm>
          <a:prstGeom prst="rect">
            <a:avLst/>
          </a:prstGeom>
          <a:noFill/>
        </p:spPr>
        <p:txBody>
          <a:bodyPr wrap="square" lIns="0" tIns="0" rIns="0" bIns="0" rtlCol="0">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a:solidFill>
                <a:schemeClr val="accent1"/>
              </a:solidFill>
              <a:latin typeface="+mj-lt"/>
              <a:ea typeface="+mn-ea"/>
              <a:cs typeface="+mn-cs"/>
            </a:endParaRPr>
          </a:p>
        </p:txBody>
      </p:sp>
    </p:spTree>
    <p:extLst>
      <p:ext uri="{BB962C8B-B14F-4D97-AF65-F5344CB8AC3E}">
        <p14:creationId xmlns:p14="http://schemas.microsoft.com/office/powerpoint/2010/main" val="3146113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990600" y="248648"/>
            <a:ext cx="7540752" cy="741915"/>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990600" y="1371600"/>
            <a:ext cx="7467601" cy="48768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3635423"/>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17"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 id="2147483816" r:id="rId18"/>
  </p:sldLayoutIdLst>
  <p:hf hdr="0" ftr="0" dt="0"/>
  <p:txStyles>
    <p:titleStyle>
      <a:lvl1pPr algn="l" defTabSz="914400" rtl="0" eaLnBrk="1" latinLnBrk="0" hangingPunct="1">
        <a:lnSpc>
          <a:spcPct val="85000"/>
        </a:lnSpc>
        <a:spcBef>
          <a:spcPct val="0"/>
        </a:spcBef>
        <a:buNone/>
        <a:defRPr sz="2600" kern="1200">
          <a:solidFill>
            <a:schemeClr val="accent2"/>
          </a:solidFill>
          <a:latin typeface="+mj-lt"/>
          <a:ea typeface="+mj-ea"/>
          <a:cs typeface="+mj-cs"/>
        </a:defRPr>
      </a:lvl1pPr>
    </p:titleStyle>
    <p:body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8"/>
          <p:cNvSpPr txBox="1">
            <a:spLocks noChangeArrowheads="1"/>
          </p:cNvSpPr>
          <p:nvPr/>
        </p:nvSpPr>
        <p:spPr bwMode="auto">
          <a:xfrm>
            <a:off x="7454900" y="6357938"/>
            <a:ext cx="16764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50000"/>
              </a:spcBef>
              <a:buClr>
                <a:srgbClr val="85CDDB"/>
              </a:buClr>
              <a:buFont typeface="Wingdings" pitchFamily="2" charset="2"/>
              <a:buChar char="§"/>
              <a:defRPr>
                <a:solidFill>
                  <a:srgbClr val="00425F"/>
                </a:solidFill>
                <a:latin typeface="Arial" pitchFamily="34" charset="0"/>
              </a:defRPr>
            </a:lvl1pPr>
            <a:lvl2pPr marL="742950" indent="-285750" eaLnBrk="0" hangingPunct="0">
              <a:spcBef>
                <a:spcPct val="50000"/>
              </a:spcBef>
              <a:buClr>
                <a:schemeClr val="tx1"/>
              </a:buClr>
              <a:buFont typeface="Verdana" pitchFamily="34" charset="0"/>
              <a:buChar char="–"/>
              <a:defRPr sz="1400">
                <a:solidFill>
                  <a:srgbClr val="00425F"/>
                </a:solidFill>
                <a:latin typeface="Arial" pitchFamily="34" charset="0"/>
              </a:defRPr>
            </a:lvl2pPr>
            <a:lvl3pPr marL="1143000" indent="-228600" eaLnBrk="0" hangingPunct="0">
              <a:spcBef>
                <a:spcPct val="50000"/>
              </a:spcBef>
              <a:buFont typeface="Wingdings" pitchFamily="2" charset="2"/>
              <a:buChar char="§"/>
              <a:defRPr sz="1400">
                <a:solidFill>
                  <a:srgbClr val="00425F"/>
                </a:solidFill>
                <a:latin typeface="Arial" pitchFamily="34" charset="0"/>
              </a:defRPr>
            </a:lvl3pPr>
            <a:lvl4pPr marL="1600200" indent="-228600" eaLnBrk="0" hangingPunct="0">
              <a:spcBef>
                <a:spcPct val="50000"/>
              </a:spcBef>
              <a:buFont typeface="Wingdings" pitchFamily="2" charset="2"/>
              <a:buChar char="§"/>
              <a:defRPr sz="1400">
                <a:solidFill>
                  <a:srgbClr val="00425F"/>
                </a:solidFill>
                <a:latin typeface="Arial" pitchFamily="34" charset="0"/>
              </a:defRPr>
            </a:lvl4pPr>
            <a:lvl5pPr marL="2057400" indent="-228600" eaLnBrk="0" hangingPunct="0">
              <a:spcBef>
                <a:spcPct val="50000"/>
              </a:spcBef>
              <a:buFont typeface="Wingdings" pitchFamily="2" charset="2"/>
              <a:buChar char="§"/>
              <a:defRPr sz="1400">
                <a:solidFill>
                  <a:srgbClr val="00425F"/>
                </a:solidFill>
                <a:latin typeface="Arial" pitchFamily="34" charset="0"/>
              </a:defRPr>
            </a:lvl5pPr>
            <a:lvl6pPr marL="25146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6pPr>
            <a:lvl7pPr marL="29718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7pPr>
            <a:lvl8pPr marL="34290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8pPr>
            <a:lvl9pPr marL="38862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9pPr>
          </a:lstStyle>
          <a:p>
            <a:pPr algn="r" eaLnBrk="1" hangingPunct="1">
              <a:buClrTx/>
              <a:buFontTx/>
              <a:buNone/>
            </a:pPr>
            <a:r>
              <a:rPr lang="en-US" altLang="en-US" sz="700" dirty="0">
                <a:solidFill>
                  <a:schemeClr val="bg1"/>
                </a:solidFill>
              </a:rPr>
              <a:t>2014-US-2444</a:t>
            </a:r>
          </a:p>
          <a:p>
            <a:pPr algn="r" eaLnBrk="1" hangingPunct="1">
              <a:buClrTx/>
              <a:buFontTx/>
              <a:buNone/>
            </a:pPr>
            <a:r>
              <a:rPr lang="en-US" altLang="en-US" sz="700" dirty="0">
                <a:solidFill>
                  <a:schemeClr val="bg1"/>
                </a:solidFill>
              </a:rPr>
              <a:t>7/14</a:t>
            </a:r>
          </a:p>
          <a:p>
            <a:pPr algn="r" eaLnBrk="1" hangingPunct="1">
              <a:buClrTx/>
              <a:buFontTx/>
              <a:buNone/>
            </a:pPr>
            <a:r>
              <a:rPr lang="en-US" altLang="en-US" sz="700" dirty="0">
                <a:solidFill>
                  <a:schemeClr val="bg1"/>
                </a:solidFill>
              </a:rPr>
              <a:t>E01-168</a:t>
            </a:r>
          </a:p>
        </p:txBody>
      </p:sp>
      <p:sp>
        <p:nvSpPr>
          <p:cNvPr id="8" name="Text Placeholder 7"/>
          <p:cNvSpPr>
            <a:spLocks noGrp="1"/>
          </p:cNvSpPr>
          <p:nvPr>
            <p:ph type="body" sz="quarter" idx="12"/>
          </p:nvPr>
        </p:nvSpPr>
        <p:spPr/>
        <p:txBody>
          <a:bodyPr/>
          <a:lstStyle/>
          <a:p>
            <a:r>
              <a:rPr lang="en-US" dirty="0"/>
              <a:t>Customer Tells</a:t>
            </a:r>
            <a:r>
              <a:rPr lang="en-US" baseline="30000" dirty="0"/>
              <a:t>®</a:t>
            </a:r>
          </a:p>
        </p:txBody>
      </p:sp>
      <p:sp>
        <p:nvSpPr>
          <p:cNvPr id="9" name="Text Placeholder 8"/>
          <p:cNvSpPr>
            <a:spLocks noGrp="1"/>
          </p:cNvSpPr>
          <p:nvPr>
            <p:ph type="body" sz="quarter" idx="13"/>
          </p:nvPr>
        </p:nvSpPr>
        <p:spPr>
          <a:xfrm>
            <a:off x="756120" y="3625324"/>
            <a:ext cx="8235480" cy="1233489"/>
          </a:xfrm>
        </p:spPr>
        <p:txBody>
          <a:bodyPr/>
          <a:lstStyle/>
          <a:p>
            <a:r>
              <a:rPr lang="en-US" dirty="0"/>
              <a:t>MEETING AND EXCEEDING CUSTOMER EXPECTATIONS</a:t>
            </a:r>
          </a:p>
        </p:txBody>
      </p:sp>
      <p:sp>
        <p:nvSpPr>
          <p:cNvPr id="10" name="Text Placeholder 9"/>
          <p:cNvSpPr>
            <a:spLocks noGrp="1"/>
          </p:cNvSpPr>
          <p:nvPr>
            <p:ph type="body" sz="quarter" idx="14"/>
          </p:nvPr>
        </p:nvSpPr>
        <p:spPr/>
        <p:txBody>
          <a:bodyPr/>
          <a:lstStyle/>
          <a:p>
            <a:r>
              <a:rPr lang="en-US" dirty="0"/>
              <a:t>U.S. Intermediaries</a:t>
            </a:r>
          </a:p>
          <a:p>
            <a:r>
              <a:rPr lang="en-US" dirty="0"/>
              <a:t>T. Rowe Price Investment Services, Inc.</a:t>
            </a:r>
          </a:p>
        </p:txBody>
      </p:sp>
    </p:spTree>
    <p:extLst>
      <p:ext uri="{BB962C8B-B14F-4D97-AF65-F5344CB8AC3E}">
        <p14:creationId xmlns:p14="http://schemas.microsoft.com/office/powerpoint/2010/main" val="839319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320" y="2976282"/>
            <a:ext cx="8031480" cy="1298448"/>
          </a:xfrm>
        </p:spPr>
        <p:txBody>
          <a:bodyPr/>
          <a:lstStyle/>
          <a:p>
            <a:r>
              <a:rPr lang="en-US" dirty="0"/>
              <a:t>Adapting to communication styles</a:t>
            </a:r>
          </a:p>
        </p:txBody>
      </p:sp>
    </p:spTree>
    <p:extLst>
      <p:ext uri="{BB962C8B-B14F-4D97-AF65-F5344CB8AC3E}">
        <p14:creationId xmlns:p14="http://schemas.microsoft.com/office/powerpoint/2010/main" val="349896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The Analyst</a:t>
            </a:r>
          </a:p>
        </p:txBody>
      </p:sp>
      <p:sp>
        <p:nvSpPr>
          <p:cNvPr id="32" name="Content Placeholder 3"/>
          <p:cNvSpPr>
            <a:spLocks noGrp="1"/>
          </p:cNvSpPr>
          <p:nvPr>
            <p:ph idx="1"/>
          </p:nvPr>
        </p:nvSpPr>
        <p:spPr>
          <a:xfrm>
            <a:off x="1715813" y="1593573"/>
            <a:ext cx="6157284" cy="3132912"/>
          </a:xfrm>
        </p:spPr>
        <p:txBody>
          <a:bodyPr>
            <a:normAutofit/>
          </a:bodyPr>
          <a:lstStyle/>
          <a:p>
            <a:pPr>
              <a:lnSpc>
                <a:spcPct val="100000"/>
              </a:lnSpc>
              <a:spcBef>
                <a:spcPts val="0"/>
              </a:spcBef>
              <a:spcAft>
                <a:spcPts val="1200"/>
              </a:spcAft>
            </a:pPr>
            <a:r>
              <a:rPr lang="en-US" sz="1600" dirty="0">
                <a:latin typeface="Arial" charset="0"/>
                <a:ea typeface="ヒラギノ角ゴ Pro W3" charset="-128"/>
              </a:rPr>
              <a:t>Cautious and thoughtful</a:t>
            </a:r>
          </a:p>
          <a:p>
            <a:pPr>
              <a:lnSpc>
                <a:spcPct val="100000"/>
              </a:lnSpc>
              <a:spcBef>
                <a:spcPts val="0"/>
              </a:spcBef>
              <a:spcAft>
                <a:spcPts val="1200"/>
              </a:spcAft>
            </a:pPr>
            <a:r>
              <a:rPr lang="en-US" sz="1600" dirty="0">
                <a:latin typeface="Arial" charset="0"/>
                <a:ea typeface="ヒラギノ角ゴ Pro W3" charset="-128"/>
              </a:rPr>
              <a:t>Prefer that all the details are in place before moving ahead</a:t>
            </a:r>
          </a:p>
          <a:p>
            <a:pPr>
              <a:lnSpc>
                <a:spcPct val="100000"/>
              </a:lnSpc>
              <a:spcBef>
                <a:spcPts val="0"/>
              </a:spcBef>
              <a:spcAft>
                <a:spcPts val="1200"/>
              </a:spcAft>
            </a:pPr>
            <a:r>
              <a:rPr lang="en-US" sz="1600" dirty="0">
                <a:latin typeface="Arial" charset="0"/>
                <a:ea typeface="ヒラギノ角ゴ Pro W3" charset="-128"/>
              </a:rPr>
              <a:t>Minimize risk by looking at all options before making decisions</a:t>
            </a:r>
          </a:p>
          <a:p>
            <a:pPr>
              <a:lnSpc>
                <a:spcPct val="100000"/>
              </a:lnSpc>
              <a:spcBef>
                <a:spcPts val="0"/>
              </a:spcBef>
              <a:spcAft>
                <a:spcPts val="1200"/>
              </a:spcAft>
            </a:pPr>
            <a:r>
              <a:rPr lang="en-US" sz="1600" dirty="0">
                <a:latin typeface="Arial" charset="0"/>
                <a:ea typeface="ヒラギノ角ゴ Pro W3" charset="-128"/>
              </a:rPr>
              <a:t>Specialize in correctness, precision, prudence, and objectivity</a:t>
            </a:r>
          </a:p>
          <a:p>
            <a:pPr>
              <a:lnSpc>
                <a:spcPct val="100000"/>
              </a:lnSpc>
              <a:spcBef>
                <a:spcPts val="0"/>
              </a:spcBef>
              <a:spcAft>
                <a:spcPts val="1200"/>
              </a:spcAft>
            </a:pPr>
            <a:r>
              <a:rPr lang="en-US" sz="1600" dirty="0">
                <a:latin typeface="Arial" charset="0"/>
                <a:ea typeface="ヒラギノ角ゴ Pro W3" charset="-128"/>
              </a:rPr>
              <a:t>Others perceive them as cool, rational, and somewhat aloof</a:t>
            </a:r>
            <a:endParaRPr lang="en-US" sz="1600" dirty="0">
              <a:effectLst>
                <a:outerShdw blurRad="38100" dist="38100" dir="2700000" algn="tl">
                  <a:srgbClr val="C0C0C0"/>
                </a:outerShdw>
              </a:effectLst>
              <a:latin typeface="Arial" charset="0"/>
              <a:ea typeface="ヒラギノ角ゴ Pro W3" charset="-128"/>
            </a:endParaRPr>
          </a:p>
          <a:p>
            <a:pPr marL="0" indent="0">
              <a:buNone/>
            </a:pPr>
            <a:endParaRPr lang="en-US" dirty="0"/>
          </a:p>
        </p:txBody>
      </p:sp>
      <p:grpSp>
        <p:nvGrpSpPr>
          <p:cNvPr id="33" name="Group 32"/>
          <p:cNvGrpSpPr/>
          <p:nvPr/>
        </p:nvGrpSpPr>
        <p:grpSpPr>
          <a:xfrm>
            <a:off x="7010400" y="228599"/>
            <a:ext cx="1828800" cy="1828799"/>
            <a:chOff x="6577753" y="1280318"/>
            <a:chExt cx="1965325" cy="1895476"/>
          </a:xfrm>
        </p:grpSpPr>
        <p:sp>
          <p:nvSpPr>
            <p:cNvPr id="34" name="Rectangle 46"/>
            <p:cNvSpPr>
              <a:spLocks noChangeArrowheads="1"/>
            </p:cNvSpPr>
            <p:nvPr/>
          </p:nvSpPr>
          <p:spPr bwMode="auto">
            <a:xfrm>
              <a:off x="6661780" y="1362155"/>
              <a:ext cx="835263" cy="805577"/>
            </a:xfrm>
            <a:prstGeom prst="rect">
              <a:avLst/>
            </a:prstGeom>
            <a:solidFill>
              <a:schemeClr val="accent1"/>
            </a:solidFill>
            <a:ln w="19050">
              <a:noFill/>
              <a:miter lim="800000"/>
              <a:headEnd/>
              <a:tailEnd/>
            </a:ln>
            <a:effectLst>
              <a:outerShdw dist="35921" dir="2700000" algn="ctr" rotWithShape="0">
                <a:schemeClr val="bg2"/>
              </a:outerShdw>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accent2"/>
                  </a:solidFill>
                  <a:latin typeface="+mj-lt"/>
                  <a:ea typeface="ヒラギノ角ゴ Pro W3" charset="-128"/>
                </a:rPr>
                <a:t>ANALYST</a:t>
              </a:r>
              <a:endParaRPr lang="en-US" sz="900" b="0" dirty="0">
                <a:solidFill>
                  <a:schemeClr val="accent2"/>
                </a:solidFill>
                <a:latin typeface="+mj-lt"/>
                <a:ea typeface="ヒラギノ角ゴ Pro W3" charset="-128"/>
              </a:endParaRPr>
            </a:p>
          </p:txBody>
        </p:sp>
        <p:sp>
          <p:nvSpPr>
            <p:cNvPr id="35" name="Rectangle 47"/>
            <p:cNvSpPr>
              <a:spLocks noChangeArrowheads="1"/>
            </p:cNvSpPr>
            <p:nvPr/>
          </p:nvSpPr>
          <p:spPr bwMode="auto">
            <a:xfrm>
              <a:off x="6661780" y="2291241"/>
              <a:ext cx="835263" cy="805577"/>
            </a:xfrm>
            <a:prstGeom prst="rect">
              <a:avLst/>
            </a:prstGeom>
            <a:solidFill>
              <a:schemeClr val="accent5"/>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2"/>
                  </a:solidFill>
                  <a:latin typeface="+mj-lt"/>
                  <a:ea typeface="ヒラギノ角ゴ Pro W3" charset="-128"/>
                </a:rPr>
                <a:t>FRIEND</a:t>
              </a:r>
              <a:endParaRPr lang="en-US" sz="900" b="0" dirty="0">
                <a:solidFill>
                  <a:schemeClr val="bg2"/>
                </a:solidFill>
                <a:latin typeface="+mj-lt"/>
                <a:ea typeface="ヒラギノ角ゴ Pro W3" charset="-128"/>
              </a:endParaRPr>
            </a:p>
          </p:txBody>
        </p:sp>
        <p:sp>
          <p:nvSpPr>
            <p:cNvPr id="36" name="Rectangle 48"/>
            <p:cNvSpPr>
              <a:spLocks noChangeArrowheads="1"/>
            </p:cNvSpPr>
            <p:nvPr/>
          </p:nvSpPr>
          <p:spPr bwMode="auto">
            <a:xfrm>
              <a:off x="7630265" y="1362154"/>
              <a:ext cx="835263" cy="805577"/>
            </a:xfrm>
            <a:prstGeom prst="rect">
              <a:avLst/>
            </a:prstGeom>
            <a:solidFill>
              <a:schemeClr val="accent5"/>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2"/>
                  </a:solidFill>
                  <a:latin typeface="+mj-lt"/>
                  <a:ea typeface="ヒラギノ角ゴ Pro W3" charset="-128"/>
                </a:rPr>
                <a:t>DIRECTOR</a:t>
              </a:r>
              <a:endParaRPr lang="en-US" sz="900" b="0" dirty="0">
                <a:solidFill>
                  <a:schemeClr val="bg2"/>
                </a:solidFill>
                <a:latin typeface="+mj-lt"/>
                <a:ea typeface="ヒラギノ角ゴ Pro W3" charset="-128"/>
              </a:endParaRPr>
            </a:p>
          </p:txBody>
        </p:sp>
        <p:sp>
          <p:nvSpPr>
            <p:cNvPr id="37" name="Rectangle 49"/>
            <p:cNvSpPr>
              <a:spLocks noChangeArrowheads="1"/>
            </p:cNvSpPr>
            <p:nvPr/>
          </p:nvSpPr>
          <p:spPr bwMode="auto">
            <a:xfrm>
              <a:off x="7630265" y="2291241"/>
              <a:ext cx="835263" cy="805577"/>
            </a:xfrm>
            <a:prstGeom prst="rect">
              <a:avLst/>
            </a:prstGeom>
            <a:solidFill>
              <a:schemeClr val="accent5"/>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2"/>
                  </a:solidFill>
                  <a:latin typeface="+mj-lt"/>
                  <a:ea typeface="ヒラギノ角ゴ Pro W3" charset="-128"/>
                </a:rPr>
                <a:t>EXTROVERT</a:t>
              </a:r>
              <a:endParaRPr lang="en-US" sz="900" b="0" dirty="0">
                <a:solidFill>
                  <a:schemeClr val="bg2"/>
                </a:solidFill>
                <a:latin typeface="+mj-lt"/>
                <a:ea typeface="ヒラギノ角ゴ Pro W3" charset="-128"/>
              </a:endParaRPr>
            </a:p>
          </p:txBody>
        </p:sp>
        <p:grpSp>
          <p:nvGrpSpPr>
            <p:cNvPr id="38" name="Group 50"/>
            <p:cNvGrpSpPr>
              <a:grpSpLocks/>
            </p:cNvGrpSpPr>
            <p:nvPr/>
          </p:nvGrpSpPr>
          <p:grpSpPr bwMode="auto">
            <a:xfrm>
              <a:off x="6577753" y="1280318"/>
              <a:ext cx="1965325" cy="1895476"/>
              <a:chOff x="4237" y="832"/>
              <a:chExt cx="1238" cy="1194"/>
            </a:xfrm>
          </p:grpSpPr>
          <p:sp>
            <p:nvSpPr>
              <p:cNvPr id="39" name="Oval 51"/>
              <p:cNvSpPr>
                <a:spLocks noChangeArrowheads="1"/>
              </p:cNvSpPr>
              <p:nvPr/>
            </p:nvSpPr>
            <p:spPr bwMode="auto">
              <a:xfrm>
                <a:off x="4821" y="1391"/>
                <a:ext cx="79" cy="78"/>
              </a:xfrm>
              <a:prstGeom prst="ellipse">
                <a:avLst/>
              </a:prstGeom>
              <a:solidFill>
                <a:schemeClr val="accent2"/>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endParaRPr lang="en-US" dirty="0"/>
              </a:p>
            </p:txBody>
          </p:sp>
          <p:sp>
            <p:nvSpPr>
              <p:cNvPr id="40" name="Line 52"/>
              <p:cNvSpPr>
                <a:spLocks noChangeShapeType="1"/>
              </p:cNvSpPr>
              <p:nvPr/>
            </p:nvSpPr>
            <p:spPr bwMode="auto">
              <a:xfrm>
                <a:off x="4860" y="832"/>
                <a:ext cx="0" cy="591"/>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1" name="Line 53"/>
              <p:cNvSpPr>
                <a:spLocks noChangeShapeType="1"/>
              </p:cNvSpPr>
              <p:nvPr/>
            </p:nvSpPr>
            <p:spPr bwMode="auto">
              <a:xfrm rot="16200000">
                <a:off x="4529" y="1139"/>
                <a:ext cx="0" cy="584"/>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2" name="Line 54"/>
              <p:cNvSpPr>
                <a:spLocks noChangeShapeType="1"/>
              </p:cNvSpPr>
              <p:nvPr/>
            </p:nvSpPr>
            <p:spPr bwMode="auto">
              <a:xfrm flipH="1">
                <a:off x="4860" y="1469"/>
                <a:ext cx="1" cy="557"/>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3" name="Line 55"/>
              <p:cNvSpPr>
                <a:spLocks noChangeShapeType="1"/>
              </p:cNvSpPr>
              <p:nvPr/>
            </p:nvSpPr>
            <p:spPr bwMode="auto">
              <a:xfrm rot="16200000">
                <a:off x="5173" y="1129"/>
                <a:ext cx="0" cy="604"/>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sp>
        <p:nvSpPr>
          <p:cNvPr id="44" name="Rectangle 57"/>
          <p:cNvSpPr>
            <a:spLocks noChangeArrowheads="1"/>
          </p:cNvSpPr>
          <p:nvPr/>
        </p:nvSpPr>
        <p:spPr bwMode="auto">
          <a:xfrm>
            <a:off x="-2273300" y="512737"/>
            <a:ext cx="8102600" cy="2254250"/>
          </a:xfrm>
          <a:prstGeom prst="rect">
            <a:avLst/>
          </a:prstGeom>
          <a:noFill/>
          <a:ln w="19050" algn="ctr">
            <a:noFill/>
            <a:miter lim="800000"/>
            <a:headEnd/>
            <a:tailEnd/>
          </a:ln>
          <a:effectLst/>
          <a:extLst>
            <a:ext uri="{909E8E84-426E-40DD-AFC4-6F175D3DCCD1}">
              <a14:hiddenFill xmlns:a14="http://schemas.microsoft.com/office/drawing/2010/main">
                <a:solidFill>
                  <a:schemeClr val="tx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rIns="182880"/>
          <a:lstStyle>
            <a:lvl1pPr marL="342900" indent="-342900"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lnSpc>
                <a:spcPct val="90000"/>
              </a:lnSpc>
              <a:spcBef>
                <a:spcPts val="192"/>
              </a:spcBef>
              <a:buClr>
                <a:schemeClr val="accent2"/>
              </a:buClr>
              <a:buFont typeface="Wingdings" panose="05000000000000000000" pitchFamily="2" charset="2"/>
              <a:buChar char="§"/>
            </a:pPr>
            <a:endParaRPr lang="en-US" sz="1600" dirty="0">
              <a:solidFill>
                <a:schemeClr val="accent1"/>
              </a:solidFill>
              <a:ea typeface="ヒラギノ角ゴ Pro W3" charset="-128"/>
            </a:endParaRPr>
          </a:p>
        </p:txBody>
      </p:sp>
      <p:graphicFrame>
        <p:nvGraphicFramePr>
          <p:cNvPr id="17" name="Table 16"/>
          <p:cNvGraphicFramePr>
            <a:graphicFrameLocks noGrp="1"/>
          </p:cNvGraphicFramePr>
          <p:nvPr>
            <p:extLst>
              <p:ext uri="{D42A27DB-BD31-4B8C-83A1-F6EECF244321}">
                <p14:modId xmlns:p14="http://schemas.microsoft.com/office/powerpoint/2010/main" val="703956423"/>
              </p:ext>
            </p:extLst>
          </p:nvPr>
        </p:nvGraphicFramePr>
        <p:xfrm>
          <a:off x="3332705" y="3581400"/>
          <a:ext cx="2743200" cy="221589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1752">
                <a:tc>
                  <a:txBody>
                    <a:bodyPr/>
                    <a:lstStyle/>
                    <a:p>
                      <a:pPr marL="0" indent="0" algn="l" defTabSz="914400" rtl="0" eaLnBrk="1" latinLnBrk="0" hangingPunct="1">
                        <a:buFont typeface="Wingdings" panose="05000000000000000000" pitchFamily="2" charset="2"/>
                        <a:buNone/>
                      </a:pPr>
                      <a:r>
                        <a:rPr lang="en-US" sz="1400" b="1" kern="1200" dirty="0">
                          <a:solidFill>
                            <a:schemeClr val="lt1"/>
                          </a:solidFill>
                          <a:latin typeface="+mn-lt"/>
                          <a:ea typeface="+mn-ea"/>
                          <a:cs typeface="+mn-cs"/>
                        </a:rPr>
                        <a:t>Key Tells</a:t>
                      </a:r>
                    </a:p>
                  </a:txBody>
                  <a:tcPr/>
                </a:tc>
                <a:extLst>
                  <a:ext uri="{0D108BD9-81ED-4DB2-BD59-A6C34878D82A}">
                    <a16:rowId xmlns:a16="http://schemas.microsoft.com/office/drawing/2014/main" val="10000"/>
                  </a:ext>
                </a:extLst>
              </a:tr>
              <a:tr h="1911096">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Slower Pace, Softer Voice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Less Facial Expression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Fewer Hand Gestures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Less Direct Language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Serious, Formal</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Seeking Data/Information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Slower to Decide</a:t>
                      </a: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348656488"/>
              </p:ext>
            </p:extLst>
          </p:nvPr>
        </p:nvGraphicFramePr>
        <p:xfrm>
          <a:off x="609600" y="3581400"/>
          <a:ext cx="2743200" cy="221942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295172">
                <a:tc>
                  <a:txBody>
                    <a:bodyPr/>
                    <a:lstStyle/>
                    <a:p>
                      <a:pPr marL="0" indent="0">
                        <a:buFont typeface="Wingdings" panose="05000000000000000000" pitchFamily="2" charset="2"/>
                        <a:buNone/>
                      </a:pPr>
                      <a:r>
                        <a:rPr lang="en-US" sz="1400" dirty="0">
                          <a:latin typeface="+mn-lt"/>
                        </a:rPr>
                        <a:t>What They Value</a:t>
                      </a:r>
                    </a:p>
                  </a:txBody>
                  <a:tcPr/>
                </a:tc>
                <a:extLst>
                  <a:ext uri="{0D108BD9-81ED-4DB2-BD59-A6C34878D82A}">
                    <a16:rowId xmlns:a16="http://schemas.microsoft.com/office/drawing/2014/main" val="10000"/>
                  </a:ext>
                </a:extLst>
              </a:tr>
              <a:tr h="1914628">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solidFill>
                          <a:effectLst/>
                          <a:uLnTx/>
                          <a:uFillTx/>
                          <a:latin typeface="+mn-lt"/>
                          <a:ea typeface="ヒラギノ角ゴ Pro W3" charset="-128"/>
                          <a:cs typeface="+mn-cs"/>
                        </a:rPr>
                        <a:t>Objectivity</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solidFill>
                          <a:effectLst/>
                          <a:uLnTx/>
                          <a:uFillTx/>
                          <a:latin typeface="+mn-lt"/>
                          <a:ea typeface="ヒラギノ角ゴ Pro W3" charset="-128"/>
                          <a:cs typeface="+mn-cs"/>
                        </a:rPr>
                        <a:t>Precision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solidFill>
                          <a:effectLst/>
                          <a:uLnTx/>
                          <a:uFillTx/>
                          <a:latin typeface="+mn-lt"/>
                          <a:ea typeface="ヒラギノ角ゴ Pro W3" charset="-128"/>
                          <a:cs typeface="+mn-cs"/>
                        </a:rPr>
                        <a:t>Thoroughness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solidFill>
                          <a:effectLst/>
                          <a:uLnTx/>
                          <a:uFillTx/>
                          <a:latin typeface="+mn-lt"/>
                          <a:ea typeface="ヒラギノ角ゴ Pro W3" charset="-128"/>
                          <a:cs typeface="+mn-cs"/>
                        </a:rPr>
                        <a:t>Attention to Detail</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solidFill>
                          <a:effectLst/>
                          <a:uLnTx/>
                          <a:uFillTx/>
                          <a:latin typeface="+mn-lt"/>
                          <a:ea typeface="ヒラギノ角ゴ Pro W3" charset="-128"/>
                          <a:cs typeface="+mn-cs"/>
                        </a:rPr>
                        <a:t>Systematic Thinking</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solidFill>
                          <a:effectLst/>
                          <a:uLnTx/>
                          <a:uFillTx/>
                          <a:latin typeface="+mn-lt"/>
                          <a:ea typeface="ヒラギノ角ゴ Pro W3" charset="-128"/>
                          <a:cs typeface="+mn-cs"/>
                        </a:rPr>
                        <a:t>Professional Approach</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solidFill>
                          <a:effectLst/>
                          <a:uLnTx/>
                          <a:uFillTx/>
                          <a:latin typeface="+mn-lt"/>
                          <a:ea typeface="ヒラギノ角ゴ Pro W3" charset="-128"/>
                          <a:cs typeface="+mn-cs"/>
                        </a:rPr>
                        <a:t>Willingness to Explore Alternatives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noProof="0" dirty="0">
                          <a:ln>
                            <a:noFill/>
                          </a:ln>
                          <a:solidFill>
                            <a:schemeClr val="tx1"/>
                          </a:solidFill>
                          <a:effectLst/>
                          <a:uLnTx/>
                          <a:uFillTx/>
                          <a:latin typeface="+mn-lt"/>
                          <a:ea typeface="ヒラギノ角ゴ Pro W3" charset="-128"/>
                          <a:cs typeface="+mn-cs"/>
                        </a:rPr>
                        <a:t>Careful Thinking; Being Rational</a:t>
                      </a:r>
                    </a:p>
                  </a:txBody>
                  <a:tcPr/>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258320009"/>
              </p:ext>
            </p:extLst>
          </p:nvPr>
        </p:nvGraphicFramePr>
        <p:xfrm>
          <a:off x="6075905" y="3581400"/>
          <a:ext cx="2743200" cy="221589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1752">
                <a:tc>
                  <a:txBody>
                    <a:bodyPr/>
                    <a:lstStyle/>
                    <a:p>
                      <a:pPr marL="0" indent="0" algn="l" defTabSz="914400" rtl="0" eaLnBrk="1" latinLnBrk="0" hangingPunct="1">
                        <a:buFont typeface="Wingdings" panose="05000000000000000000" pitchFamily="2" charset="2"/>
                        <a:buNone/>
                      </a:pPr>
                      <a:r>
                        <a:rPr lang="en-US" sz="1400" b="1" kern="1200" dirty="0">
                          <a:solidFill>
                            <a:schemeClr val="lt1"/>
                          </a:solidFill>
                          <a:latin typeface="+mn-lt"/>
                          <a:ea typeface="+mn-ea"/>
                          <a:cs typeface="+mn-cs"/>
                        </a:rPr>
                        <a:t>How to Adapt</a:t>
                      </a:r>
                    </a:p>
                  </a:txBody>
                  <a:tcPr/>
                </a:tc>
                <a:extLst>
                  <a:ext uri="{0D108BD9-81ED-4DB2-BD59-A6C34878D82A}">
                    <a16:rowId xmlns:a16="http://schemas.microsoft.com/office/drawing/2014/main" val="10000"/>
                  </a:ext>
                </a:extLst>
              </a:tr>
              <a:tr h="1911096">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Slower Pace, Quieter Voice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Don’t Overstate/Promise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Give Time to Think/Decide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Identify Risks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Show Documentation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Go for Small Decisions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66980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The Director</a:t>
            </a:r>
          </a:p>
        </p:txBody>
      </p:sp>
      <p:sp>
        <p:nvSpPr>
          <p:cNvPr id="32" name="Content Placeholder 3"/>
          <p:cNvSpPr>
            <a:spLocks noGrp="1"/>
          </p:cNvSpPr>
          <p:nvPr>
            <p:ph idx="1"/>
          </p:nvPr>
        </p:nvSpPr>
        <p:spPr>
          <a:xfrm>
            <a:off x="990600" y="1219200"/>
            <a:ext cx="6269107" cy="2057400"/>
          </a:xfrm>
        </p:spPr>
        <p:txBody>
          <a:bodyPr>
            <a:normAutofit lnSpcReduction="10000"/>
          </a:bodyPr>
          <a:lstStyle/>
          <a:p>
            <a:pPr>
              <a:lnSpc>
                <a:spcPct val="100000"/>
              </a:lnSpc>
              <a:spcBef>
                <a:spcPts val="0"/>
              </a:spcBef>
              <a:spcAft>
                <a:spcPts val="1200"/>
              </a:spcAft>
            </a:pPr>
            <a:r>
              <a:rPr lang="en-US" sz="1600" dirty="0">
                <a:latin typeface="Arial" charset="0"/>
                <a:ea typeface="ヒラギノ角ゴ Pro W3" charset="-128"/>
              </a:rPr>
              <a:t>Fast-paced and decisive, and can be impatient with those who </a:t>
            </a:r>
            <a:br>
              <a:rPr lang="en-US" sz="1600" dirty="0">
                <a:latin typeface="Arial" charset="0"/>
                <a:ea typeface="ヒラギノ角ゴ Pro W3" charset="-128"/>
              </a:rPr>
            </a:br>
            <a:r>
              <a:rPr lang="en-US" sz="1600" dirty="0">
                <a:latin typeface="Arial" charset="0"/>
                <a:ea typeface="ヒラギノ角ゴ Pro W3" charset="-128"/>
              </a:rPr>
              <a:t>don’t keep up</a:t>
            </a:r>
          </a:p>
          <a:p>
            <a:pPr>
              <a:lnSpc>
                <a:spcPct val="100000"/>
              </a:lnSpc>
              <a:spcBef>
                <a:spcPts val="0"/>
              </a:spcBef>
              <a:spcAft>
                <a:spcPts val="1200"/>
              </a:spcAft>
            </a:pPr>
            <a:r>
              <a:rPr lang="en-US" sz="1600" dirty="0">
                <a:latin typeface="Arial" charset="0"/>
                <a:ea typeface="ヒラギノ角ゴ Pro W3" charset="-128"/>
              </a:rPr>
              <a:t>Act quickly and make corrections later if needed</a:t>
            </a:r>
          </a:p>
          <a:p>
            <a:pPr>
              <a:lnSpc>
                <a:spcPct val="100000"/>
              </a:lnSpc>
              <a:spcBef>
                <a:spcPts val="0"/>
              </a:spcBef>
              <a:spcAft>
                <a:spcPts val="1200"/>
              </a:spcAft>
            </a:pPr>
            <a:r>
              <a:rPr lang="en-US" sz="1600" dirty="0">
                <a:latin typeface="Arial" charset="0"/>
                <a:ea typeface="ヒラギノ角ゴ Pro W3" charset="-128"/>
              </a:rPr>
              <a:t>Specialize in pragmatism, candidness, coolness under pressure, and completing tasks quickly</a:t>
            </a:r>
          </a:p>
          <a:p>
            <a:pPr>
              <a:lnSpc>
                <a:spcPct val="100000"/>
              </a:lnSpc>
              <a:spcBef>
                <a:spcPts val="0"/>
              </a:spcBef>
              <a:spcAft>
                <a:spcPts val="1200"/>
              </a:spcAft>
            </a:pPr>
            <a:r>
              <a:rPr lang="en-US" sz="1600" dirty="0">
                <a:latin typeface="Arial" charset="0"/>
                <a:ea typeface="ヒラギノ角ゴ Pro W3" charset="-128"/>
              </a:rPr>
              <a:t>Others perceive them as work-oriented, efficient, and demanding</a:t>
            </a:r>
          </a:p>
          <a:p>
            <a:pPr marL="0" indent="0">
              <a:buNone/>
            </a:pP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784578883"/>
              </p:ext>
            </p:extLst>
          </p:nvPr>
        </p:nvGraphicFramePr>
        <p:xfrm>
          <a:off x="3332705" y="3581400"/>
          <a:ext cx="2743200" cy="221589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1752">
                <a:tc>
                  <a:txBody>
                    <a:bodyPr/>
                    <a:lstStyle/>
                    <a:p>
                      <a:pPr marL="0" indent="0" algn="l" defTabSz="914400" rtl="0" eaLnBrk="1" latinLnBrk="0" hangingPunct="1">
                        <a:buFont typeface="Wingdings" panose="05000000000000000000" pitchFamily="2" charset="2"/>
                        <a:buNone/>
                      </a:pPr>
                      <a:r>
                        <a:rPr lang="en-US" sz="1400" b="1" kern="1200" dirty="0">
                          <a:solidFill>
                            <a:schemeClr val="lt1"/>
                          </a:solidFill>
                          <a:latin typeface="+mn-lt"/>
                          <a:ea typeface="+mn-ea"/>
                          <a:cs typeface="+mn-cs"/>
                        </a:rPr>
                        <a:t>Key Tells</a:t>
                      </a:r>
                    </a:p>
                  </a:txBody>
                  <a:tcPr/>
                </a:tc>
                <a:extLst>
                  <a:ext uri="{0D108BD9-81ED-4DB2-BD59-A6C34878D82A}">
                    <a16:rowId xmlns:a16="http://schemas.microsoft.com/office/drawing/2014/main" val="10000"/>
                  </a:ext>
                </a:extLst>
              </a:tr>
              <a:tr h="1911096">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Faster Pace, Louder Voice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Less Facial Expression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Concise Speech</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More Direct Language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More Serious, Formal</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Decide More Quickly</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Task-Focused</a:t>
                      </a: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2101145288"/>
              </p:ext>
            </p:extLst>
          </p:nvPr>
        </p:nvGraphicFramePr>
        <p:xfrm>
          <a:off x="609600" y="3581400"/>
          <a:ext cx="2743200" cy="221589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1752">
                <a:tc>
                  <a:txBody>
                    <a:bodyPr/>
                    <a:lstStyle/>
                    <a:p>
                      <a:pPr marL="0" indent="0">
                        <a:buFont typeface="Wingdings" panose="05000000000000000000" pitchFamily="2" charset="2"/>
                        <a:buNone/>
                      </a:pPr>
                      <a:r>
                        <a:rPr lang="en-US" sz="1400" dirty="0">
                          <a:latin typeface="+mn-lt"/>
                        </a:rPr>
                        <a:t>What They Value</a:t>
                      </a:r>
                    </a:p>
                  </a:txBody>
                  <a:tcPr/>
                </a:tc>
                <a:extLst>
                  <a:ext uri="{0D108BD9-81ED-4DB2-BD59-A6C34878D82A}">
                    <a16:rowId xmlns:a16="http://schemas.microsoft.com/office/drawing/2014/main" val="10000"/>
                  </a:ext>
                </a:extLst>
              </a:tr>
              <a:tr h="1911096">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Decisiveness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Toughness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Efficiency</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Candidness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Results-Oriented</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Pragmatism</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Willingness to Take Risks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Decision-Making and Taking Action </a:t>
                      </a:r>
                    </a:p>
                  </a:txBody>
                  <a:tcPr/>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095142037"/>
              </p:ext>
            </p:extLst>
          </p:nvPr>
        </p:nvGraphicFramePr>
        <p:xfrm>
          <a:off x="6075905" y="3581400"/>
          <a:ext cx="2743200" cy="221589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4212">
                <a:tc>
                  <a:txBody>
                    <a:bodyPr/>
                    <a:lstStyle/>
                    <a:p>
                      <a:pPr marL="0" indent="0" algn="l" defTabSz="914400" rtl="0" eaLnBrk="1" latinLnBrk="0" hangingPunct="1">
                        <a:buFont typeface="Wingdings" panose="05000000000000000000" pitchFamily="2" charset="2"/>
                        <a:buNone/>
                      </a:pPr>
                      <a:r>
                        <a:rPr lang="en-US" sz="1400" b="1" kern="1200" dirty="0">
                          <a:solidFill>
                            <a:schemeClr val="lt1"/>
                          </a:solidFill>
                          <a:latin typeface="+mn-lt"/>
                          <a:ea typeface="+mn-ea"/>
                          <a:cs typeface="+mn-cs"/>
                        </a:rPr>
                        <a:t>How to Adapt</a:t>
                      </a:r>
                    </a:p>
                  </a:txBody>
                  <a:tcPr/>
                </a:tc>
                <a:extLst>
                  <a:ext uri="{0D108BD9-81ED-4DB2-BD59-A6C34878D82A}">
                    <a16:rowId xmlns:a16="http://schemas.microsoft.com/office/drawing/2014/main" val="10000"/>
                  </a:ext>
                </a:extLst>
              </a:tr>
              <a:tr h="1911096">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Fast Pace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Stay Focused</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Respect Time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Execute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Confident but not Cocky</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Find Out the Top Priority</a:t>
                      </a:r>
                    </a:p>
                  </a:txBody>
                  <a:tcPr/>
                </a:tc>
                <a:extLst>
                  <a:ext uri="{0D108BD9-81ED-4DB2-BD59-A6C34878D82A}">
                    <a16:rowId xmlns:a16="http://schemas.microsoft.com/office/drawing/2014/main" val="10001"/>
                  </a:ext>
                </a:extLst>
              </a:tr>
            </a:tbl>
          </a:graphicData>
        </a:graphic>
      </p:graphicFrame>
      <p:grpSp>
        <p:nvGrpSpPr>
          <p:cNvPr id="31" name="Group 30"/>
          <p:cNvGrpSpPr/>
          <p:nvPr/>
        </p:nvGrpSpPr>
        <p:grpSpPr>
          <a:xfrm>
            <a:off x="7010400" y="228599"/>
            <a:ext cx="1828800" cy="1828799"/>
            <a:chOff x="6577753" y="1280318"/>
            <a:chExt cx="1965325" cy="1895476"/>
          </a:xfrm>
        </p:grpSpPr>
        <p:sp>
          <p:nvSpPr>
            <p:cNvPr id="33" name="Rectangle 46"/>
            <p:cNvSpPr>
              <a:spLocks noChangeArrowheads="1"/>
            </p:cNvSpPr>
            <p:nvPr/>
          </p:nvSpPr>
          <p:spPr bwMode="auto">
            <a:xfrm>
              <a:off x="6661780" y="1362155"/>
              <a:ext cx="835263" cy="805577"/>
            </a:xfrm>
            <a:prstGeom prst="rect">
              <a:avLst/>
            </a:prstGeom>
            <a:solidFill>
              <a:schemeClr val="accent5"/>
            </a:solidFill>
            <a:ln w="19050">
              <a:noFill/>
              <a:miter lim="800000"/>
              <a:headEnd/>
              <a:tailEnd/>
            </a:ln>
            <a:effectLst>
              <a:outerShdw dist="35921" dir="2700000" algn="ctr" rotWithShape="0">
                <a:schemeClr val="bg2"/>
              </a:outerShdw>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1"/>
                  </a:solidFill>
                  <a:latin typeface="+mj-lt"/>
                  <a:ea typeface="ヒラギノ角ゴ Pro W3" charset="-128"/>
                </a:rPr>
                <a:t>ANALYST</a:t>
              </a:r>
              <a:endParaRPr lang="en-US" sz="900" b="0" dirty="0">
                <a:solidFill>
                  <a:schemeClr val="bg1"/>
                </a:solidFill>
                <a:latin typeface="+mj-lt"/>
                <a:ea typeface="ヒラギノ角ゴ Pro W3" charset="-128"/>
              </a:endParaRPr>
            </a:p>
          </p:txBody>
        </p:sp>
        <p:sp>
          <p:nvSpPr>
            <p:cNvPr id="34" name="Rectangle 47"/>
            <p:cNvSpPr>
              <a:spLocks noChangeArrowheads="1"/>
            </p:cNvSpPr>
            <p:nvPr/>
          </p:nvSpPr>
          <p:spPr bwMode="auto">
            <a:xfrm>
              <a:off x="6661780" y="2291241"/>
              <a:ext cx="835263" cy="805577"/>
            </a:xfrm>
            <a:prstGeom prst="rect">
              <a:avLst/>
            </a:prstGeom>
            <a:solidFill>
              <a:schemeClr val="accent5"/>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2"/>
                  </a:solidFill>
                  <a:latin typeface="+mj-lt"/>
                  <a:ea typeface="ヒラギノ角ゴ Pro W3" charset="-128"/>
                </a:rPr>
                <a:t>FRIEND</a:t>
              </a:r>
              <a:endParaRPr lang="en-US" sz="900" b="0" dirty="0">
                <a:solidFill>
                  <a:schemeClr val="bg2"/>
                </a:solidFill>
                <a:latin typeface="+mj-lt"/>
                <a:ea typeface="ヒラギノ角ゴ Pro W3" charset="-128"/>
              </a:endParaRPr>
            </a:p>
          </p:txBody>
        </p:sp>
        <p:sp>
          <p:nvSpPr>
            <p:cNvPr id="35" name="Rectangle 48"/>
            <p:cNvSpPr>
              <a:spLocks noChangeArrowheads="1"/>
            </p:cNvSpPr>
            <p:nvPr/>
          </p:nvSpPr>
          <p:spPr bwMode="auto">
            <a:xfrm>
              <a:off x="7630265" y="1362154"/>
              <a:ext cx="835263" cy="805577"/>
            </a:xfrm>
            <a:prstGeom prst="rect">
              <a:avLst/>
            </a:prstGeom>
            <a:solidFill>
              <a:srgbClr val="054C70"/>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rgbClr val="05C3DE"/>
                  </a:solidFill>
                  <a:latin typeface="+mj-lt"/>
                  <a:ea typeface="ヒラギノ角ゴ Pro W3" charset="-128"/>
                </a:rPr>
                <a:t>DIRECTOR</a:t>
              </a:r>
              <a:endParaRPr lang="en-US" sz="900" b="0" dirty="0">
                <a:solidFill>
                  <a:srgbClr val="05C3DE"/>
                </a:solidFill>
                <a:latin typeface="+mj-lt"/>
                <a:ea typeface="ヒラギノ角ゴ Pro W3" charset="-128"/>
              </a:endParaRPr>
            </a:p>
          </p:txBody>
        </p:sp>
        <p:sp>
          <p:nvSpPr>
            <p:cNvPr id="36" name="Rectangle 49"/>
            <p:cNvSpPr>
              <a:spLocks noChangeArrowheads="1"/>
            </p:cNvSpPr>
            <p:nvPr/>
          </p:nvSpPr>
          <p:spPr bwMode="auto">
            <a:xfrm>
              <a:off x="7630265" y="2291241"/>
              <a:ext cx="835263" cy="805577"/>
            </a:xfrm>
            <a:prstGeom prst="rect">
              <a:avLst/>
            </a:prstGeom>
            <a:solidFill>
              <a:schemeClr val="accent5"/>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2"/>
                  </a:solidFill>
                  <a:latin typeface="+mj-lt"/>
                  <a:ea typeface="ヒラギノ角ゴ Pro W3" charset="-128"/>
                </a:rPr>
                <a:t>EXTROVERT</a:t>
              </a:r>
              <a:endParaRPr lang="en-US" sz="900" b="0" dirty="0">
                <a:solidFill>
                  <a:schemeClr val="bg2"/>
                </a:solidFill>
                <a:latin typeface="+mj-lt"/>
                <a:ea typeface="ヒラギノ角ゴ Pro W3" charset="-128"/>
              </a:endParaRPr>
            </a:p>
          </p:txBody>
        </p:sp>
        <p:grpSp>
          <p:nvGrpSpPr>
            <p:cNvPr id="37" name="Group 50"/>
            <p:cNvGrpSpPr>
              <a:grpSpLocks/>
            </p:cNvGrpSpPr>
            <p:nvPr/>
          </p:nvGrpSpPr>
          <p:grpSpPr bwMode="auto">
            <a:xfrm>
              <a:off x="6577753" y="1280318"/>
              <a:ext cx="1965325" cy="1895476"/>
              <a:chOff x="4237" y="832"/>
              <a:chExt cx="1238" cy="1194"/>
            </a:xfrm>
          </p:grpSpPr>
          <p:sp>
            <p:nvSpPr>
              <p:cNvPr id="38" name="Oval 51"/>
              <p:cNvSpPr>
                <a:spLocks noChangeArrowheads="1"/>
              </p:cNvSpPr>
              <p:nvPr/>
            </p:nvSpPr>
            <p:spPr bwMode="auto">
              <a:xfrm>
                <a:off x="4821" y="1391"/>
                <a:ext cx="79" cy="78"/>
              </a:xfrm>
              <a:prstGeom prst="ellipse">
                <a:avLst/>
              </a:prstGeom>
              <a:solidFill>
                <a:schemeClr val="accent2"/>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endParaRPr lang="en-US" dirty="0"/>
              </a:p>
            </p:txBody>
          </p:sp>
          <p:sp>
            <p:nvSpPr>
              <p:cNvPr id="39" name="Line 52"/>
              <p:cNvSpPr>
                <a:spLocks noChangeShapeType="1"/>
              </p:cNvSpPr>
              <p:nvPr/>
            </p:nvSpPr>
            <p:spPr bwMode="auto">
              <a:xfrm>
                <a:off x="4860" y="832"/>
                <a:ext cx="0" cy="591"/>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0" name="Line 53"/>
              <p:cNvSpPr>
                <a:spLocks noChangeShapeType="1"/>
              </p:cNvSpPr>
              <p:nvPr/>
            </p:nvSpPr>
            <p:spPr bwMode="auto">
              <a:xfrm rot="16200000">
                <a:off x="4529" y="1139"/>
                <a:ext cx="0" cy="584"/>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1" name="Line 54"/>
              <p:cNvSpPr>
                <a:spLocks noChangeShapeType="1"/>
              </p:cNvSpPr>
              <p:nvPr/>
            </p:nvSpPr>
            <p:spPr bwMode="auto">
              <a:xfrm flipH="1">
                <a:off x="4860" y="1469"/>
                <a:ext cx="1" cy="557"/>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2" name="Line 55"/>
              <p:cNvSpPr>
                <a:spLocks noChangeShapeType="1"/>
              </p:cNvSpPr>
              <p:nvPr/>
            </p:nvSpPr>
            <p:spPr bwMode="auto">
              <a:xfrm rot="16200000">
                <a:off x="5173" y="1129"/>
                <a:ext cx="0" cy="604"/>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spTree>
    <p:extLst>
      <p:ext uri="{BB962C8B-B14F-4D97-AF65-F5344CB8AC3E}">
        <p14:creationId xmlns:p14="http://schemas.microsoft.com/office/powerpoint/2010/main" val="402056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The Friend</a:t>
            </a:r>
          </a:p>
        </p:txBody>
      </p:sp>
      <p:sp>
        <p:nvSpPr>
          <p:cNvPr id="32" name="Content Placeholder 3"/>
          <p:cNvSpPr>
            <a:spLocks noGrp="1"/>
          </p:cNvSpPr>
          <p:nvPr>
            <p:ph idx="1"/>
          </p:nvPr>
        </p:nvSpPr>
        <p:spPr>
          <a:xfrm>
            <a:off x="1001114" y="1239520"/>
            <a:ext cx="7765923" cy="2057400"/>
          </a:xfrm>
        </p:spPr>
        <p:txBody>
          <a:bodyPr>
            <a:normAutofit lnSpcReduction="10000"/>
          </a:bodyPr>
          <a:lstStyle/>
          <a:p>
            <a:pPr>
              <a:spcBef>
                <a:spcPts val="0"/>
              </a:spcBef>
              <a:spcAft>
                <a:spcPts val="1200"/>
              </a:spcAft>
            </a:pPr>
            <a:r>
              <a:rPr lang="en-US" sz="1600" dirty="0">
                <a:latin typeface="Arial" charset="0"/>
                <a:ea typeface="ヒラギノ角ゴ Pro W3" charset="-128"/>
              </a:rPr>
              <a:t>Considerate and supportive</a:t>
            </a:r>
          </a:p>
          <a:p>
            <a:pPr>
              <a:spcBef>
                <a:spcPts val="0"/>
              </a:spcBef>
              <a:spcAft>
                <a:spcPts val="1200"/>
              </a:spcAft>
            </a:pPr>
            <a:r>
              <a:rPr lang="en-US" sz="1600" dirty="0">
                <a:latin typeface="Arial" charset="0"/>
                <a:ea typeface="ヒラギノ角ゴ Pro W3" charset="-128"/>
              </a:rPr>
              <a:t>Take time to build rapport and to focus on team results</a:t>
            </a:r>
          </a:p>
          <a:p>
            <a:pPr>
              <a:spcBef>
                <a:spcPts val="0"/>
              </a:spcBef>
              <a:spcAft>
                <a:spcPts val="1200"/>
              </a:spcAft>
            </a:pPr>
            <a:r>
              <a:rPr lang="en-US" sz="1600" dirty="0">
                <a:latin typeface="Arial" charset="0"/>
                <a:ea typeface="ヒラギノ角ゴ Pro W3" charset="-128"/>
              </a:rPr>
              <a:t>Get consensus and mediate</a:t>
            </a:r>
          </a:p>
          <a:p>
            <a:pPr>
              <a:spcBef>
                <a:spcPts val="0"/>
              </a:spcBef>
              <a:spcAft>
                <a:spcPts val="1200"/>
              </a:spcAft>
            </a:pPr>
            <a:r>
              <a:rPr lang="en-US" sz="1600" dirty="0">
                <a:latin typeface="Arial" charset="0"/>
                <a:ea typeface="ヒラギノ角ゴ Pro W3" charset="-128"/>
              </a:rPr>
              <a:t>Specialize in compassion, loyalty, compromise, and building trust</a:t>
            </a:r>
          </a:p>
          <a:p>
            <a:pPr>
              <a:spcBef>
                <a:spcPts val="0"/>
              </a:spcBef>
              <a:spcAft>
                <a:spcPts val="1200"/>
              </a:spcAft>
            </a:pPr>
            <a:r>
              <a:rPr lang="en-US" sz="1600" spc="-20" dirty="0">
                <a:latin typeface="Arial" charset="0"/>
                <a:ea typeface="ヒラギノ角ゴ Pro W3" charset="-128"/>
              </a:rPr>
              <a:t>Others tend to perceive them as kind, good with people, and somewhat self-effacing</a:t>
            </a:r>
          </a:p>
          <a:p>
            <a:pPr marL="0" indent="0">
              <a:buNone/>
            </a:pPr>
            <a:endParaRPr lang="en-US" dirty="0"/>
          </a:p>
        </p:txBody>
      </p:sp>
      <p:sp>
        <p:nvSpPr>
          <p:cNvPr id="44" name="Rectangle 57"/>
          <p:cNvSpPr>
            <a:spLocks noChangeArrowheads="1"/>
          </p:cNvSpPr>
          <p:nvPr/>
        </p:nvSpPr>
        <p:spPr bwMode="auto">
          <a:xfrm>
            <a:off x="-2273300" y="512737"/>
            <a:ext cx="8102600" cy="2254250"/>
          </a:xfrm>
          <a:prstGeom prst="rect">
            <a:avLst/>
          </a:prstGeom>
          <a:noFill/>
          <a:ln w="19050" algn="ctr">
            <a:noFill/>
            <a:miter lim="800000"/>
            <a:headEnd/>
            <a:tailEnd/>
          </a:ln>
          <a:effectLst/>
          <a:extLst>
            <a:ext uri="{909E8E84-426E-40DD-AFC4-6F175D3DCCD1}">
              <a14:hiddenFill xmlns:a14="http://schemas.microsoft.com/office/drawing/2010/main">
                <a:solidFill>
                  <a:schemeClr val="tx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rIns="182880"/>
          <a:lstStyle>
            <a:lvl1pPr marL="342900" indent="-342900"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lnSpc>
                <a:spcPct val="90000"/>
              </a:lnSpc>
              <a:spcBef>
                <a:spcPts val="192"/>
              </a:spcBef>
              <a:buClr>
                <a:schemeClr val="accent2"/>
              </a:buClr>
              <a:buFont typeface="Wingdings" panose="05000000000000000000" pitchFamily="2" charset="2"/>
              <a:buChar char="§"/>
            </a:pPr>
            <a:endParaRPr lang="en-US" sz="1600" dirty="0">
              <a:solidFill>
                <a:schemeClr val="accent1"/>
              </a:solidFill>
              <a:ea typeface="ヒラギノ角ゴ Pro W3" charset="-128"/>
            </a:endParaRPr>
          </a:p>
        </p:txBody>
      </p:sp>
      <p:graphicFrame>
        <p:nvGraphicFramePr>
          <p:cNvPr id="17" name="Table 16"/>
          <p:cNvGraphicFramePr>
            <a:graphicFrameLocks noGrp="1"/>
          </p:cNvGraphicFramePr>
          <p:nvPr>
            <p:extLst>
              <p:ext uri="{D42A27DB-BD31-4B8C-83A1-F6EECF244321}">
                <p14:modId xmlns:p14="http://schemas.microsoft.com/office/powerpoint/2010/main" val="3795817686"/>
              </p:ext>
            </p:extLst>
          </p:nvPr>
        </p:nvGraphicFramePr>
        <p:xfrm>
          <a:off x="3332705" y="3581400"/>
          <a:ext cx="2743200" cy="221589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4212">
                <a:tc>
                  <a:txBody>
                    <a:bodyPr/>
                    <a:lstStyle/>
                    <a:p>
                      <a:pPr marL="0" indent="0" algn="l" defTabSz="914400" rtl="0" eaLnBrk="1" latinLnBrk="0" hangingPunct="1">
                        <a:buFont typeface="Wingdings" panose="05000000000000000000" pitchFamily="2" charset="2"/>
                        <a:buNone/>
                      </a:pPr>
                      <a:r>
                        <a:rPr lang="en-US" sz="1400" b="1" kern="1200" dirty="0">
                          <a:solidFill>
                            <a:schemeClr val="lt1"/>
                          </a:solidFill>
                          <a:latin typeface="+mn-lt"/>
                          <a:ea typeface="+mn-ea"/>
                          <a:cs typeface="+mn-cs"/>
                        </a:rPr>
                        <a:t>Key Tells</a:t>
                      </a:r>
                    </a:p>
                  </a:txBody>
                  <a:tcPr/>
                </a:tc>
                <a:extLst>
                  <a:ext uri="{0D108BD9-81ED-4DB2-BD59-A6C34878D82A}">
                    <a16:rowId xmlns:a16="http://schemas.microsoft.com/office/drawing/2014/main" val="10000"/>
                  </a:ext>
                </a:extLst>
              </a:tr>
              <a:tr h="1911096">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Slower Pace, Softer Voice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More Facial Expressions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More Personally Open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More Fun-Loving</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Looking for Connection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Great Listeners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Relationship-Oriented</a:t>
                      </a: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2398594874"/>
              </p:ext>
            </p:extLst>
          </p:nvPr>
        </p:nvGraphicFramePr>
        <p:xfrm>
          <a:off x="609600" y="3581400"/>
          <a:ext cx="2743200" cy="221589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1752">
                <a:tc>
                  <a:txBody>
                    <a:bodyPr/>
                    <a:lstStyle/>
                    <a:p>
                      <a:pPr marL="0" indent="0">
                        <a:buFont typeface="Wingdings" panose="05000000000000000000" pitchFamily="2" charset="2"/>
                        <a:buNone/>
                      </a:pPr>
                      <a:r>
                        <a:rPr lang="en-US" sz="1400" dirty="0">
                          <a:latin typeface="+mn-lt"/>
                        </a:rPr>
                        <a:t>What They Value</a:t>
                      </a:r>
                    </a:p>
                  </a:txBody>
                  <a:tcPr/>
                </a:tc>
                <a:extLst>
                  <a:ext uri="{0D108BD9-81ED-4DB2-BD59-A6C34878D82A}">
                    <a16:rowId xmlns:a16="http://schemas.microsoft.com/office/drawing/2014/main" val="10000"/>
                  </a:ext>
                </a:extLst>
              </a:tr>
              <a:tr h="1911096">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Supportiveness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Empathy</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Trustworthiness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Loyalty</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Team-Oriented</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Concern With Others </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Willingness to Share Recognition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Win-Win Solutions</a:t>
                      </a:r>
                    </a:p>
                  </a:txBody>
                  <a:tcPr/>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617420384"/>
              </p:ext>
            </p:extLst>
          </p:nvPr>
        </p:nvGraphicFramePr>
        <p:xfrm>
          <a:off x="6075905" y="3581400"/>
          <a:ext cx="2743200" cy="221589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4212">
                <a:tc>
                  <a:txBody>
                    <a:bodyPr/>
                    <a:lstStyle/>
                    <a:p>
                      <a:pPr marL="0" indent="0" algn="l" defTabSz="914400" rtl="0" eaLnBrk="1" latinLnBrk="0" hangingPunct="1">
                        <a:buFont typeface="Wingdings" panose="05000000000000000000" pitchFamily="2" charset="2"/>
                        <a:buNone/>
                      </a:pPr>
                      <a:r>
                        <a:rPr lang="en-US" sz="1400" b="1" kern="1200" dirty="0">
                          <a:solidFill>
                            <a:schemeClr val="lt1"/>
                          </a:solidFill>
                          <a:latin typeface="+mn-lt"/>
                          <a:ea typeface="+mn-ea"/>
                          <a:cs typeface="+mn-cs"/>
                        </a:rPr>
                        <a:t>How to Adapt</a:t>
                      </a:r>
                    </a:p>
                  </a:txBody>
                  <a:tcPr/>
                </a:tc>
                <a:extLst>
                  <a:ext uri="{0D108BD9-81ED-4DB2-BD59-A6C34878D82A}">
                    <a16:rowId xmlns:a16="http://schemas.microsoft.com/office/drawing/2014/main" val="10000"/>
                  </a:ext>
                </a:extLst>
              </a:tr>
              <a:tr h="1911096">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Smile, Slower Pace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Show Sincere Interest</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Appropriate Disclosure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Find Something in Common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Connect With Their Influencers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Find a Win-Win Solution</a:t>
                      </a:r>
                    </a:p>
                  </a:txBody>
                  <a:tcPr/>
                </a:tc>
                <a:extLst>
                  <a:ext uri="{0D108BD9-81ED-4DB2-BD59-A6C34878D82A}">
                    <a16:rowId xmlns:a16="http://schemas.microsoft.com/office/drawing/2014/main" val="10001"/>
                  </a:ext>
                </a:extLst>
              </a:tr>
            </a:tbl>
          </a:graphicData>
        </a:graphic>
      </p:graphicFrame>
      <p:grpSp>
        <p:nvGrpSpPr>
          <p:cNvPr id="33" name="Group 32"/>
          <p:cNvGrpSpPr/>
          <p:nvPr/>
        </p:nvGrpSpPr>
        <p:grpSpPr>
          <a:xfrm>
            <a:off x="7010400" y="228599"/>
            <a:ext cx="1828800" cy="1828799"/>
            <a:chOff x="6577753" y="1280318"/>
            <a:chExt cx="1965325" cy="1895476"/>
          </a:xfrm>
        </p:grpSpPr>
        <p:sp>
          <p:nvSpPr>
            <p:cNvPr id="34" name="Rectangle 46"/>
            <p:cNvSpPr>
              <a:spLocks noChangeArrowheads="1"/>
            </p:cNvSpPr>
            <p:nvPr/>
          </p:nvSpPr>
          <p:spPr bwMode="auto">
            <a:xfrm>
              <a:off x="6661780" y="1362155"/>
              <a:ext cx="835263" cy="805577"/>
            </a:xfrm>
            <a:prstGeom prst="rect">
              <a:avLst/>
            </a:prstGeom>
            <a:solidFill>
              <a:schemeClr val="accent5"/>
            </a:solidFill>
            <a:ln w="19050">
              <a:noFill/>
              <a:miter lim="800000"/>
              <a:headEnd/>
              <a:tailEnd/>
            </a:ln>
            <a:effectLst>
              <a:outerShdw dist="35921" dir="2700000" algn="ctr" rotWithShape="0">
                <a:schemeClr val="bg2"/>
              </a:outerShdw>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1"/>
                  </a:solidFill>
                  <a:latin typeface="+mj-lt"/>
                  <a:ea typeface="ヒラギノ角ゴ Pro W3" charset="-128"/>
                </a:rPr>
                <a:t>ANALYST</a:t>
              </a:r>
              <a:endParaRPr lang="en-US" sz="900" b="0" dirty="0">
                <a:solidFill>
                  <a:schemeClr val="bg1"/>
                </a:solidFill>
                <a:latin typeface="+mj-lt"/>
                <a:ea typeface="ヒラギノ角ゴ Pro W3" charset="-128"/>
              </a:endParaRPr>
            </a:p>
          </p:txBody>
        </p:sp>
        <p:sp>
          <p:nvSpPr>
            <p:cNvPr id="35" name="Rectangle 47"/>
            <p:cNvSpPr>
              <a:spLocks noChangeArrowheads="1"/>
            </p:cNvSpPr>
            <p:nvPr/>
          </p:nvSpPr>
          <p:spPr bwMode="auto">
            <a:xfrm>
              <a:off x="6661780" y="2291241"/>
              <a:ext cx="835263" cy="805577"/>
            </a:xfrm>
            <a:prstGeom prst="rect">
              <a:avLst/>
            </a:prstGeom>
            <a:solidFill>
              <a:srgbClr val="054C70"/>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rgbClr val="05C3DE"/>
                  </a:solidFill>
                  <a:latin typeface="+mj-lt"/>
                  <a:ea typeface="ヒラギノ角ゴ Pro W3" charset="-128"/>
                </a:rPr>
                <a:t>FRIEND</a:t>
              </a:r>
              <a:endParaRPr lang="en-US" sz="900" b="0" dirty="0">
                <a:solidFill>
                  <a:srgbClr val="05C3DE"/>
                </a:solidFill>
                <a:latin typeface="+mj-lt"/>
                <a:ea typeface="ヒラギノ角ゴ Pro W3" charset="-128"/>
              </a:endParaRPr>
            </a:p>
          </p:txBody>
        </p:sp>
        <p:sp>
          <p:nvSpPr>
            <p:cNvPr id="36" name="Rectangle 48"/>
            <p:cNvSpPr>
              <a:spLocks noChangeArrowheads="1"/>
            </p:cNvSpPr>
            <p:nvPr/>
          </p:nvSpPr>
          <p:spPr bwMode="auto">
            <a:xfrm>
              <a:off x="7630265" y="1362154"/>
              <a:ext cx="835263" cy="805577"/>
            </a:xfrm>
            <a:prstGeom prst="rect">
              <a:avLst/>
            </a:prstGeom>
            <a:solidFill>
              <a:schemeClr val="accent5"/>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2"/>
                  </a:solidFill>
                  <a:latin typeface="+mj-lt"/>
                  <a:ea typeface="ヒラギノ角ゴ Pro W3" charset="-128"/>
                </a:rPr>
                <a:t>DIRECTOR</a:t>
              </a:r>
              <a:endParaRPr lang="en-US" sz="900" b="0" dirty="0">
                <a:solidFill>
                  <a:schemeClr val="bg2"/>
                </a:solidFill>
                <a:latin typeface="+mj-lt"/>
                <a:ea typeface="ヒラギノ角ゴ Pro W3" charset="-128"/>
              </a:endParaRPr>
            </a:p>
          </p:txBody>
        </p:sp>
        <p:sp>
          <p:nvSpPr>
            <p:cNvPr id="37" name="Rectangle 49"/>
            <p:cNvSpPr>
              <a:spLocks noChangeArrowheads="1"/>
            </p:cNvSpPr>
            <p:nvPr/>
          </p:nvSpPr>
          <p:spPr bwMode="auto">
            <a:xfrm>
              <a:off x="7630265" y="2291241"/>
              <a:ext cx="835263" cy="805577"/>
            </a:xfrm>
            <a:prstGeom prst="rect">
              <a:avLst/>
            </a:prstGeom>
            <a:solidFill>
              <a:schemeClr val="accent5"/>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2"/>
                  </a:solidFill>
                  <a:latin typeface="+mj-lt"/>
                  <a:ea typeface="ヒラギノ角ゴ Pro W3" charset="-128"/>
                </a:rPr>
                <a:t>EXTROVERT</a:t>
              </a:r>
              <a:endParaRPr lang="en-US" sz="900" b="0" dirty="0">
                <a:solidFill>
                  <a:schemeClr val="bg2"/>
                </a:solidFill>
                <a:latin typeface="+mj-lt"/>
                <a:ea typeface="ヒラギノ角ゴ Pro W3" charset="-128"/>
              </a:endParaRPr>
            </a:p>
          </p:txBody>
        </p:sp>
        <p:grpSp>
          <p:nvGrpSpPr>
            <p:cNvPr id="38" name="Group 50"/>
            <p:cNvGrpSpPr>
              <a:grpSpLocks/>
            </p:cNvGrpSpPr>
            <p:nvPr/>
          </p:nvGrpSpPr>
          <p:grpSpPr bwMode="auto">
            <a:xfrm>
              <a:off x="6577753" y="1280318"/>
              <a:ext cx="1965325" cy="1895476"/>
              <a:chOff x="4237" y="832"/>
              <a:chExt cx="1238" cy="1194"/>
            </a:xfrm>
          </p:grpSpPr>
          <p:sp>
            <p:nvSpPr>
              <p:cNvPr id="39" name="Oval 51"/>
              <p:cNvSpPr>
                <a:spLocks noChangeArrowheads="1"/>
              </p:cNvSpPr>
              <p:nvPr/>
            </p:nvSpPr>
            <p:spPr bwMode="auto">
              <a:xfrm>
                <a:off x="4821" y="1391"/>
                <a:ext cx="79" cy="78"/>
              </a:xfrm>
              <a:prstGeom prst="ellipse">
                <a:avLst/>
              </a:prstGeom>
              <a:solidFill>
                <a:schemeClr val="accent2"/>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endParaRPr lang="en-US" dirty="0"/>
              </a:p>
            </p:txBody>
          </p:sp>
          <p:sp>
            <p:nvSpPr>
              <p:cNvPr id="40" name="Line 52"/>
              <p:cNvSpPr>
                <a:spLocks noChangeShapeType="1"/>
              </p:cNvSpPr>
              <p:nvPr/>
            </p:nvSpPr>
            <p:spPr bwMode="auto">
              <a:xfrm>
                <a:off x="4860" y="832"/>
                <a:ext cx="0" cy="591"/>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1" name="Line 53"/>
              <p:cNvSpPr>
                <a:spLocks noChangeShapeType="1"/>
              </p:cNvSpPr>
              <p:nvPr/>
            </p:nvSpPr>
            <p:spPr bwMode="auto">
              <a:xfrm rot="16200000">
                <a:off x="4529" y="1139"/>
                <a:ext cx="0" cy="584"/>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2" name="Line 54"/>
              <p:cNvSpPr>
                <a:spLocks noChangeShapeType="1"/>
              </p:cNvSpPr>
              <p:nvPr/>
            </p:nvSpPr>
            <p:spPr bwMode="auto">
              <a:xfrm flipH="1">
                <a:off x="4860" y="1469"/>
                <a:ext cx="1" cy="557"/>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3" name="Line 55"/>
              <p:cNvSpPr>
                <a:spLocks noChangeShapeType="1"/>
              </p:cNvSpPr>
              <p:nvPr/>
            </p:nvSpPr>
            <p:spPr bwMode="auto">
              <a:xfrm rot="16200000">
                <a:off x="5173" y="1129"/>
                <a:ext cx="0" cy="604"/>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spTree>
    <p:extLst>
      <p:ext uri="{BB962C8B-B14F-4D97-AF65-F5344CB8AC3E}">
        <p14:creationId xmlns:p14="http://schemas.microsoft.com/office/powerpoint/2010/main" val="402056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The Extrovert</a:t>
            </a:r>
          </a:p>
        </p:txBody>
      </p:sp>
      <p:sp>
        <p:nvSpPr>
          <p:cNvPr id="32" name="Content Placeholder 3"/>
          <p:cNvSpPr>
            <a:spLocks noGrp="1"/>
          </p:cNvSpPr>
          <p:nvPr>
            <p:ph idx="1"/>
          </p:nvPr>
        </p:nvSpPr>
        <p:spPr>
          <a:xfrm>
            <a:off x="990598" y="1229360"/>
            <a:ext cx="6956360" cy="2057400"/>
          </a:xfrm>
        </p:spPr>
        <p:txBody>
          <a:bodyPr>
            <a:noAutofit/>
          </a:bodyPr>
          <a:lstStyle/>
          <a:p>
            <a:pPr>
              <a:spcBef>
                <a:spcPts val="0"/>
              </a:spcBef>
              <a:spcAft>
                <a:spcPts val="1200"/>
              </a:spcAft>
            </a:pPr>
            <a:r>
              <a:rPr lang="en-US" sz="1600" dirty="0">
                <a:latin typeface="Arial" charset="0"/>
                <a:ea typeface="ヒラギノ角ゴ Pro W3" charset="-128"/>
              </a:rPr>
              <a:t>Fast-moving and adventurous; likes to come up with</a:t>
            </a:r>
            <a:br>
              <a:rPr lang="en-US" sz="1600" dirty="0">
                <a:latin typeface="Arial" charset="0"/>
                <a:ea typeface="ヒラギノ角ゴ Pro W3" charset="-128"/>
              </a:rPr>
            </a:br>
            <a:r>
              <a:rPr lang="en-US" sz="1600" dirty="0">
                <a:latin typeface="Arial" charset="0"/>
                <a:ea typeface="ヒラギノ角ゴ Pro W3" charset="-128"/>
              </a:rPr>
              <a:t>new ideas</a:t>
            </a:r>
          </a:p>
          <a:p>
            <a:pPr>
              <a:spcBef>
                <a:spcPts val="0"/>
              </a:spcBef>
              <a:spcAft>
                <a:spcPts val="1200"/>
              </a:spcAft>
            </a:pPr>
            <a:r>
              <a:rPr lang="en-US" sz="1600" dirty="0">
                <a:latin typeface="Arial" charset="0"/>
                <a:ea typeface="ヒラギノ角ゴ Pro W3" charset="-128"/>
              </a:rPr>
              <a:t>Creates a vision of the future and then get others’ support</a:t>
            </a:r>
            <a:br>
              <a:rPr lang="en-US" sz="1600" dirty="0">
                <a:latin typeface="Arial" charset="0"/>
                <a:ea typeface="ヒラギノ角ゴ Pro W3" charset="-128"/>
              </a:rPr>
            </a:br>
            <a:r>
              <a:rPr lang="en-US" sz="1600" dirty="0">
                <a:latin typeface="Arial" charset="0"/>
                <a:ea typeface="ヒラギノ角ゴ Pro W3" charset="-128"/>
              </a:rPr>
              <a:t>by selling the benefits of their vision</a:t>
            </a:r>
          </a:p>
          <a:p>
            <a:pPr>
              <a:spcBef>
                <a:spcPts val="0"/>
              </a:spcBef>
              <a:spcAft>
                <a:spcPts val="1200"/>
              </a:spcAft>
            </a:pPr>
            <a:r>
              <a:rPr lang="en-US" sz="1600" dirty="0">
                <a:latin typeface="Arial" charset="0"/>
                <a:ea typeface="ヒラギノ角ゴ Pro W3" charset="-128"/>
              </a:rPr>
              <a:t>Specialize in energy, enthusiasm, humor, and risk-taking</a:t>
            </a:r>
          </a:p>
          <a:p>
            <a:pPr>
              <a:spcBef>
                <a:spcPts val="0"/>
              </a:spcBef>
              <a:spcAft>
                <a:spcPts val="1200"/>
              </a:spcAft>
            </a:pPr>
            <a:r>
              <a:rPr lang="en-US" sz="1600" dirty="0">
                <a:latin typeface="Arial" charset="0"/>
                <a:ea typeface="ヒラギノ角ゴ Pro W3" charset="-128"/>
              </a:rPr>
              <a:t>Others perceive them as persuasive, energetic, creative, and impulsive</a:t>
            </a:r>
          </a:p>
        </p:txBody>
      </p:sp>
      <p:sp>
        <p:nvSpPr>
          <p:cNvPr id="44" name="Rectangle 57"/>
          <p:cNvSpPr>
            <a:spLocks noChangeArrowheads="1"/>
          </p:cNvSpPr>
          <p:nvPr/>
        </p:nvSpPr>
        <p:spPr bwMode="auto">
          <a:xfrm>
            <a:off x="-2273300" y="512737"/>
            <a:ext cx="8102600" cy="2254250"/>
          </a:xfrm>
          <a:prstGeom prst="rect">
            <a:avLst/>
          </a:prstGeom>
          <a:noFill/>
          <a:ln w="19050" algn="ctr">
            <a:noFill/>
            <a:miter lim="800000"/>
            <a:headEnd/>
            <a:tailEnd/>
          </a:ln>
          <a:effectLst/>
          <a:extLst>
            <a:ext uri="{909E8E84-426E-40DD-AFC4-6F175D3DCCD1}">
              <a14:hiddenFill xmlns:a14="http://schemas.microsoft.com/office/drawing/2010/main">
                <a:solidFill>
                  <a:schemeClr val="tx1">
                    <a:alpha val="50195"/>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rIns="182880"/>
          <a:lstStyle>
            <a:lvl1pPr marL="342900" indent="-342900"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lnSpc>
                <a:spcPct val="90000"/>
              </a:lnSpc>
              <a:spcBef>
                <a:spcPts val="192"/>
              </a:spcBef>
              <a:buClr>
                <a:schemeClr val="accent2"/>
              </a:buClr>
              <a:buFont typeface="Wingdings" panose="05000000000000000000" pitchFamily="2" charset="2"/>
              <a:buChar char="§"/>
            </a:pPr>
            <a:endParaRPr lang="en-US" sz="1600" dirty="0">
              <a:solidFill>
                <a:schemeClr val="accent1"/>
              </a:solidFill>
              <a:ea typeface="ヒラギノ角ゴ Pro W3" charset="-128"/>
            </a:endParaRPr>
          </a:p>
        </p:txBody>
      </p:sp>
      <p:graphicFrame>
        <p:nvGraphicFramePr>
          <p:cNvPr id="17" name="Table 16"/>
          <p:cNvGraphicFramePr>
            <a:graphicFrameLocks noGrp="1"/>
          </p:cNvGraphicFramePr>
          <p:nvPr>
            <p:extLst>
              <p:ext uri="{D42A27DB-BD31-4B8C-83A1-F6EECF244321}">
                <p14:modId xmlns:p14="http://schemas.microsoft.com/office/powerpoint/2010/main" val="407140187"/>
              </p:ext>
            </p:extLst>
          </p:nvPr>
        </p:nvGraphicFramePr>
        <p:xfrm>
          <a:off x="3332705" y="3581400"/>
          <a:ext cx="2743200" cy="228904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4212">
                <a:tc>
                  <a:txBody>
                    <a:bodyPr/>
                    <a:lstStyle/>
                    <a:p>
                      <a:pPr marL="0" indent="0" algn="l" defTabSz="914400" rtl="0" eaLnBrk="1" latinLnBrk="0" hangingPunct="1">
                        <a:buFont typeface="Wingdings" panose="05000000000000000000" pitchFamily="2" charset="2"/>
                        <a:buNone/>
                      </a:pPr>
                      <a:r>
                        <a:rPr lang="en-US" sz="1400" b="1" kern="1200" dirty="0">
                          <a:solidFill>
                            <a:schemeClr val="lt1"/>
                          </a:solidFill>
                          <a:latin typeface="+mn-lt"/>
                          <a:ea typeface="+mn-ea"/>
                          <a:cs typeface="+mn-cs"/>
                        </a:rPr>
                        <a:t>Key Tells</a:t>
                      </a:r>
                    </a:p>
                  </a:txBody>
                  <a:tcPr/>
                </a:tc>
                <a:extLst>
                  <a:ext uri="{0D108BD9-81ED-4DB2-BD59-A6C34878D82A}">
                    <a16:rowId xmlns:a16="http://schemas.microsoft.com/office/drawing/2014/main" val="10000"/>
                  </a:ext>
                </a:extLst>
              </a:tr>
              <a:tr h="1984248">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Faster Pace, Louder Voice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More Facial Expressions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More Hand Gestures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More Fun-Loving</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Relationship-Oriented</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Talkative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Decide More Quickly</a:t>
                      </a:r>
                    </a:p>
                  </a:txBody>
                  <a:tcP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4081038833"/>
              </p:ext>
            </p:extLst>
          </p:nvPr>
        </p:nvGraphicFramePr>
        <p:xfrm>
          <a:off x="609600" y="3581400"/>
          <a:ext cx="2743200" cy="228752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1752">
                <a:tc>
                  <a:txBody>
                    <a:bodyPr/>
                    <a:lstStyle/>
                    <a:p>
                      <a:pPr marL="0" indent="0">
                        <a:buFont typeface="Wingdings" panose="05000000000000000000" pitchFamily="2" charset="2"/>
                        <a:buNone/>
                      </a:pPr>
                      <a:r>
                        <a:rPr lang="en-US" sz="1400" dirty="0">
                          <a:latin typeface="+mn-lt"/>
                        </a:rPr>
                        <a:t>What They Value</a:t>
                      </a:r>
                    </a:p>
                  </a:txBody>
                  <a:tcPr/>
                </a:tc>
                <a:extLst>
                  <a:ext uri="{0D108BD9-81ED-4DB2-BD59-A6C34878D82A}">
                    <a16:rowId xmlns:a16="http://schemas.microsoft.com/office/drawing/2014/main" val="10000"/>
                  </a:ext>
                </a:extLst>
              </a:tr>
              <a:tr h="1911096">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Creativity</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A Sense of Fun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Enthusiasm</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Energy</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Focus on Vision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Team Spirit</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Willingness to Try New Things</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Being the Best, Breaking </a:t>
                      </a:r>
                      <a:b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b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New Ground</a:t>
                      </a:r>
                    </a:p>
                  </a:txBody>
                  <a:tcPr/>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461872306"/>
              </p:ext>
            </p:extLst>
          </p:nvPr>
        </p:nvGraphicFramePr>
        <p:xfrm>
          <a:off x="6075905" y="3581400"/>
          <a:ext cx="2743200" cy="228904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tblGrid>
              <a:tr h="304212">
                <a:tc>
                  <a:txBody>
                    <a:bodyPr/>
                    <a:lstStyle/>
                    <a:p>
                      <a:pPr marL="0" indent="0" algn="l" defTabSz="914400" rtl="0" eaLnBrk="1" latinLnBrk="0" hangingPunct="1">
                        <a:buFont typeface="Wingdings" panose="05000000000000000000" pitchFamily="2" charset="2"/>
                        <a:buNone/>
                      </a:pPr>
                      <a:r>
                        <a:rPr lang="en-US" sz="1400" b="1" kern="1200" dirty="0">
                          <a:solidFill>
                            <a:schemeClr val="lt1"/>
                          </a:solidFill>
                          <a:latin typeface="+mn-lt"/>
                          <a:ea typeface="+mn-ea"/>
                          <a:cs typeface="+mn-cs"/>
                        </a:rPr>
                        <a:t>How to Adapt</a:t>
                      </a:r>
                    </a:p>
                  </a:txBody>
                  <a:tcPr/>
                </a:tc>
                <a:extLst>
                  <a:ext uri="{0D108BD9-81ED-4DB2-BD59-A6C34878D82A}">
                    <a16:rowId xmlns:a16="http://schemas.microsoft.com/office/drawing/2014/main" val="10000"/>
                  </a:ext>
                </a:extLst>
              </a:tr>
              <a:tr h="1984248">
                <a:tc>
                  <a:txBody>
                    <a:bodyPr/>
                    <a:lstStyle/>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Fast Pace</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Informal Approach</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More Fun-Loving</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High-Energy Conversation</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Positive Feedback</a:t>
                      </a:r>
                    </a:p>
                    <a:p>
                      <a:pPr marL="285750" marR="0" lvl="0" indent="-285750" algn="l" defTabSz="914400" rtl="0" eaLnBrk="1" fontAlgn="base" latinLnBrk="0" hangingPunct="1">
                        <a:lnSpc>
                          <a:spcPct val="90000"/>
                        </a:lnSpc>
                        <a:spcBef>
                          <a:spcPts val="192"/>
                        </a:spcBef>
                        <a:spcAft>
                          <a:spcPts val="400"/>
                        </a:spcAft>
                        <a:buClr>
                          <a:schemeClr val="tx1"/>
                        </a:buClr>
                        <a:buSzTx/>
                        <a:buFont typeface="Wingdings" panose="05000000000000000000" pitchFamily="2" charset="2"/>
                        <a:buChar char="§"/>
                        <a:tabLst/>
                        <a:defRPr/>
                      </a:pPr>
                      <a:r>
                        <a:rPr kumimoji="0" lang="en-US" sz="1100" b="0" i="0" u="none" strike="noStrike" kern="1200" cap="none" spc="0" normalizeH="0" baseline="0" dirty="0">
                          <a:ln>
                            <a:noFill/>
                          </a:ln>
                          <a:solidFill>
                            <a:schemeClr val="tx1"/>
                          </a:solidFill>
                          <a:effectLst/>
                          <a:uLnTx/>
                          <a:uFillTx/>
                          <a:latin typeface="+mn-lt"/>
                          <a:ea typeface="ヒラギノ角ゴ Pro W3" charset="-128"/>
                          <a:cs typeface="+mn-cs"/>
                        </a:rPr>
                        <a:t>Build Bond</a:t>
                      </a:r>
                    </a:p>
                  </a:txBody>
                  <a:tcPr/>
                </a:tc>
                <a:extLst>
                  <a:ext uri="{0D108BD9-81ED-4DB2-BD59-A6C34878D82A}">
                    <a16:rowId xmlns:a16="http://schemas.microsoft.com/office/drawing/2014/main" val="10001"/>
                  </a:ext>
                </a:extLst>
              </a:tr>
            </a:tbl>
          </a:graphicData>
        </a:graphic>
      </p:graphicFrame>
      <p:grpSp>
        <p:nvGrpSpPr>
          <p:cNvPr id="33" name="Group 32"/>
          <p:cNvGrpSpPr/>
          <p:nvPr/>
        </p:nvGrpSpPr>
        <p:grpSpPr>
          <a:xfrm>
            <a:off x="7010400" y="228599"/>
            <a:ext cx="1828800" cy="1828799"/>
            <a:chOff x="6577753" y="1280318"/>
            <a:chExt cx="1965325" cy="1895476"/>
          </a:xfrm>
        </p:grpSpPr>
        <p:sp>
          <p:nvSpPr>
            <p:cNvPr id="34" name="Rectangle 46"/>
            <p:cNvSpPr>
              <a:spLocks noChangeArrowheads="1"/>
            </p:cNvSpPr>
            <p:nvPr/>
          </p:nvSpPr>
          <p:spPr bwMode="auto">
            <a:xfrm>
              <a:off x="6661780" y="1362155"/>
              <a:ext cx="835263" cy="805577"/>
            </a:xfrm>
            <a:prstGeom prst="rect">
              <a:avLst/>
            </a:prstGeom>
            <a:solidFill>
              <a:schemeClr val="accent5"/>
            </a:solidFill>
            <a:ln w="19050">
              <a:noFill/>
              <a:miter lim="800000"/>
              <a:headEnd/>
              <a:tailEnd/>
            </a:ln>
            <a:effectLst>
              <a:outerShdw dist="35921" dir="2700000" algn="ctr" rotWithShape="0">
                <a:schemeClr val="bg2"/>
              </a:outerShdw>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1"/>
                  </a:solidFill>
                  <a:latin typeface="+mj-lt"/>
                  <a:ea typeface="ヒラギノ角ゴ Pro W3" charset="-128"/>
                </a:rPr>
                <a:t>ANALYST</a:t>
              </a:r>
              <a:endParaRPr lang="en-US" sz="900" b="0" dirty="0">
                <a:solidFill>
                  <a:schemeClr val="bg1"/>
                </a:solidFill>
                <a:latin typeface="+mj-lt"/>
                <a:ea typeface="ヒラギノ角ゴ Pro W3" charset="-128"/>
              </a:endParaRPr>
            </a:p>
          </p:txBody>
        </p:sp>
        <p:sp>
          <p:nvSpPr>
            <p:cNvPr id="35" name="Rectangle 47"/>
            <p:cNvSpPr>
              <a:spLocks noChangeArrowheads="1"/>
            </p:cNvSpPr>
            <p:nvPr/>
          </p:nvSpPr>
          <p:spPr bwMode="auto">
            <a:xfrm>
              <a:off x="6661780" y="2291241"/>
              <a:ext cx="835263" cy="805577"/>
            </a:xfrm>
            <a:prstGeom prst="rect">
              <a:avLst/>
            </a:prstGeom>
            <a:solidFill>
              <a:schemeClr val="accent5"/>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2"/>
                  </a:solidFill>
                  <a:latin typeface="+mj-lt"/>
                  <a:ea typeface="ヒラギノ角ゴ Pro W3" charset="-128"/>
                </a:rPr>
                <a:t>FRIEND</a:t>
              </a:r>
              <a:endParaRPr lang="en-US" sz="900" b="0" dirty="0">
                <a:solidFill>
                  <a:schemeClr val="bg2"/>
                </a:solidFill>
                <a:latin typeface="+mj-lt"/>
                <a:ea typeface="ヒラギノ角ゴ Pro W3" charset="-128"/>
              </a:endParaRPr>
            </a:p>
          </p:txBody>
        </p:sp>
        <p:sp>
          <p:nvSpPr>
            <p:cNvPr id="36" name="Rectangle 48"/>
            <p:cNvSpPr>
              <a:spLocks noChangeArrowheads="1"/>
            </p:cNvSpPr>
            <p:nvPr/>
          </p:nvSpPr>
          <p:spPr bwMode="auto">
            <a:xfrm>
              <a:off x="7630265" y="1362154"/>
              <a:ext cx="835263" cy="805577"/>
            </a:xfrm>
            <a:prstGeom prst="rect">
              <a:avLst/>
            </a:prstGeom>
            <a:solidFill>
              <a:schemeClr val="accent5"/>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chemeClr val="bg2"/>
                  </a:solidFill>
                  <a:latin typeface="+mj-lt"/>
                  <a:ea typeface="ヒラギノ角ゴ Pro W3" charset="-128"/>
                </a:rPr>
                <a:t>DIRECTOR</a:t>
              </a:r>
              <a:endParaRPr lang="en-US" sz="900" b="0" dirty="0">
                <a:solidFill>
                  <a:schemeClr val="bg2"/>
                </a:solidFill>
                <a:latin typeface="+mj-lt"/>
                <a:ea typeface="ヒラギノ角ゴ Pro W3" charset="-128"/>
              </a:endParaRPr>
            </a:p>
          </p:txBody>
        </p:sp>
        <p:sp>
          <p:nvSpPr>
            <p:cNvPr id="37" name="Rectangle 49"/>
            <p:cNvSpPr>
              <a:spLocks noChangeArrowheads="1"/>
            </p:cNvSpPr>
            <p:nvPr/>
          </p:nvSpPr>
          <p:spPr bwMode="auto">
            <a:xfrm>
              <a:off x="7630265" y="2291241"/>
              <a:ext cx="835263" cy="805577"/>
            </a:xfrm>
            <a:prstGeom prst="rect">
              <a:avLst/>
            </a:prstGeom>
            <a:solidFill>
              <a:srgbClr val="054C70"/>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800" b="0" dirty="0">
                  <a:solidFill>
                    <a:srgbClr val="05C3DE"/>
                  </a:solidFill>
                  <a:latin typeface="+mj-lt"/>
                  <a:ea typeface="ヒラギノ角ゴ Pro W3" charset="-128"/>
                </a:rPr>
                <a:t>EXTROVERT</a:t>
              </a:r>
              <a:endParaRPr lang="en-US" sz="900" b="0" dirty="0">
                <a:solidFill>
                  <a:srgbClr val="05C3DE"/>
                </a:solidFill>
                <a:latin typeface="+mj-lt"/>
                <a:ea typeface="ヒラギノ角ゴ Pro W3" charset="-128"/>
              </a:endParaRPr>
            </a:p>
          </p:txBody>
        </p:sp>
        <p:grpSp>
          <p:nvGrpSpPr>
            <p:cNvPr id="38" name="Group 50"/>
            <p:cNvGrpSpPr>
              <a:grpSpLocks/>
            </p:cNvGrpSpPr>
            <p:nvPr/>
          </p:nvGrpSpPr>
          <p:grpSpPr bwMode="auto">
            <a:xfrm>
              <a:off x="6577753" y="1280318"/>
              <a:ext cx="1965325" cy="1895476"/>
              <a:chOff x="4237" y="832"/>
              <a:chExt cx="1238" cy="1194"/>
            </a:xfrm>
          </p:grpSpPr>
          <p:sp>
            <p:nvSpPr>
              <p:cNvPr id="39" name="Oval 51"/>
              <p:cNvSpPr>
                <a:spLocks noChangeArrowheads="1"/>
              </p:cNvSpPr>
              <p:nvPr/>
            </p:nvSpPr>
            <p:spPr bwMode="auto">
              <a:xfrm>
                <a:off x="4821" y="1391"/>
                <a:ext cx="79" cy="78"/>
              </a:xfrm>
              <a:prstGeom prst="ellipse">
                <a:avLst/>
              </a:prstGeom>
              <a:solidFill>
                <a:schemeClr val="accent2"/>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endParaRPr lang="en-US" dirty="0"/>
              </a:p>
            </p:txBody>
          </p:sp>
          <p:sp>
            <p:nvSpPr>
              <p:cNvPr id="40" name="Line 52"/>
              <p:cNvSpPr>
                <a:spLocks noChangeShapeType="1"/>
              </p:cNvSpPr>
              <p:nvPr/>
            </p:nvSpPr>
            <p:spPr bwMode="auto">
              <a:xfrm>
                <a:off x="4860" y="832"/>
                <a:ext cx="0" cy="591"/>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1" name="Line 53"/>
              <p:cNvSpPr>
                <a:spLocks noChangeShapeType="1"/>
              </p:cNvSpPr>
              <p:nvPr/>
            </p:nvSpPr>
            <p:spPr bwMode="auto">
              <a:xfrm rot="16200000">
                <a:off x="4529" y="1139"/>
                <a:ext cx="0" cy="584"/>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2" name="Line 54"/>
              <p:cNvSpPr>
                <a:spLocks noChangeShapeType="1"/>
              </p:cNvSpPr>
              <p:nvPr/>
            </p:nvSpPr>
            <p:spPr bwMode="auto">
              <a:xfrm flipH="1">
                <a:off x="4860" y="1469"/>
                <a:ext cx="1" cy="557"/>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3" name="Line 55"/>
              <p:cNvSpPr>
                <a:spLocks noChangeShapeType="1"/>
              </p:cNvSpPr>
              <p:nvPr/>
            </p:nvSpPr>
            <p:spPr bwMode="auto">
              <a:xfrm rot="16200000">
                <a:off x="5173" y="1129"/>
                <a:ext cx="0" cy="604"/>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spTree>
    <p:extLst>
      <p:ext uri="{BB962C8B-B14F-4D97-AF65-F5344CB8AC3E}">
        <p14:creationId xmlns:p14="http://schemas.microsoft.com/office/powerpoint/2010/main" val="402056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Putting It to Work</a:t>
            </a:r>
          </a:p>
        </p:txBody>
      </p:sp>
      <p:sp>
        <p:nvSpPr>
          <p:cNvPr id="13315" name="Freeform 4"/>
          <p:cNvSpPr>
            <a:spLocks/>
          </p:cNvSpPr>
          <p:nvPr/>
        </p:nvSpPr>
        <p:spPr bwMode="auto">
          <a:xfrm flipH="1" flipV="1">
            <a:off x="4813300" y="1511300"/>
            <a:ext cx="4102100" cy="2120900"/>
          </a:xfrm>
          <a:custGeom>
            <a:avLst/>
            <a:gdLst>
              <a:gd name="T0" fmla="*/ 0 w 2584"/>
              <a:gd name="T1" fmla="*/ 2147483647 h 1336"/>
              <a:gd name="T2" fmla="*/ 2147483647 w 2584"/>
              <a:gd name="T3" fmla="*/ 0 h 1336"/>
              <a:gd name="T4" fmla="*/ 2147483647 w 2584"/>
              <a:gd name="T5" fmla="*/ 2147483647 h 1336"/>
              <a:gd name="T6" fmla="*/ 2147483647 w 2584"/>
              <a:gd name="T7" fmla="*/ 2147483647 h 1336"/>
              <a:gd name="T8" fmla="*/ 2147483647 w 2584"/>
              <a:gd name="T9" fmla="*/ 2147483647 h 1336"/>
              <a:gd name="T10" fmla="*/ 0 w 2584"/>
              <a:gd name="T11" fmla="*/ 2147483647 h 13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84" h="1336">
                <a:moveTo>
                  <a:pt x="0" y="120"/>
                </a:moveTo>
                <a:lnTo>
                  <a:pt x="2200" y="0"/>
                </a:lnTo>
                <a:lnTo>
                  <a:pt x="2584" y="168"/>
                </a:lnTo>
                <a:lnTo>
                  <a:pt x="1920" y="1336"/>
                </a:lnTo>
                <a:lnTo>
                  <a:pt x="1920" y="120"/>
                </a:lnTo>
                <a:lnTo>
                  <a:pt x="0" y="120"/>
                </a:lnTo>
                <a:close/>
              </a:path>
            </a:pathLst>
          </a:custGeom>
          <a:solidFill>
            <a:schemeClr val="accent4"/>
          </a:solidFill>
          <a:ln>
            <a:noFill/>
          </a:ln>
          <a:effectLst/>
        </p:spPr>
        <p:txBody>
          <a:bodyPr lIns="182880" tIns="502920" rIns="182880"/>
          <a:lstStyle/>
          <a:p>
            <a:endParaRPr lang="en-US" dirty="0"/>
          </a:p>
        </p:txBody>
      </p:sp>
      <p:sp>
        <p:nvSpPr>
          <p:cNvPr id="13316" name="Freeform 5"/>
          <p:cNvSpPr>
            <a:spLocks/>
          </p:cNvSpPr>
          <p:nvPr/>
        </p:nvSpPr>
        <p:spPr bwMode="auto">
          <a:xfrm flipV="1">
            <a:off x="228600" y="1511300"/>
            <a:ext cx="4102100" cy="2120900"/>
          </a:xfrm>
          <a:custGeom>
            <a:avLst/>
            <a:gdLst>
              <a:gd name="T0" fmla="*/ 0 w 2584"/>
              <a:gd name="T1" fmla="*/ 2147483647 h 1336"/>
              <a:gd name="T2" fmla="*/ 2147483647 w 2584"/>
              <a:gd name="T3" fmla="*/ 0 h 1336"/>
              <a:gd name="T4" fmla="*/ 2147483647 w 2584"/>
              <a:gd name="T5" fmla="*/ 2147483647 h 1336"/>
              <a:gd name="T6" fmla="*/ 2147483647 w 2584"/>
              <a:gd name="T7" fmla="*/ 2147483647 h 1336"/>
              <a:gd name="T8" fmla="*/ 2147483647 w 2584"/>
              <a:gd name="T9" fmla="*/ 2147483647 h 1336"/>
              <a:gd name="T10" fmla="*/ 0 w 2584"/>
              <a:gd name="T11" fmla="*/ 2147483647 h 13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84" h="1336">
                <a:moveTo>
                  <a:pt x="0" y="120"/>
                </a:moveTo>
                <a:lnTo>
                  <a:pt x="2200" y="0"/>
                </a:lnTo>
                <a:lnTo>
                  <a:pt x="2584" y="168"/>
                </a:lnTo>
                <a:lnTo>
                  <a:pt x="1920" y="1336"/>
                </a:lnTo>
                <a:lnTo>
                  <a:pt x="1920" y="120"/>
                </a:lnTo>
                <a:lnTo>
                  <a:pt x="0" y="120"/>
                </a:lnTo>
                <a:close/>
              </a:path>
            </a:pathLst>
          </a:custGeom>
          <a:solidFill>
            <a:schemeClr val="accent4"/>
          </a:solidFill>
          <a:ln>
            <a:noFill/>
          </a:ln>
          <a:effectLst/>
        </p:spPr>
        <p:txBody>
          <a:bodyPr lIns="182880" tIns="502920" rIns="182880"/>
          <a:lstStyle/>
          <a:p>
            <a:endParaRPr lang="en-US" dirty="0"/>
          </a:p>
        </p:txBody>
      </p:sp>
      <p:sp>
        <p:nvSpPr>
          <p:cNvPr id="13317" name="Freeform 6"/>
          <p:cNvSpPr>
            <a:spLocks/>
          </p:cNvSpPr>
          <p:nvPr/>
        </p:nvSpPr>
        <p:spPr bwMode="auto">
          <a:xfrm>
            <a:off x="228600" y="4203700"/>
            <a:ext cx="4102100" cy="2120900"/>
          </a:xfrm>
          <a:custGeom>
            <a:avLst/>
            <a:gdLst>
              <a:gd name="T0" fmla="*/ 0 w 2584"/>
              <a:gd name="T1" fmla="*/ 2147483647 h 1336"/>
              <a:gd name="T2" fmla="*/ 2147483647 w 2584"/>
              <a:gd name="T3" fmla="*/ 0 h 1336"/>
              <a:gd name="T4" fmla="*/ 2147483647 w 2584"/>
              <a:gd name="T5" fmla="*/ 2147483647 h 1336"/>
              <a:gd name="T6" fmla="*/ 2147483647 w 2584"/>
              <a:gd name="T7" fmla="*/ 2147483647 h 1336"/>
              <a:gd name="T8" fmla="*/ 2147483647 w 2584"/>
              <a:gd name="T9" fmla="*/ 2147483647 h 1336"/>
              <a:gd name="T10" fmla="*/ 0 w 2584"/>
              <a:gd name="T11" fmla="*/ 2147483647 h 13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84" h="1336">
                <a:moveTo>
                  <a:pt x="0" y="120"/>
                </a:moveTo>
                <a:lnTo>
                  <a:pt x="2200" y="0"/>
                </a:lnTo>
                <a:lnTo>
                  <a:pt x="2584" y="168"/>
                </a:lnTo>
                <a:lnTo>
                  <a:pt x="1920" y="1336"/>
                </a:lnTo>
                <a:lnTo>
                  <a:pt x="1920" y="120"/>
                </a:lnTo>
                <a:lnTo>
                  <a:pt x="0" y="120"/>
                </a:lnTo>
                <a:close/>
              </a:path>
            </a:pathLst>
          </a:custGeom>
          <a:solidFill>
            <a:schemeClr val="accent4"/>
          </a:solidFill>
          <a:ln>
            <a:noFill/>
          </a:ln>
          <a:effectLst/>
        </p:spPr>
        <p:txBody>
          <a:bodyPr lIns="182880" tIns="502920" rIns="182880"/>
          <a:lstStyle/>
          <a:p>
            <a:endParaRPr lang="en-US" dirty="0"/>
          </a:p>
        </p:txBody>
      </p:sp>
      <p:sp>
        <p:nvSpPr>
          <p:cNvPr id="13326" name="Rectangle 15"/>
          <p:cNvSpPr>
            <a:spLocks noChangeArrowheads="1"/>
          </p:cNvSpPr>
          <p:nvPr/>
        </p:nvSpPr>
        <p:spPr bwMode="auto">
          <a:xfrm>
            <a:off x="164465" y="1511300"/>
            <a:ext cx="3108960" cy="1919437"/>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rgbClr val="000000">
                    <a:alpha val="50195"/>
                  </a:srgbClr>
                </a:solidFill>
              </a14:hiddenFill>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tIns="91440" bIns="91440" anchor="ctr"/>
          <a:lstStyle>
            <a:lvl1pPr marL="342900" indent="-342900" eaLnBrk="0" hangingPunct="0">
              <a:spcBef>
                <a:spcPct val="50000"/>
              </a:spcBef>
              <a:buClr>
                <a:srgbClr val="85CDDB"/>
              </a:buClr>
              <a:buFont typeface="Wingdings" pitchFamily="2" charset="2"/>
              <a:buChar char="§"/>
              <a:defRPr>
                <a:solidFill>
                  <a:srgbClr val="00425F"/>
                </a:solidFill>
                <a:latin typeface="Arial" pitchFamily="34" charset="0"/>
              </a:defRPr>
            </a:lvl1pPr>
            <a:lvl2pPr marL="742950" indent="-285750" eaLnBrk="0" hangingPunct="0">
              <a:spcBef>
                <a:spcPct val="50000"/>
              </a:spcBef>
              <a:buClr>
                <a:schemeClr val="tx1"/>
              </a:buClr>
              <a:buFont typeface="Verdana" pitchFamily="34" charset="0"/>
              <a:buChar char="–"/>
              <a:defRPr sz="1400">
                <a:solidFill>
                  <a:srgbClr val="00425F"/>
                </a:solidFill>
                <a:latin typeface="Arial" pitchFamily="34" charset="0"/>
              </a:defRPr>
            </a:lvl2pPr>
            <a:lvl3pPr marL="1143000" indent="-228600" eaLnBrk="0" hangingPunct="0">
              <a:spcBef>
                <a:spcPct val="50000"/>
              </a:spcBef>
              <a:buFont typeface="Wingdings" pitchFamily="2" charset="2"/>
              <a:buChar char="§"/>
              <a:defRPr sz="1400">
                <a:solidFill>
                  <a:srgbClr val="00425F"/>
                </a:solidFill>
                <a:latin typeface="Arial" pitchFamily="34" charset="0"/>
              </a:defRPr>
            </a:lvl3pPr>
            <a:lvl4pPr marL="1600200" indent="-228600" eaLnBrk="0" hangingPunct="0">
              <a:spcBef>
                <a:spcPct val="50000"/>
              </a:spcBef>
              <a:buFont typeface="Wingdings" pitchFamily="2" charset="2"/>
              <a:buChar char="§"/>
              <a:defRPr sz="1400">
                <a:solidFill>
                  <a:srgbClr val="00425F"/>
                </a:solidFill>
                <a:latin typeface="Arial" pitchFamily="34" charset="0"/>
              </a:defRPr>
            </a:lvl4pPr>
            <a:lvl5pPr marL="2057400" indent="-228600" eaLnBrk="0" hangingPunct="0">
              <a:spcBef>
                <a:spcPct val="50000"/>
              </a:spcBef>
              <a:buFont typeface="Wingdings" pitchFamily="2" charset="2"/>
              <a:buChar char="§"/>
              <a:defRPr sz="1400">
                <a:solidFill>
                  <a:srgbClr val="00425F"/>
                </a:solidFill>
                <a:latin typeface="Arial" pitchFamily="34" charset="0"/>
              </a:defRPr>
            </a:lvl5pPr>
            <a:lvl6pPr marL="25146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6pPr>
            <a:lvl7pPr marL="29718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7pPr>
            <a:lvl8pPr marL="34290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8pPr>
            <a:lvl9pPr marL="38862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9pPr>
          </a:lstStyle>
          <a:p>
            <a:pPr marL="0" indent="0" algn="ctr" eaLnBrk="1" hangingPunct="1">
              <a:spcBef>
                <a:spcPct val="25000"/>
              </a:spcBef>
              <a:buClr>
                <a:schemeClr val="accent2"/>
              </a:buClr>
              <a:buNone/>
            </a:pPr>
            <a:r>
              <a:rPr lang="en-US" altLang="en-US" sz="1600" i="1" dirty="0">
                <a:solidFill>
                  <a:schemeClr val="accent1"/>
                </a:solidFill>
                <a:latin typeface="+mj-lt"/>
                <a:ea typeface="ヒラギノ角ゴ Pro W3" charset="-128"/>
              </a:rPr>
              <a:t>“Based on your analysis, would you like to move forward with this product/plan and </a:t>
            </a:r>
            <a:br>
              <a:rPr lang="en-US" altLang="en-US" sz="1600" i="1" dirty="0">
                <a:solidFill>
                  <a:schemeClr val="accent1"/>
                </a:solidFill>
                <a:latin typeface="+mj-lt"/>
                <a:ea typeface="ヒラギノ角ゴ Pro W3" charset="-128"/>
              </a:rPr>
            </a:br>
            <a:r>
              <a:rPr lang="en-US" altLang="en-US" sz="1600" i="1" dirty="0">
                <a:solidFill>
                  <a:schemeClr val="accent1"/>
                </a:solidFill>
                <a:latin typeface="+mj-lt"/>
                <a:ea typeface="ヒラギノ角ゴ Pro W3" charset="-128"/>
              </a:rPr>
              <a:t>working with me?”</a:t>
            </a:r>
          </a:p>
        </p:txBody>
      </p:sp>
      <p:sp>
        <p:nvSpPr>
          <p:cNvPr id="13330" name="Freeform 19"/>
          <p:cNvSpPr>
            <a:spLocks/>
          </p:cNvSpPr>
          <p:nvPr/>
        </p:nvSpPr>
        <p:spPr bwMode="auto">
          <a:xfrm flipH="1">
            <a:off x="4813300" y="4191000"/>
            <a:ext cx="4102100" cy="2120900"/>
          </a:xfrm>
          <a:custGeom>
            <a:avLst/>
            <a:gdLst>
              <a:gd name="T0" fmla="*/ 0 w 2584"/>
              <a:gd name="T1" fmla="*/ 2147483647 h 1336"/>
              <a:gd name="T2" fmla="*/ 2147483647 w 2584"/>
              <a:gd name="T3" fmla="*/ 0 h 1336"/>
              <a:gd name="T4" fmla="*/ 2147483647 w 2584"/>
              <a:gd name="T5" fmla="*/ 2147483647 h 1336"/>
              <a:gd name="T6" fmla="*/ 2147483647 w 2584"/>
              <a:gd name="T7" fmla="*/ 2147483647 h 1336"/>
              <a:gd name="T8" fmla="*/ 2147483647 w 2584"/>
              <a:gd name="T9" fmla="*/ 2147483647 h 1336"/>
              <a:gd name="T10" fmla="*/ 0 w 2584"/>
              <a:gd name="T11" fmla="*/ 2147483647 h 13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84" h="1336">
                <a:moveTo>
                  <a:pt x="0" y="120"/>
                </a:moveTo>
                <a:lnTo>
                  <a:pt x="2200" y="0"/>
                </a:lnTo>
                <a:lnTo>
                  <a:pt x="2584" y="168"/>
                </a:lnTo>
                <a:lnTo>
                  <a:pt x="1920" y="1336"/>
                </a:lnTo>
                <a:lnTo>
                  <a:pt x="1920" y="120"/>
                </a:lnTo>
                <a:lnTo>
                  <a:pt x="0" y="120"/>
                </a:lnTo>
                <a:close/>
              </a:path>
            </a:pathLst>
          </a:custGeom>
          <a:solidFill>
            <a:schemeClr val="accent4"/>
          </a:solidFill>
          <a:ln>
            <a:noFill/>
          </a:ln>
          <a:effectLst/>
        </p:spPr>
        <p:txBody>
          <a:bodyPr lIns="182880" tIns="502920" rIns="182880"/>
          <a:lstStyle/>
          <a:p>
            <a:endParaRPr lang="en-US" dirty="0"/>
          </a:p>
        </p:txBody>
      </p:sp>
      <p:grpSp>
        <p:nvGrpSpPr>
          <p:cNvPr id="21" name="Group 20"/>
          <p:cNvGrpSpPr/>
          <p:nvPr/>
        </p:nvGrpSpPr>
        <p:grpSpPr>
          <a:xfrm>
            <a:off x="3589337" y="3064977"/>
            <a:ext cx="1965325" cy="1895476"/>
            <a:chOff x="6577753" y="1280318"/>
            <a:chExt cx="1965325" cy="1895476"/>
          </a:xfrm>
        </p:grpSpPr>
        <p:sp>
          <p:nvSpPr>
            <p:cNvPr id="22" name="Rectangle 46"/>
            <p:cNvSpPr>
              <a:spLocks noChangeArrowheads="1"/>
            </p:cNvSpPr>
            <p:nvPr/>
          </p:nvSpPr>
          <p:spPr bwMode="auto">
            <a:xfrm>
              <a:off x="6681894" y="1344771"/>
              <a:ext cx="822960" cy="822960"/>
            </a:xfrm>
            <a:prstGeom prst="rect">
              <a:avLst/>
            </a:prstGeom>
            <a:solidFill>
              <a:schemeClr val="accent1"/>
            </a:solidFill>
            <a:ln w="19050">
              <a:noFill/>
              <a:miter lim="800000"/>
              <a:headEnd/>
              <a:tailEnd/>
            </a:ln>
            <a:effectLst>
              <a:outerShdw dist="35921" dir="2700000" algn="ctr" rotWithShape="0">
                <a:schemeClr val="bg2"/>
              </a:outerShdw>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900" b="0" dirty="0">
                  <a:solidFill>
                    <a:schemeClr val="accent2"/>
                  </a:solidFill>
                  <a:latin typeface="+mj-lt"/>
                  <a:ea typeface="ヒラギノ角ゴ Pro W3" charset="-128"/>
                </a:rPr>
                <a:t>ANALYST</a:t>
              </a:r>
            </a:p>
          </p:txBody>
        </p:sp>
        <p:sp>
          <p:nvSpPr>
            <p:cNvPr id="23" name="Rectangle 47"/>
            <p:cNvSpPr>
              <a:spLocks noChangeArrowheads="1"/>
            </p:cNvSpPr>
            <p:nvPr/>
          </p:nvSpPr>
          <p:spPr bwMode="auto">
            <a:xfrm>
              <a:off x="6681894" y="2277901"/>
              <a:ext cx="822960" cy="822960"/>
            </a:xfrm>
            <a:prstGeom prst="rect">
              <a:avLst/>
            </a:prstGeom>
            <a:solidFill>
              <a:schemeClr val="accent1"/>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900" b="0" dirty="0">
                  <a:solidFill>
                    <a:schemeClr val="accent2"/>
                  </a:solidFill>
                  <a:latin typeface="+mj-lt"/>
                  <a:ea typeface="ヒラギノ角ゴ Pro W3" charset="-128"/>
                </a:rPr>
                <a:t>FRIEND</a:t>
              </a:r>
            </a:p>
          </p:txBody>
        </p:sp>
        <p:sp>
          <p:nvSpPr>
            <p:cNvPr id="24" name="Rectangle 48"/>
            <p:cNvSpPr>
              <a:spLocks noChangeArrowheads="1"/>
            </p:cNvSpPr>
            <p:nvPr/>
          </p:nvSpPr>
          <p:spPr bwMode="auto">
            <a:xfrm>
              <a:off x="7627091" y="1344771"/>
              <a:ext cx="822960" cy="822960"/>
            </a:xfrm>
            <a:prstGeom prst="rect">
              <a:avLst/>
            </a:prstGeom>
            <a:solidFill>
              <a:schemeClr val="accent1"/>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900" b="0" dirty="0">
                  <a:solidFill>
                    <a:schemeClr val="accent2"/>
                  </a:solidFill>
                  <a:latin typeface="+mj-lt"/>
                  <a:ea typeface="ヒラギノ角ゴ Pro W3" charset="-128"/>
                </a:rPr>
                <a:t>DIRECTOR</a:t>
              </a:r>
            </a:p>
          </p:txBody>
        </p:sp>
        <p:sp>
          <p:nvSpPr>
            <p:cNvPr id="25" name="Rectangle 49"/>
            <p:cNvSpPr>
              <a:spLocks noChangeArrowheads="1"/>
            </p:cNvSpPr>
            <p:nvPr/>
          </p:nvSpPr>
          <p:spPr bwMode="auto">
            <a:xfrm>
              <a:off x="7627091" y="2283511"/>
              <a:ext cx="822960" cy="822960"/>
            </a:xfrm>
            <a:prstGeom prst="rect">
              <a:avLst/>
            </a:prstGeom>
            <a:solidFill>
              <a:schemeClr val="accent1"/>
            </a:solidFill>
            <a:ln w="19050">
              <a:no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900" b="0" dirty="0">
                  <a:solidFill>
                    <a:schemeClr val="accent2"/>
                  </a:solidFill>
                  <a:latin typeface="+mj-lt"/>
                  <a:ea typeface="ヒラギノ角ゴ Pro W3" charset="-128"/>
                </a:rPr>
                <a:t>EXTROVERT</a:t>
              </a:r>
            </a:p>
          </p:txBody>
        </p:sp>
        <p:grpSp>
          <p:nvGrpSpPr>
            <p:cNvPr id="26" name="Group 50"/>
            <p:cNvGrpSpPr>
              <a:grpSpLocks/>
            </p:cNvGrpSpPr>
            <p:nvPr/>
          </p:nvGrpSpPr>
          <p:grpSpPr bwMode="auto">
            <a:xfrm>
              <a:off x="6577753" y="1280318"/>
              <a:ext cx="1965325" cy="1895476"/>
              <a:chOff x="4237" y="832"/>
              <a:chExt cx="1238" cy="1194"/>
            </a:xfrm>
          </p:grpSpPr>
          <p:sp>
            <p:nvSpPr>
              <p:cNvPr id="27" name="Oval 51"/>
              <p:cNvSpPr>
                <a:spLocks noChangeArrowheads="1"/>
              </p:cNvSpPr>
              <p:nvPr/>
            </p:nvSpPr>
            <p:spPr bwMode="auto">
              <a:xfrm>
                <a:off x="4819" y="1391"/>
                <a:ext cx="79" cy="78"/>
              </a:xfrm>
              <a:prstGeom prst="ellipse">
                <a:avLst/>
              </a:prstGeom>
              <a:solidFill>
                <a:schemeClr val="accent2"/>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endParaRPr lang="en-US" dirty="0"/>
              </a:p>
            </p:txBody>
          </p:sp>
          <p:sp>
            <p:nvSpPr>
              <p:cNvPr id="28" name="Line 52"/>
              <p:cNvSpPr>
                <a:spLocks noChangeShapeType="1"/>
              </p:cNvSpPr>
              <p:nvPr/>
            </p:nvSpPr>
            <p:spPr bwMode="auto">
              <a:xfrm>
                <a:off x="4859" y="832"/>
                <a:ext cx="0" cy="591"/>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29" name="Line 53"/>
              <p:cNvSpPr>
                <a:spLocks noChangeShapeType="1"/>
              </p:cNvSpPr>
              <p:nvPr/>
            </p:nvSpPr>
            <p:spPr bwMode="auto">
              <a:xfrm rot="16200000">
                <a:off x="4529" y="1135"/>
                <a:ext cx="0" cy="584"/>
              </a:xfrm>
              <a:prstGeom prst="line">
                <a:avLst/>
              </a:prstGeom>
              <a:noFill/>
              <a:ln w="1905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30" name="Line 54"/>
              <p:cNvSpPr>
                <a:spLocks noChangeShapeType="1"/>
              </p:cNvSpPr>
              <p:nvPr/>
            </p:nvSpPr>
            <p:spPr bwMode="auto">
              <a:xfrm>
                <a:off x="4859" y="1471"/>
                <a:ext cx="0" cy="555"/>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31" name="Line 55"/>
              <p:cNvSpPr>
                <a:spLocks noChangeShapeType="1"/>
              </p:cNvSpPr>
              <p:nvPr/>
            </p:nvSpPr>
            <p:spPr bwMode="auto">
              <a:xfrm rot="16200000">
                <a:off x="5173" y="1125"/>
                <a:ext cx="0" cy="604"/>
              </a:xfrm>
              <a:prstGeom prst="line">
                <a:avLst/>
              </a:prstGeom>
              <a:noFill/>
              <a:ln w="1905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sp>
        <p:nvSpPr>
          <p:cNvPr id="32" name="Rectangle 15"/>
          <p:cNvSpPr>
            <a:spLocks noChangeArrowheads="1"/>
          </p:cNvSpPr>
          <p:nvPr/>
        </p:nvSpPr>
        <p:spPr bwMode="auto">
          <a:xfrm>
            <a:off x="164465" y="4404360"/>
            <a:ext cx="3108960" cy="1920240"/>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rgbClr val="000000">
                    <a:alpha val="50195"/>
                  </a:srgbClr>
                </a:solidFill>
              </a14:hiddenFill>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tIns="91440" bIns="91440" anchor="ctr"/>
          <a:lstStyle>
            <a:lvl1pPr marL="342900" indent="-342900" eaLnBrk="0" hangingPunct="0">
              <a:spcBef>
                <a:spcPct val="50000"/>
              </a:spcBef>
              <a:buClr>
                <a:srgbClr val="85CDDB"/>
              </a:buClr>
              <a:buFont typeface="Wingdings" pitchFamily="2" charset="2"/>
              <a:buChar char="§"/>
              <a:defRPr>
                <a:solidFill>
                  <a:srgbClr val="00425F"/>
                </a:solidFill>
                <a:latin typeface="Arial" pitchFamily="34" charset="0"/>
              </a:defRPr>
            </a:lvl1pPr>
            <a:lvl2pPr marL="742950" indent="-285750" eaLnBrk="0" hangingPunct="0">
              <a:spcBef>
                <a:spcPct val="50000"/>
              </a:spcBef>
              <a:buClr>
                <a:schemeClr val="tx1"/>
              </a:buClr>
              <a:buFont typeface="Verdana" pitchFamily="34" charset="0"/>
              <a:buChar char="–"/>
              <a:defRPr sz="1400">
                <a:solidFill>
                  <a:srgbClr val="00425F"/>
                </a:solidFill>
                <a:latin typeface="Arial" pitchFamily="34" charset="0"/>
              </a:defRPr>
            </a:lvl2pPr>
            <a:lvl3pPr marL="1143000" indent="-228600" eaLnBrk="0" hangingPunct="0">
              <a:spcBef>
                <a:spcPct val="50000"/>
              </a:spcBef>
              <a:buFont typeface="Wingdings" pitchFamily="2" charset="2"/>
              <a:buChar char="§"/>
              <a:defRPr sz="1400">
                <a:solidFill>
                  <a:srgbClr val="00425F"/>
                </a:solidFill>
                <a:latin typeface="Arial" pitchFamily="34" charset="0"/>
              </a:defRPr>
            </a:lvl3pPr>
            <a:lvl4pPr marL="1600200" indent="-228600" eaLnBrk="0" hangingPunct="0">
              <a:spcBef>
                <a:spcPct val="50000"/>
              </a:spcBef>
              <a:buFont typeface="Wingdings" pitchFamily="2" charset="2"/>
              <a:buChar char="§"/>
              <a:defRPr sz="1400">
                <a:solidFill>
                  <a:srgbClr val="00425F"/>
                </a:solidFill>
                <a:latin typeface="Arial" pitchFamily="34" charset="0"/>
              </a:defRPr>
            </a:lvl4pPr>
            <a:lvl5pPr marL="2057400" indent="-228600" eaLnBrk="0" hangingPunct="0">
              <a:spcBef>
                <a:spcPct val="50000"/>
              </a:spcBef>
              <a:buFont typeface="Wingdings" pitchFamily="2" charset="2"/>
              <a:buChar char="§"/>
              <a:defRPr sz="1400">
                <a:solidFill>
                  <a:srgbClr val="00425F"/>
                </a:solidFill>
                <a:latin typeface="Arial" pitchFamily="34" charset="0"/>
              </a:defRPr>
            </a:lvl5pPr>
            <a:lvl6pPr marL="25146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6pPr>
            <a:lvl7pPr marL="29718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7pPr>
            <a:lvl8pPr marL="34290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8pPr>
            <a:lvl9pPr marL="38862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9pPr>
          </a:lstStyle>
          <a:p>
            <a:pPr marL="0" indent="0" algn="ctr" eaLnBrk="1" hangingPunct="1">
              <a:spcBef>
                <a:spcPct val="25000"/>
              </a:spcBef>
              <a:buClr>
                <a:schemeClr val="accent2"/>
              </a:buClr>
              <a:buNone/>
            </a:pPr>
            <a:r>
              <a:rPr lang="en-US" altLang="en-US" sz="1600" b="1" i="1" dirty="0">
                <a:solidFill>
                  <a:schemeClr val="accent1"/>
                </a:solidFill>
                <a:latin typeface="+mj-lt"/>
                <a:ea typeface="ヒラギノ角ゴ Pro W3" charset="-128"/>
              </a:rPr>
              <a:t>“For me, relationships and working together is the most important part of what I do. Would you be willing to work together?”</a:t>
            </a:r>
          </a:p>
        </p:txBody>
      </p:sp>
      <p:sp>
        <p:nvSpPr>
          <p:cNvPr id="33" name="Rectangle 15"/>
          <p:cNvSpPr>
            <a:spLocks noChangeArrowheads="1"/>
          </p:cNvSpPr>
          <p:nvPr/>
        </p:nvSpPr>
        <p:spPr bwMode="auto">
          <a:xfrm>
            <a:off x="5857875" y="1511300"/>
            <a:ext cx="3108960" cy="1919437"/>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rgbClr val="000000">
                    <a:alpha val="50195"/>
                  </a:srgbClr>
                </a:solidFill>
              </a14:hiddenFill>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tIns="91440" bIns="91440" anchor="ctr"/>
          <a:lstStyle>
            <a:lvl1pPr marL="342900" indent="-342900" eaLnBrk="0" hangingPunct="0">
              <a:spcBef>
                <a:spcPct val="50000"/>
              </a:spcBef>
              <a:buClr>
                <a:srgbClr val="85CDDB"/>
              </a:buClr>
              <a:buFont typeface="Wingdings" pitchFamily="2" charset="2"/>
              <a:buChar char="§"/>
              <a:defRPr>
                <a:solidFill>
                  <a:srgbClr val="00425F"/>
                </a:solidFill>
                <a:latin typeface="Arial" pitchFamily="34" charset="0"/>
              </a:defRPr>
            </a:lvl1pPr>
            <a:lvl2pPr marL="742950" indent="-285750" eaLnBrk="0" hangingPunct="0">
              <a:spcBef>
                <a:spcPct val="50000"/>
              </a:spcBef>
              <a:buClr>
                <a:schemeClr val="tx1"/>
              </a:buClr>
              <a:buFont typeface="Verdana" pitchFamily="34" charset="0"/>
              <a:buChar char="–"/>
              <a:defRPr sz="1400">
                <a:solidFill>
                  <a:srgbClr val="00425F"/>
                </a:solidFill>
                <a:latin typeface="Arial" pitchFamily="34" charset="0"/>
              </a:defRPr>
            </a:lvl2pPr>
            <a:lvl3pPr marL="1143000" indent="-228600" eaLnBrk="0" hangingPunct="0">
              <a:spcBef>
                <a:spcPct val="50000"/>
              </a:spcBef>
              <a:buFont typeface="Wingdings" pitchFamily="2" charset="2"/>
              <a:buChar char="§"/>
              <a:defRPr sz="1400">
                <a:solidFill>
                  <a:srgbClr val="00425F"/>
                </a:solidFill>
                <a:latin typeface="Arial" pitchFamily="34" charset="0"/>
              </a:defRPr>
            </a:lvl3pPr>
            <a:lvl4pPr marL="1600200" indent="-228600" eaLnBrk="0" hangingPunct="0">
              <a:spcBef>
                <a:spcPct val="50000"/>
              </a:spcBef>
              <a:buFont typeface="Wingdings" pitchFamily="2" charset="2"/>
              <a:buChar char="§"/>
              <a:defRPr sz="1400">
                <a:solidFill>
                  <a:srgbClr val="00425F"/>
                </a:solidFill>
                <a:latin typeface="Arial" pitchFamily="34" charset="0"/>
              </a:defRPr>
            </a:lvl4pPr>
            <a:lvl5pPr marL="2057400" indent="-228600" eaLnBrk="0" hangingPunct="0">
              <a:spcBef>
                <a:spcPct val="50000"/>
              </a:spcBef>
              <a:buFont typeface="Wingdings" pitchFamily="2" charset="2"/>
              <a:buChar char="§"/>
              <a:defRPr sz="1400">
                <a:solidFill>
                  <a:srgbClr val="00425F"/>
                </a:solidFill>
                <a:latin typeface="Arial" pitchFamily="34" charset="0"/>
              </a:defRPr>
            </a:lvl5pPr>
            <a:lvl6pPr marL="25146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6pPr>
            <a:lvl7pPr marL="29718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7pPr>
            <a:lvl8pPr marL="34290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8pPr>
            <a:lvl9pPr marL="38862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9pPr>
          </a:lstStyle>
          <a:p>
            <a:pPr marL="0" lvl="0" indent="0" algn="ctr">
              <a:spcBef>
                <a:spcPct val="30000"/>
              </a:spcBef>
              <a:buClrTx/>
              <a:buNone/>
            </a:pPr>
            <a:r>
              <a:rPr lang="en-US" sz="1600" i="1" dirty="0">
                <a:solidFill>
                  <a:schemeClr val="accent1"/>
                </a:solidFill>
                <a:latin typeface="+mj-lt"/>
              </a:rPr>
              <a:t>“I am confident that through working together, I will help to deliver a clear financial plan and excellent results. Can I partner with you?”</a:t>
            </a:r>
            <a:endParaRPr lang="en-US" altLang="en-US" sz="1600" i="1" dirty="0">
              <a:solidFill>
                <a:schemeClr val="accent1"/>
              </a:solidFill>
              <a:latin typeface="+mj-lt"/>
              <a:ea typeface="ヒラギノ角ゴ Pro W3" charset="-128"/>
            </a:endParaRPr>
          </a:p>
        </p:txBody>
      </p:sp>
      <p:sp>
        <p:nvSpPr>
          <p:cNvPr id="34" name="Rectangle 15"/>
          <p:cNvSpPr>
            <a:spLocks noChangeArrowheads="1"/>
          </p:cNvSpPr>
          <p:nvPr/>
        </p:nvSpPr>
        <p:spPr bwMode="auto">
          <a:xfrm>
            <a:off x="5857875" y="4387105"/>
            <a:ext cx="3108960" cy="1920240"/>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rgbClr val="000000">
                    <a:alpha val="50195"/>
                  </a:srgbClr>
                </a:solidFill>
              </a14:hiddenFill>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tIns="91440" bIns="91440" anchor="ctr"/>
          <a:lstStyle>
            <a:lvl1pPr marL="342900" indent="-342900" eaLnBrk="0" hangingPunct="0">
              <a:spcBef>
                <a:spcPct val="50000"/>
              </a:spcBef>
              <a:buClr>
                <a:srgbClr val="85CDDB"/>
              </a:buClr>
              <a:buFont typeface="Wingdings" pitchFamily="2" charset="2"/>
              <a:buChar char="§"/>
              <a:defRPr>
                <a:solidFill>
                  <a:srgbClr val="00425F"/>
                </a:solidFill>
                <a:latin typeface="Arial" pitchFamily="34" charset="0"/>
              </a:defRPr>
            </a:lvl1pPr>
            <a:lvl2pPr marL="742950" indent="-285750" eaLnBrk="0" hangingPunct="0">
              <a:spcBef>
                <a:spcPct val="50000"/>
              </a:spcBef>
              <a:buClr>
                <a:schemeClr val="tx1"/>
              </a:buClr>
              <a:buFont typeface="Verdana" pitchFamily="34" charset="0"/>
              <a:buChar char="–"/>
              <a:defRPr sz="1400">
                <a:solidFill>
                  <a:srgbClr val="00425F"/>
                </a:solidFill>
                <a:latin typeface="Arial" pitchFamily="34" charset="0"/>
              </a:defRPr>
            </a:lvl2pPr>
            <a:lvl3pPr marL="1143000" indent="-228600" eaLnBrk="0" hangingPunct="0">
              <a:spcBef>
                <a:spcPct val="50000"/>
              </a:spcBef>
              <a:buFont typeface="Wingdings" pitchFamily="2" charset="2"/>
              <a:buChar char="§"/>
              <a:defRPr sz="1400">
                <a:solidFill>
                  <a:srgbClr val="00425F"/>
                </a:solidFill>
                <a:latin typeface="Arial" pitchFamily="34" charset="0"/>
              </a:defRPr>
            </a:lvl3pPr>
            <a:lvl4pPr marL="1600200" indent="-228600" eaLnBrk="0" hangingPunct="0">
              <a:spcBef>
                <a:spcPct val="50000"/>
              </a:spcBef>
              <a:buFont typeface="Wingdings" pitchFamily="2" charset="2"/>
              <a:buChar char="§"/>
              <a:defRPr sz="1400">
                <a:solidFill>
                  <a:srgbClr val="00425F"/>
                </a:solidFill>
                <a:latin typeface="Arial" pitchFamily="34" charset="0"/>
              </a:defRPr>
            </a:lvl4pPr>
            <a:lvl5pPr marL="2057400" indent="-228600" eaLnBrk="0" hangingPunct="0">
              <a:spcBef>
                <a:spcPct val="50000"/>
              </a:spcBef>
              <a:buFont typeface="Wingdings" pitchFamily="2" charset="2"/>
              <a:buChar char="§"/>
              <a:defRPr sz="1400">
                <a:solidFill>
                  <a:srgbClr val="00425F"/>
                </a:solidFill>
                <a:latin typeface="Arial" pitchFamily="34" charset="0"/>
              </a:defRPr>
            </a:lvl5pPr>
            <a:lvl6pPr marL="25146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6pPr>
            <a:lvl7pPr marL="29718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7pPr>
            <a:lvl8pPr marL="34290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8pPr>
            <a:lvl9pPr marL="3886200" indent="-228600" eaLnBrk="0" fontAlgn="base" hangingPunct="0">
              <a:spcBef>
                <a:spcPct val="50000"/>
              </a:spcBef>
              <a:spcAft>
                <a:spcPct val="0"/>
              </a:spcAft>
              <a:buFont typeface="Wingdings" pitchFamily="2" charset="2"/>
              <a:buChar char="§"/>
              <a:defRPr sz="1400">
                <a:solidFill>
                  <a:srgbClr val="00425F"/>
                </a:solidFill>
                <a:latin typeface="Arial" pitchFamily="34" charset="0"/>
              </a:defRPr>
            </a:lvl9pPr>
          </a:lstStyle>
          <a:p>
            <a:pPr marL="0" indent="0" algn="ctr" eaLnBrk="1" hangingPunct="1">
              <a:spcBef>
                <a:spcPct val="25000"/>
              </a:spcBef>
              <a:buClr>
                <a:schemeClr val="accent2"/>
              </a:buClr>
              <a:buNone/>
            </a:pPr>
            <a:r>
              <a:rPr lang="en-US" altLang="en-US" sz="1600" b="1" i="1" dirty="0">
                <a:solidFill>
                  <a:schemeClr val="accent1"/>
                </a:solidFill>
                <a:latin typeface="+mj-lt"/>
                <a:ea typeface="ヒラギノ角ゴ Pro W3" charset="-128"/>
              </a:rPr>
              <a:t>“I know this can be a phenomenal partnership. Are you willing to give this a try?”</a:t>
            </a:r>
          </a:p>
          <a:p>
            <a:pPr marL="0" indent="0" eaLnBrk="1" hangingPunct="1">
              <a:spcBef>
                <a:spcPct val="25000"/>
              </a:spcBef>
              <a:buClr>
                <a:schemeClr val="accent2"/>
              </a:buClr>
              <a:buNone/>
            </a:pPr>
            <a:endParaRPr lang="en-US" altLang="en-US" sz="1200" dirty="0">
              <a:solidFill>
                <a:schemeClr val="accent1"/>
              </a:solidFill>
              <a:ea typeface="ヒラギノ角ゴ Pro W3" charset="-128"/>
            </a:endParaRPr>
          </a:p>
        </p:txBody>
      </p:sp>
    </p:spTree>
    <p:extLst>
      <p:ext uri="{BB962C8B-B14F-4D97-AF65-F5344CB8AC3E}">
        <p14:creationId xmlns:p14="http://schemas.microsoft.com/office/powerpoint/2010/main" val="233992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Tells Bottom Line</a:t>
            </a:r>
          </a:p>
        </p:txBody>
      </p:sp>
      <p:sp>
        <p:nvSpPr>
          <p:cNvPr id="3" name="Content Placeholder 2"/>
          <p:cNvSpPr>
            <a:spLocks noGrp="1"/>
          </p:cNvSpPr>
          <p:nvPr>
            <p:ph idx="1"/>
          </p:nvPr>
        </p:nvSpPr>
        <p:spPr/>
        <p:txBody>
          <a:bodyPr>
            <a:normAutofit/>
          </a:bodyPr>
          <a:lstStyle/>
          <a:p>
            <a:pPr marL="0" indent="0">
              <a:buNone/>
            </a:pPr>
            <a:r>
              <a:rPr lang="en-US" sz="2400" b="1" dirty="0"/>
              <a:t>Benefit to your client:</a:t>
            </a:r>
          </a:p>
          <a:p>
            <a:r>
              <a:rPr lang="en-US" sz="2400" dirty="0"/>
              <a:t>They feel understood and they feel better about the financial plan or investment recommendations you’ve put into place.</a:t>
            </a:r>
          </a:p>
          <a:p>
            <a:pPr marL="0" indent="0">
              <a:buNone/>
            </a:pPr>
            <a:r>
              <a:rPr lang="en-US" sz="2400" b="1" dirty="0"/>
              <a:t>Benefit to you:</a:t>
            </a:r>
          </a:p>
          <a:p>
            <a:r>
              <a:rPr lang="en-US" sz="2400" dirty="0"/>
              <a:t>It helps you hold on to your key clients and justifies your value through personal touches.</a:t>
            </a:r>
          </a:p>
        </p:txBody>
      </p:sp>
    </p:spTree>
    <p:extLst>
      <p:ext uri="{BB962C8B-B14F-4D97-AF65-F5344CB8AC3E}">
        <p14:creationId xmlns:p14="http://schemas.microsoft.com/office/powerpoint/2010/main" val="109016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320" y="2976282"/>
            <a:ext cx="8031480" cy="1298448"/>
          </a:xfrm>
        </p:spPr>
        <p:txBody>
          <a:bodyPr/>
          <a:lstStyle/>
          <a:p>
            <a:r>
              <a:rPr lang="en-US" dirty="0"/>
              <a:t>Next Steps</a:t>
            </a:r>
          </a:p>
        </p:txBody>
      </p:sp>
    </p:spTree>
    <p:extLst>
      <p:ext uri="{BB962C8B-B14F-4D97-AF65-F5344CB8AC3E}">
        <p14:creationId xmlns:p14="http://schemas.microsoft.com/office/powerpoint/2010/main" val="3125580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990600" y="1371600"/>
            <a:ext cx="7162800" cy="4526280"/>
          </a:xfrm>
        </p:spPr>
        <p:txBody>
          <a:bodyPr>
            <a:normAutofit/>
          </a:bodyPr>
          <a:lstStyle/>
          <a:p>
            <a:pPr marL="457200" indent="-457200">
              <a:buFont typeface="+mj-lt"/>
              <a:buAutoNum type="arabicPeriod"/>
            </a:pPr>
            <a:r>
              <a:rPr lang="en-US" sz="2400" dirty="0"/>
              <a:t>Let’s spend some time together 1:1 today or in the future to discuss additional ways to put these ideas to work for you.</a:t>
            </a:r>
          </a:p>
          <a:p>
            <a:pPr marL="457200" indent="-457200">
              <a:buFont typeface="+mj-lt"/>
              <a:buAutoNum type="arabicPeriod"/>
            </a:pPr>
            <a:r>
              <a:rPr lang="en-US" sz="2400" dirty="0"/>
              <a:t>Let me earn the opportunity to build a stronger partnership with you and your team.</a:t>
            </a:r>
          </a:p>
        </p:txBody>
      </p:sp>
    </p:spTree>
    <p:extLst>
      <p:ext uri="{BB962C8B-B14F-4D97-AF65-F5344CB8AC3E}">
        <p14:creationId xmlns:p14="http://schemas.microsoft.com/office/powerpoint/2010/main" val="166828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324600"/>
            <a:ext cx="1723403" cy="184666"/>
          </a:xfrm>
          <a:prstGeom prst="rect">
            <a:avLst/>
          </a:prstGeom>
          <a:noFill/>
        </p:spPr>
        <p:txBody>
          <a:bodyPr wrap="square" lIns="0" tIns="0" rIns="0" bIns="0" rtlCol="0">
            <a:spAutoFit/>
          </a:bodyPr>
          <a:lstStyle/>
          <a:p>
            <a:pPr>
              <a:spcAft>
                <a:spcPts val="1000"/>
              </a:spcAft>
              <a:buClr>
                <a:schemeClr val="accent2"/>
              </a:buClr>
              <a:tabLst>
                <a:tab pos="1657350" algn="r"/>
              </a:tabLst>
            </a:pPr>
            <a:r>
              <a:rPr lang="en-US" sz="600" dirty="0">
                <a:solidFill>
                  <a:schemeClr val="bg1"/>
                </a:solidFill>
              </a:rPr>
              <a:t>CHWACOMHG	     </a:t>
            </a:r>
            <a:br>
              <a:rPr lang="en-US" sz="600" dirty="0">
                <a:solidFill>
                  <a:schemeClr val="bg1"/>
                </a:solidFill>
              </a:rPr>
            </a:br>
            <a:r>
              <a:rPr lang="en-US" sz="600" dirty="0">
                <a:solidFill>
                  <a:schemeClr val="bg1"/>
                </a:solidFill>
              </a:rPr>
              <a:t>201707-229084</a:t>
            </a:r>
            <a:r>
              <a:rPr lang="en-US" sz="600" dirty="0"/>
              <a:t>	</a:t>
            </a:r>
          </a:p>
        </p:txBody>
      </p:sp>
      <p:sp>
        <p:nvSpPr>
          <p:cNvPr id="5" name="TextBox 4"/>
          <p:cNvSpPr txBox="1"/>
          <p:nvPr/>
        </p:nvSpPr>
        <p:spPr>
          <a:xfrm>
            <a:off x="6934200" y="6324600"/>
            <a:ext cx="1723403" cy="184666"/>
          </a:xfrm>
          <a:prstGeom prst="rect">
            <a:avLst/>
          </a:prstGeom>
          <a:noFill/>
        </p:spPr>
        <p:txBody>
          <a:bodyPr wrap="square" lIns="0" tIns="0" rIns="0" bIns="0" rtlCol="0">
            <a:spAutoFit/>
          </a:bodyPr>
          <a:lstStyle/>
          <a:p>
            <a:pPr algn="r">
              <a:spcAft>
                <a:spcPts val="1000"/>
              </a:spcAft>
              <a:buClr>
                <a:schemeClr val="accent2"/>
              </a:buClr>
              <a:tabLst>
                <a:tab pos="1657350" algn="r"/>
              </a:tabLst>
            </a:pPr>
            <a:r>
              <a:rPr lang="en-US" sz="600" dirty="0"/>
              <a:t>	</a:t>
            </a:r>
            <a:r>
              <a:rPr lang="en-US" sz="600" dirty="0">
                <a:solidFill>
                  <a:schemeClr val="bg1"/>
                </a:solidFill>
              </a:rPr>
              <a:t>     E01-168</a:t>
            </a:r>
            <a:br>
              <a:rPr lang="en-US" sz="600" dirty="0">
                <a:solidFill>
                  <a:schemeClr val="bg1"/>
                </a:solidFill>
              </a:rPr>
            </a:br>
            <a:r>
              <a:rPr lang="en-US" sz="600" dirty="0">
                <a:solidFill>
                  <a:schemeClr val="bg1"/>
                </a:solidFill>
              </a:rPr>
              <a:t>                                        	  7/17 </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Today’s Agenda</a:t>
            </a:r>
            <a:endParaRPr lang="en-US" dirty="0"/>
          </a:p>
        </p:txBody>
      </p:sp>
      <p:sp>
        <p:nvSpPr>
          <p:cNvPr id="3" name="Content Placeholder 2"/>
          <p:cNvSpPr>
            <a:spLocks noGrp="1"/>
          </p:cNvSpPr>
          <p:nvPr>
            <p:ph idx="1"/>
          </p:nvPr>
        </p:nvSpPr>
        <p:spPr/>
        <p:txBody>
          <a:bodyPr/>
          <a:lstStyle/>
          <a:p>
            <a:r>
              <a:rPr lang="en-US" dirty="0"/>
              <a:t>The “Tells” Philosophy</a:t>
            </a:r>
          </a:p>
          <a:p>
            <a:r>
              <a:rPr lang="en-US" dirty="0"/>
              <a:t>Communication Styles Model</a:t>
            </a:r>
          </a:p>
          <a:p>
            <a:r>
              <a:rPr lang="en-US" dirty="0"/>
              <a:t>Adapting to Communication Styles</a:t>
            </a:r>
            <a:endParaRPr lang="en-US" strike="sngStrike" dirty="0"/>
          </a:p>
          <a:p>
            <a:r>
              <a:rPr lang="en-US" dirty="0"/>
              <a:t>Next Steps </a:t>
            </a:r>
          </a:p>
        </p:txBody>
      </p:sp>
    </p:spTree>
    <p:extLst>
      <p:ext uri="{BB962C8B-B14F-4D97-AF65-F5344CB8AC3E}">
        <p14:creationId xmlns:p14="http://schemas.microsoft.com/office/powerpoint/2010/main" val="114760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320" y="2976282"/>
            <a:ext cx="8031480" cy="1298448"/>
          </a:xfrm>
        </p:spPr>
        <p:txBody>
          <a:bodyPr/>
          <a:lstStyle/>
          <a:p>
            <a:r>
              <a:rPr lang="en-US" dirty="0"/>
              <a:t>The “tells” philosophy</a:t>
            </a:r>
          </a:p>
        </p:txBody>
      </p:sp>
    </p:spTree>
    <p:extLst>
      <p:ext uri="{BB962C8B-B14F-4D97-AF65-F5344CB8AC3E}">
        <p14:creationId xmlns:p14="http://schemas.microsoft.com/office/powerpoint/2010/main" val="167119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90600" y="1524000"/>
            <a:ext cx="3733800" cy="4544568"/>
          </a:xfrm>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marL="228600" indent="-228600"/>
            <a:r>
              <a:rPr lang="en-US" altLang="en-US" dirty="0"/>
              <a:t>People are giving away </a:t>
            </a:r>
            <a:br>
              <a:rPr lang="en-US" altLang="en-US" dirty="0"/>
            </a:br>
            <a:r>
              <a:rPr lang="en-US" altLang="en-US" dirty="0"/>
              <a:t>“tells” all the time without realizing it</a:t>
            </a:r>
          </a:p>
          <a:p>
            <a:pPr marL="228600" indent="-228600"/>
            <a:r>
              <a:rPr lang="en-US" altLang="en-US" dirty="0"/>
              <a:t>It is </a:t>
            </a:r>
            <a:r>
              <a:rPr lang="en-US" altLang="ja-JP" dirty="0">
                <a:ea typeface="ＭＳ Ｐゴシック" pitchFamily="34" charset="-128"/>
              </a:rPr>
              <a:t>crucial to read those “tells” and then adapt your behavior</a:t>
            </a:r>
          </a:p>
          <a:p>
            <a:pPr marL="228600" indent="-228600"/>
            <a:r>
              <a:rPr lang="en-US" altLang="en-US" dirty="0">
                <a:ea typeface="ＭＳ Ｐゴシック" pitchFamily="34" charset="-128"/>
              </a:rPr>
              <a:t>The Platinum Rule </a:t>
            </a:r>
          </a:p>
          <a:p>
            <a:pPr marL="228600" indent="-228600"/>
            <a:r>
              <a:rPr lang="en-US" altLang="en-US" dirty="0">
                <a:ea typeface="ＭＳ Ｐゴシック" pitchFamily="34" charset="-128"/>
              </a:rPr>
              <a:t>Mirroring builds trust </a:t>
            </a:r>
            <a:endParaRPr lang="en-US" altLang="en-US" i="1" dirty="0">
              <a:solidFill>
                <a:srgbClr val="FF0000"/>
              </a:solidFill>
            </a:endParaRPr>
          </a:p>
        </p:txBody>
      </p:sp>
      <p:pic>
        <p:nvPicPr>
          <p:cNvPr id="7" name="Content Placeholder 6"/>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5150980" y="1600200"/>
            <a:ext cx="3291840" cy="2204817"/>
          </a:xfrm>
        </p:spPr>
      </p:pic>
      <p:sp>
        <p:nvSpPr>
          <p:cNvPr id="5122" name="Rectangle 2"/>
          <p:cNvSpPr>
            <a:spLocks noGrp="1" noChangeArrowheads="1"/>
          </p:cNvSpPr>
          <p:nvPr>
            <p:ph type="title"/>
          </p:nvPr>
        </p:nvSpPr>
        <p:spPr/>
        <p:txBody>
          <a:bodyPr/>
          <a:lstStyle/>
          <a:p>
            <a:pPr eaLnBrk="1" hangingPunct="1"/>
            <a:r>
              <a:rPr lang="en-US" altLang="en-US" dirty="0"/>
              <a:t>People Will Tell You How to Sell Them</a:t>
            </a:r>
          </a:p>
        </p:txBody>
      </p:sp>
    </p:spTree>
    <p:extLst>
      <p:ext uri="{BB962C8B-B14F-4D97-AF65-F5344CB8AC3E}">
        <p14:creationId xmlns:p14="http://schemas.microsoft.com/office/powerpoint/2010/main" val="34952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Are Creatures of Habit</a:t>
            </a:r>
          </a:p>
        </p:txBody>
      </p:sp>
      <p:sp>
        <p:nvSpPr>
          <p:cNvPr id="6" name="Text Placeholder 5"/>
          <p:cNvSpPr>
            <a:spLocks noGrp="1"/>
          </p:cNvSpPr>
          <p:nvPr>
            <p:ph type="body" sz="quarter" idx="13"/>
          </p:nvPr>
        </p:nvSpPr>
        <p:spPr/>
        <p:txBody>
          <a:bodyPr/>
          <a:lstStyle/>
          <a:p>
            <a:endParaRPr lang="en-US" dirty="0"/>
          </a:p>
        </p:txBody>
      </p:sp>
      <p:sp>
        <p:nvSpPr>
          <p:cNvPr id="4" name="Text Placeholder 3"/>
          <p:cNvSpPr>
            <a:spLocks noGrp="1"/>
          </p:cNvSpPr>
          <p:nvPr>
            <p:ph type="body" sz="quarter" idx="14"/>
          </p:nvPr>
        </p:nvSpPr>
        <p:spPr/>
        <p:txBody>
          <a:bodyPr/>
          <a:lstStyle/>
          <a:p>
            <a:endParaRPr lang="en-US"/>
          </a:p>
        </p:txBody>
      </p:sp>
      <p:sp>
        <p:nvSpPr>
          <p:cNvPr id="5" name="Text Placeholder 4"/>
          <p:cNvSpPr>
            <a:spLocks noGrp="1"/>
          </p:cNvSpPr>
          <p:nvPr>
            <p:ph type="body" sz="quarter" idx="15"/>
          </p:nvPr>
        </p:nvSpPr>
        <p:spPr/>
        <p:txBody>
          <a:bodyPr/>
          <a:lstStyle/>
          <a:p>
            <a:r>
              <a:rPr lang="en-US" dirty="0"/>
              <a:t>AND MANY OF OUR UNCONSCIOUS HABITS ARE “TELLS”</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1200" y="1828800"/>
            <a:ext cx="5435600" cy="431540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06557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320" y="2976282"/>
            <a:ext cx="8031480" cy="1298448"/>
          </a:xfrm>
        </p:spPr>
        <p:txBody>
          <a:bodyPr/>
          <a:lstStyle/>
          <a:p>
            <a:r>
              <a:rPr lang="en-US" dirty="0"/>
              <a:t>Communication styles model</a:t>
            </a:r>
            <a:br>
              <a:rPr lang="en-US" dirty="0"/>
            </a:br>
            <a:endParaRPr lang="en-US" dirty="0"/>
          </a:p>
        </p:txBody>
      </p:sp>
    </p:spTree>
    <p:extLst>
      <p:ext uri="{BB962C8B-B14F-4D97-AF65-F5344CB8AC3E}">
        <p14:creationId xmlns:p14="http://schemas.microsoft.com/office/powerpoint/2010/main" val="466665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a:t>Indirect Versus Direct</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47421759"/>
              </p:ext>
            </p:extLst>
          </p:nvPr>
        </p:nvGraphicFramePr>
        <p:xfrm>
          <a:off x="838200" y="1879600"/>
          <a:ext cx="7620000" cy="2743200"/>
        </p:xfrm>
        <a:graphic>
          <a:graphicData uri="http://schemas.openxmlformats.org/drawingml/2006/table">
            <a:tbl>
              <a:tblPr firstRow="1" bandRow="1">
                <a:tableStyleId>{5C22544A-7EE6-4342-B048-85BDC9FD1C3A}</a:tableStyleId>
              </a:tblPr>
              <a:tblGrid>
                <a:gridCol w="2155371">
                  <a:extLst>
                    <a:ext uri="{9D8B030D-6E8A-4147-A177-3AD203B41FA5}">
                      <a16:colId xmlns:a16="http://schemas.microsoft.com/office/drawing/2014/main" val="20000"/>
                    </a:ext>
                  </a:extLst>
                </a:gridCol>
                <a:gridCol w="2340429">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370840">
                <a:tc>
                  <a:txBody>
                    <a:bodyPr/>
                    <a:lstStyle/>
                    <a:p>
                      <a:endParaRPr lang="en-US" dirty="0"/>
                    </a:p>
                  </a:txBody>
                  <a:tcPr>
                    <a:lnR w="38100" cap="flat" cmpd="sng" algn="ctr">
                      <a:solidFill>
                        <a:schemeClr val="bg1"/>
                      </a:solidFill>
                      <a:prstDash val="solid"/>
                      <a:round/>
                      <a:headEnd type="none" w="med" len="med"/>
                      <a:tailEnd type="none" w="med" len="med"/>
                    </a:lnR>
                    <a:noFill/>
                  </a:tcPr>
                </a:tc>
                <a:tc>
                  <a:txBody>
                    <a:bodyPr/>
                    <a:lstStyle/>
                    <a:p>
                      <a:r>
                        <a:rPr lang="en-US" sz="2800" dirty="0">
                          <a:solidFill>
                            <a:schemeClr val="accent1"/>
                          </a:solidFill>
                        </a:rPr>
                        <a:t>Indirect</a:t>
                      </a:r>
                    </a:p>
                  </a:txBody>
                  <a:tcPr marL="0">
                    <a:lnL w="38100" cap="flat" cmpd="sng" algn="ctr">
                      <a:solidFill>
                        <a:schemeClr val="bg1"/>
                      </a:solidFill>
                      <a:prstDash val="solid"/>
                      <a:round/>
                      <a:headEnd type="none" w="med" len="med"/>
                      <a:tailEnd type="none" w="med" len="med"/>
                    </a:lnL>
                    <a:solidFill>
                      <a:schemeClr val="bg1"/>
                    </a:solidFill>
                  </a:tcPr>
                </a:tc>
                <a:tc>
                  <a:txBody>
                    <a:bodyPr/>
                    <a:lstStyle/>
                    <a:p>
                      <a:endParaRPr lang="en-US" sz="2800" dirty="0"/>
                    </a:p>
                  </a:txBody>
                  <a:tcPr marL="0">
                    <a:noFill/>
                  </a:tcPr>
                </a:tc>
                <a:tc>
                  <a:txBody>
                    <a:bodyPr/>
                    <a:lstStyle/>
                    <a:p>
                      <a:r>
                        <a:rPr lang="en-US" sz="2800" dirty="0">
                          <a:solidFill>
                            <a:schemeClr val="accent2"/>
                          </a:solidFill>
                        </a:rPr>
                        <a:t>Direct</a:t>
                      </a:r>
                    </a:p>
                  </a:txBody>
                  <a:tcPr marL="0">
                    <a:solidFill>
                      <a:schemeClr val="bg1"/>
                    </a:solidFill>
                  </a:tcPr>
                </a:tc>
                <a:extLst>
                  <a:ext uri="{0D108BD9-81ED-4DB2-BD59-A6C34878D82A}">
                    <a16:rowId xmlns:a16="http://schemas.microsoft.com/office/drawing/2014/main" val="10000"/>
                  </a:ext>
                </a:extLst>
              </a:tr>
              <a:tr h="370840">
                <a:tc>
                  <a:txBody>
                    <a:bodyPr/>
                    <a:lstStyle/>
                    <a:p>
                      <a:pPr algn="r"/>
                      <a:r>
                        <a:rPr lang="en-US" altLang="en-US" sz="1800" b="1" dirty="0">
                          <a:solidFill>
                            <a:schemeClr val="tx2"/>
                          </a:solidFill>
                        </a:rPr>
                        <a:t>Voice Volume</a:t>
                      </a:r>
                      <a:r>
                        <a:rPr lang="en-US" altLang="en-US" sz="1600" b="1" dirty="0">
                          <a:solidFill>
                            <a:schemeClr val="tx2"/>
                          </a:solidFill>
                        </a:rPr>
                        <a:t> </a:t>
                      </a:r>
                      <a:endParaRPr lang="en-US" b="1" dirty="0">
                        <a:solidFill>
                          <a:schemeClr val="tx2"/>
                        </a:solidFill>
                      </a:endParaRPr>
                    </a:p>
                  </a:txBody>
                  <a:tcPr>
                    <a:lnR w="38100" cap="flat" cmpd="sng" algn="ctr">
                      <a:solidFill>
                        <a:schemeClr val="bg1"/>
                      </a:solidFill>
                      <a:prstDash val="solid"/>
                      <a:round/>
                      <a:headEnd type="none" w="med" len="med"/>
                      <a:tailEnd type="none" w="med" len="med"/>
                    </a:lnR>
                    <a:solidFill>
                      <a:schemeClr val="bg1"/>
                    </a:solidFill>
                  </a:tcPr>
                </a:tc>
                <a:tc>
                  <a:txBody>
                    <a:bodyPr/>
                    <a:lstStyle/>
                    <a:p>
                      <a:r>
                        <a:rPr lang="en-US" altLang="en-US" sz="1800" dirty="0">
                          <a:solidFill>
                            <a:schemeClr val="bg1"/>
                          </a:solidFill>
                        </a:rPr>
                        <a:t>softer</a:t>
                      </a:r>
                      <a:endParaRPr lang="en-US" dirty="0">
                        <a:solidFill>
                          <a:schemeClr val="bg1"/>
                        </a:solidFill>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endParaRPr lang="en-US" dirty="0"/>
                    </a:p>
                  </a:txBody>
                  <a:tcPr>
                    <a:lnB w="38100" cap="flat" cmpd="sng" algn="ctr">
                      <a:solidFill>
                        <a:schemeClr val="bg1"/>
                      </a:solidFill>
                      <a:prstDash val="solid"/>
                      <a:round/>
                      <a:headEnd type="none" w="med" len="med"/>
                      <a:tailEnd type="none" w="med" len="med"/>
                    </a:lnB>
                    <a:solidFill>
                      <a:schemeClr val="accent5"/>
                    </a:solidFill>
                  </a:tcPr>
                </a:tc>
                <a:tc>
                  <a:txBody>
                    <a:bodyPr/>
                    <a:lstStyle/>
                    <a:p>
                      <a:r>
                        <a:rPr lang="en-US" altLang="en-US" sz="1800" dirty="0">
                          <a:solidFill>
                            <a:schemeClr val="bg1"/>
                          </a:solidFill>
                        </a:rPr>
                        <a:t>louder</a:t>
                      </a:r>
                      <a:endParaRPr lang="en-US" dirty="0">
                        <a:solidFill>
                          <a:schemeClr val="bg1"/>
                        </a:solidFill>
                      </a:endParaRPr>
                    </a:p>
                  </a:txBody>
                  <a:tcPr>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0001"/>
                  </a:ext>
                </a:extLst>
              </a:tr>
              <a:tr h="370840">
                <a:tc>
                  <a:txBody>
                    <a:bodyPr/>
                    <a:lstStyle/>
                    <a:p>
                      <a:pPr algn="r"/>
                      <a:r>
                        <a:rPr lang="en-US" altLang="en-US" sz="1800" b="1" dirty="0">
                          <a:solidFill>
                            <a:schemeClr val="tx2"/>
                          </a:solidFill>
                        </a:rPr>
                        <a:t>Pace</a:t>
                      </a:r>
                      <a:endParaRPr lang="en-US" b="1" dirty="0">
                        <a:solidFill>
                          <a:schemeClr val="tx2"/>
                        </a:solidFill>
                      </a:endParaRPr>
                    </a:p>
                  </a:txBody>
                  <a:tcPr>
                    <a:lnR w="38100" cap="flat" cmpd="sng" algn="ctr">
                      <a:solidFill>
                        <a:schemeClr val="bg1"/>
                      </a:solidFill>
                      <a:prstDash val="solid"/>
                      <a:round/>
                      <a:headEnd type="none" w="med" len="med"/>
                      <a:tailEnd type="none" w="med" len="med"/>
                    </a:lnR>
                    <a:solidFill>
                      <a:schemeClr val="bg1"/>
                    </a:solidFill>
                  </a:tcPr>
                </a:tc>
                <a:tc>
                  <a:txBody>
                    <a:bodyPr/>
                    <a:lstStyle/>
                    <a:p>
                      <a:r>
                        <a:rPr lang="en-US" altLang="en-US" sz="1800" dirty="0">
                          <a:solidFill>
                            <a:schemeClr val="bg1"/>
                          </a:solidFill>
                        </a:rPr>
                        <a:t>slower </a:t>
                      </a:r>
                      <a:endParaRPr lang="en-US" dirty="0">
                        <a:solidFill>
                          <a:schemeClr val="bg1"/>
                        </a:solidFill>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endParaRPr lang="en-US" dirty="0"/>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r>
                        <a:rPr lang="en-US" altLang="en-US" sz="1800" dirty="0">
                          <a:solidFill>
                            <a:schemeClr val="bg1"/>
                          </a:solidFill>
                        </a:rPr>
                        <a:t>faster</a:t>
                      </a:r>
                      <a:endParaRPr lang="en-US" dirty="0">
                        <a:solidFill>
                          <a:schemeClr val="bg1"/>
                        </a:solidFill>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0002"/>
                  </a:ext>
                </a:extLst>
              </a:tr>
              <a:tr h="370840">
                <a:tc>
                  <a:txBody>
                    <a:bodyPr/>
                    <a:lstStyle/>
                    <a:p>
                      <a:pPr algn="r"/>
                      <a:r>
                        <a:rPr lang="en-US" altLang="en-US" sz="1800" b="1" dirty="0">
                          <a:solidFill>
                            <a:schemeClr val="tx2"/>
                          </a:solidFill>
                        </a:rPr>
                        <a:t>Conviction</a:t>
                      </a:r>
                      <a:endParaRPr lang="en-US" b="1" dirty="0">
                        <a:solidFill>
                          <a:schemeClr val="tx2"/>
                        </a:solidFill>
                      </a:endParaRPr>
                    </a:p>
                  </a:txBody>
                  <a:tcPr>
                    <a:lnR w="38100" cap="flat" cmpd="sng" algn="ctr">
                      <a:solidFill>
                        <a:schemeClr val="bg1"/>
                      </a:solidFill>
                      <a:prstDash val="solid"/>
                      <a:round/>
                      <a:headEnd type="none" w="med" len="med"/>
                      <a:tailEnd type="none" w="med" len="med"/>
                    </a:lnR>
                    <a:solidFill>
                      <a:schemeClr val="bg1"/>
                    </a:solidFill>
                  </a:tcPr>
                </a:tc>
                <a:tc>
                  <a:txBody>
                    <a:bodyPr/>
                    <a:lstStyle/>
                    <a:p>
                      <a:r>
                        <a:rPr lang="en-US" altLang="en-US" sz="1800" dirty="0">
                          <a:solidFill>
                            <a:schemeClr val="bg1"/>
                          </a:solidFill>
                        </a:rPr>
                        <a:t>less conviction</a:t>
                      </a:r>
                      <a:endParaRPr lang="en-US" dirty="0">
                        <a:solidFill>
                          <a:schemeClr val="bg1"/>
                        </a:solidFill>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endParaRPr lang="en-US" dirty="0"/>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r>
                        <a:rPr lang="en-US" altLang="en-US" sz="1800" dirty="0">
                          <a:solidFill>
                            <a:schemeClr val="bg1"/>
                          </a:solidFill>
                        </a:rPr>
                        <a:t>more conviction</a:t>
                      </a:r>
                      <a:endParaRPr lang="en-US" dirty="0">
                        <a:solidFill>
                          <a:schemeClr val="bg1"/>
                        </a:solidFill>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0003"/>
                  </a:ext>
                </a:extLst>
              </a:tr>
              <a:tr h="370840">
                <a:tc>
                  <a:txBody>
                    <a:bodyPr/>
                    <a:lstStyle/>
                    <a:p>
                      <a:pPr algn="r"/>
                      <a:r>
                        <a:rPr lang="en-US" altLang="en-US" sz="1800" b="1" dirty="0">
                          <a:solidFill>
                            <a:schemeClr val="tx2"/>
                          </a:solidFill>
                        </a:rPr>
                        <a:t>Decision-Making</a:t>
                      </a:r>
                      <a:endParaRPr lang="en-US" b="1" dirty="0">
                        <a:solidFill>
                          <a:schemeClr val="tx2"/>
                        </a:solidFill>
                      </a:endParaRPr>
                    </a:p>
                  </a:txBody>
                  <a:tcPr>
                    <a:lnR w="38100" cap="flat" cmpd="sng" algn="ctr">
                      <a:solidFill>
                        <a:schemeClr val="bg1"/>
                      </a:solidFill>
                      <a:prstDash val="solid"/>
                      <a:round/>
                      <a:headEnd type="none" w="med" len="med"/>
                      <a:tailEnd type="none" w="med" len="med"/>
                    </a:lnR>
                    <a:solidFill>
                      <a:schemeClr val="bg1"/>
                    </a:solidFill>
                  </a:tcPr>
                </a:tc>
                <a:tc>
                  <a:txBody>
                    <a:bodyPr/>
                    <a:lstStyle/>
                    <a:p>
                      <a:r>
                        <a:rPr lang="en-US" altLang="en-US" sz="1800" dirty="0">
                          <a:solidFill>
                            <a:schemeClr val="bg1"/>
                          </a:solidFill>
                        </a:rPr>
                        <a:t>less decisive</a:t>
                      </a:r>
                      <a:endParaRPr lang="en-US" dirty="0">
                        <a:solidFill>
                          <a:schemeClr val="bg1"/>
                        </a:solidFill>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endParaRPr lang="en-US" dirty="0"/>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r>
                        <a:rPr lang="en-US" altLang="en-US" sz="1800" dirty="0">
                          <a:solidFill>
                            <a:schemeClr val="bg1"/>
                          </a:solidFill>
                        </a:rPr>
                        <a:t>more decisive</a:t>
                      </a:r>
                      <a:endParaRPr lang="en-US" dirty="0">
                        <a:solidFill>
                          <a:schemeClr val="bg1"/>
                        </a:solidFill>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0004"/>
                  </a:ext>
                </a:extLst>
              </a:tr>
              <a:tr h="370840">
                <a:tc>
                  <a:txBody>
                    <a:bodyPr/>
                    <a:lstStyle/>
                    <a:p>
                      <a:pPr algn="r"/>
                      <a:r>
                        <a:rPr lang="en-US" altLang="en-US" sz="1800" b="1" dirty="0">
                          <a:solidFill>
                            <a:schemeClr val="tx2"/>
                          </a:solidFill>
                        </a:rPr>
                        <a:t>Communication</a:t>
                      </a:r>
                      <a:endParaRPr lang="en-US" b="1" dirty="0">
                        <a:solidFill>
                          <a:schemeClr val="tx2"/>
                        </a:solidFill>
                      </a:endParaRPr>
                    </a:p>
                  </a:txBody>
                  <a:tcPr>
                    <a:lnR w="38100" cap="flat" cmpd="sng" algn="ctr">
                      <a:solidFill>
                        <a:schemeClr val="bg1"/>
                      </a:solidFill>
                      <a:prstDash val="solid"/>
                      <a:round/>
                      <a:headEnd type="none" w="med" len="med"/>
                      <a:tailEnd type="none" w="med" len="med"/>
                    </a:lnR>
                    <a:solidFill>
                      <a:schemeClr val="bg1"/>
                    </a:solidFill>
                  </a:tcPr>
                </a:tc>
                <a:tc>
                  <a:txBody>
                    <a:bodyPr/>
                    <a:lstStyle/>
                    <a:p>
                      <a:r>
                        <a:rPr lang="en-US" altLang="en-US" sz="1800" dirty="0">
                          <a:solidFill>
                            <a:schemeClr val="bg1"/>
                          </a:solidFill>
                        </a:rPr>
                        <a:t>more asking/listening </a:t>
                      </a:r>
                      <a:endParaRPr lang="en-US" dirty="0">
                        <a:solidFill>
                          <a:schemeClr val="bg1"/>
                        </a:solidFill>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endParaRPr lang="en-US" dirty="0"/>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solidFill>
                            <a:schemeClr val="bg1"/>
                          </a:solidFill>
                        </a:rPr>
                        <a:t>more telling</a:t>
                      </a: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r h="370840">
                <a:tc>
                  <a:txBody>
                    <a:bodyPr/>
                    <a:lstStyle/>
                    <a:p>
                      <a:pPr algn="r"/>
                      <a:r>
                        <a:rPr lang="en-US" altLang="en-US" sz="1800" b="1" dirty="0">
                          <a:solidFill>
                            <a:schemeClr val="tx2"/>
                          </a:solidFill>
                        </a:rPr>
                        <a:t>Posture/Gestures</a:t>
                      </a:r>
                      <a:endParaRPr lang="en-US" b="1" dirty="0">
                        <a:solidFill>
                          <a:schemeClr val="tx2"/>
                        </a:solidFill>
                      </a:endParaRPr>
                    </a:p>
                  </a:txBody>
                  <a:tcPr>
                    <a:lnR w="38100" cap="flat" cmpd="sng" algn="ctr">
                      <a:solidFill>
                        <a:schemeClr val="bg1"/>
                      </a:solidFill>
                      <a:prstDash val="solid"/>
                      <a:round/>
                      <a:headEnd type="none" w="med" len="med"/>
                      <a:tailEnd type="none" w="med" len="med"/>
                    </a:lnR>
                    <a:solidFill>
                      <a:schemeClr val="bg1"/>
                    </a:solidFill>
                  </a:tcPr>
                </a:tc>
                <a:tc>
                  <a:txBody>
                    <a:bodyPr/>
                    <a:lstStyle/>
                    <a:p>
                      <a:r>
                        <a:rPr lang="en-US" altLang="en-US" sz="1800" dirty="0">
                          <a:solidFill>
                            <a:schemeClr val="bg1"/>
                          </a:solidFill>
                        </a:rPr>
                        <a:t>more laid back</a:t>
                      </a:r>
                      <a:endParaRPr lang="en-US" dirty="0">
                        <a:solidFill>
                          <a:schemeClr val="bg1"/>
                        </a:solidFill>
                      </a:endParaRPr>
                    </a:p>
                  </a:txBody>
                  <a:tcP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1"/>
                    </a:solidFill>
                  </a:tcPr>
                </a:tc>
                <a:tc>
                  <a:txBody>
                    <a:bodyPr/>
                    <a:lstStyle/>
                    <a:p>
                      <a:endParaRPr lang="en-US" dirty="0"/>
                    </a:p>
                  </a:txBody>
                  <a:tcPr>
                    <a:lnT w="38100" cap="flat" cmpd="sng" algn="ctr">
                      <a:solidFill>
                        <a:schemeClr val="bg1"/>
                      </a:solidFill>
                      <a:prstDash val="solid"/>
                      <a:round/>
                      <a:headEnd type="none" w="med" len="med"/>
                      <a:tailEnd type="none" w="med" len="med"/>
                    </a:lnT>
                    <a:solidFill>
                      <a:schemeClr val="accent5"/>
                    </a:solidFill>
                  </a:tcPr>
                </a:tc>
                <a:tc>
                  <a:txBody>
                    <a:bodyPr/>
                    <a:lstStyle/>
                    <a:p>
                      <a:r>
                        <a:rPr lang="en-US" altLang="en-US" sz="1800" dirty="0">
                          <a:solidFill>
                            <a:schemeClr val="bg1"/>
                          </a:solidFill>
                        </a:rPr>
                        <a:t>more upright/forward</a:t>
                      </a:r>
                      <a:endParaRPr lang="en-US" dirty="0">
                        <a:solidFill>
                          <a:schemeClr val="bg1"/>
                        </a:solidFill>
                      </a:endParaRPr>
                    </a:p>
                  </a:txBody>
                  <a:tcPr>
                    <a:lnT w="38100" cap="flat" cmpd="sng" algn="ctr">
                      <a:solidFill>
                        <a:schemeClr val="bg1"/>
                      </a:solidFill>
                      <a:prstDash val="solid"/>
                      <a:round/>
                      <a:headEnd type="none" w="med" len="med"/>
                      <a:tailEnd type="none" w="med" len="med"/>
                    </a:lnT>
                    <a:solidFill>
                      <a:schemeClr val="accent2"/>
                    </a:solidFill>
                  </a:tcPr>
                </a:tc>
                <a:extLst>
                  <a:ext uri="{0D108BD9-81ED-4DB2-BD59-A6C34878D82A}">
                    <a16:rowId xmlns:a16="http://schemas.microsoft.com/office/drawing/2014/main" val="10006"/>
                  </a:ext>
                </a:extLst>
              </a:tr>
            </a:tbl>
          </a:graphicData>
        </a:graphic>
      </p:graphicFrame>
      <p:cxnSp>
        <p:nvCxnSpPr>
          <p:cNvPr id="6" name="Straight Connector 5"/>
          <p:cNvCxnSpPr/>
          <p:nvPr/>
        </p:nvCxnSpPr>
        <p:spPr>
          <a:xfrm>
            <a:off x="5410200" y="2569464"/>
            <a:ext cx="457200" cy="0"/>
          </a:xfrm>
          <a:prstGeom prst="line">
            <a:avLst/>
          </a:prstGeom>
          <a:ln w="41275" cap="sq">
            <a:solidFill>
              <a:schemeClr val="accent4"/>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410200" y="2950464"/>
            <a:ext cx="457200" cy="0"/>
          </a:xfrm>
          <a:prstGeom prst="line">
            <a:avLst/>
          </a:prstGeom>
          <a:ln w="41275" cap="sq">
            <a:solidFill>
              <a:schemeClr val="accent4"/>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10200" y="3313176"/>
            <a:ext cx="457200" cy="0"/>
          </a:xfrm>
          <a:prstGeom prst="line">
            <a:avLst/>
          </a:prstGeom>
          <a:ln w="41275" cap="sq">
            <a:solidFill>
              <a:schemeClr val="accent4"/>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410200" y="3688080"/>
            <a:ext cx="457200" cy="0"/>
          </a:xfrm>
          <a:prstGeom prst="line">
            <a:avLst/>
          </a:prstGeom>
          <a:ln w="41275" cap="sq">
            <a:solidFill>
              <a:schemeClr val="accent4"/>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10200" y="4062984"/>
            <a:ext cx="457200" cy="0"/>
          </a:xfrm>
          <a:prstGeom prst="line">
            <a:avLst/>
          </a:prstGeom>
          <a:ln w="41275" cap="sq">
            <a:solidFill>
              <a:schemeClr val="accent4"/>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410200" y="4419600"/>
            <a:ext cx="457200" cy="0"/>
          </a:xfrm>
          <a:prstGeom prst="line">
            <a:avLst/>
          </a:prstGeom>
          <a:ln w="41275" cap="sq">
            <a:solidFill>
              <a:schemeClr val="accent4"/>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990600" y="1676400"/>
          <a:ext cx="7620000" cy="4404360"/>
        </p:xfrm>
        <a:graphic>
          <a:graphicData uri="http://schemas.openxmlformats.org/drawingml/2006/table">
            <a:tbl>
              <a:tblPr firstRow="1" bandRow="1">
                <a:tableStyleId>{5C22544A-7EE6-4342-B048-85BDC9FD1C3A}</a:tableStyleId>
              </a:tblPr>
              <a:tblGrid>
                <a:gridCol w="1041688">
                  <a:extLst>
                    <a:ext uri="{9D8B030D-6E8A-4147-A177-3AD203B41FA5}">
                      <a16:colId xmlns:a16="http://schemas.microsoft.com/office/drawing/2014/main" val="20000"/>
                    </a:ext>
                  </a:extLst>
                </a:gridCol>
                <a:gridCol w="1320512">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pPr algn="ctr"/>
                      <a:r>
                        <a:rPr lang="en-US" altLang="en-US" sz="1600" dirty="0"/>
                        <a:t>Serious</a:t>
                      </a:r>
                      <a:endParaRPr lang="en-US" sz="1600" dirty="0"/>
                    </a:p>
                  </a:txBody>
                  <a:tcPr anchor="ctr">
                    <a:lnR w="28575" cap="flat" cmpd="sng" algn="ctr">
                      <a:solidFill>
                        <a:schemeClr val="bg1"/>
                      </a:solidFill>
                      <a:prstDash val="solid"/>
                      <a:round/>
                      <a:headEnd type="none" w="med" len="med"/>
                      <a:tailEnd type="none" w="med" len="med"/>
                    </a:lnR>
                  </a:tcPr>
                </a:tc>
                <a:tc>
                  <a:txBody>
                    <a:bodyPr/>
                    <a:lstStyle/>
                    <a:p>
                      <a:pPr algn="ctr"/>
                      <a:r>
                        <a:rPr lang="en-US" sz="1600" dirty="0"/>
                        <a:t>Less Facial Expression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lang="en-US" sz="1600" dirty="0"/>
                        <a:t>Set Body/</a:t>
                      </a:r>
                      <a:br>
                        <a:rPr lang="en-US" sz="1600" dirty="0"/>
                      </a:br>
                      <a:r>
                        <a:rPr lang="en-US" sz="1600" dirty="0"/>
                        <a:t>Hands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lang="en-US" sz="1600" dirty="0"/>
                        <a:t>Focus on Task</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lang="en-US" sz="1600" dirty="0"/>
                        <a:t>Decisions</a:t>
                      </a:r>
                      <a:r>
                        <a:rPr lang="en-US" sz="1600" baseline="0" dirty="0"/>
                        <a:t> </a:t>
                      </a:r>
                      <a:r>
                        <a:rPr lang="en-US" sz="1550" baseline="0" dirty="0"/>
                        <a:t>Based on Logic</a:t>
                      </a:r>
                      <a:endParaRPr lang="en-US" sz="155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lang="en-US" sz="1600" dirty="0"/>
                        <a:t>Less Vocal Inflection</a:t>
                      </a:r>
                    </a:p>
                  </a:txBody>
                  <a:tcPr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3002280">
                <a:tc>
                  <a:txBody>
                    <a:bodyPr/>
                    <a:lstStyle/>
                    <a:p>
                      <a:endParaRPr lang="en-US" sz="1600" dirty="0"/>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solidFill>
                  </a:tcPr>
                </a:tc>
                <a:tc>
                  <a:txBody>
                    <a:bodyPr/>
                    <a:lstStyle/>
                    <a:p>
                      <a:endParaRPr lang="en-US" sz="16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solidFill>
                  </a:tcPr>
                </a:tc>
                <a:tc>
                  <a:txBody>
                    <a:bodyPr/>
                    <a:lstStyle/>
                    <a:p>
                      <a:endParaRPr lang="en-US" sz="16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solidFill>
                  </a:tcPr>
                </a:tc>
                <a:tc>
                  <a:txBody>
                    <a:bodyPr/>
                    <a:lstStyle/>
                    <a:p>
                      <a:endParaRPr lang="en-US" sz="16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solidFill>
                  </a:tcPr>
                </a:tc>
                <a:tc>
                  <a:txBody>
                    <a:bodyPr/>
                    <a:lstStyle/>
                    <a:p>
                      <a:endParaRPr lang="en-US" sz="16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solidFill>
                  </a:tcPr>
                </a:tc>
                <a:tc>
                  <a:txBody>
                    <a:bodyPr/>
                    <a:lstStyle/>
                    <a:p>
                      <a:endParaRPr lang="en-US" dirty="0"/>
                    </a:p>
                  </a:txBody>
                  <a:tcP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370840">
                <a:tc>
                  <a:txBody>
                    <a:bodyPr/>
                    <a:lstStyle/>
                    <a:p>
                      <a:pPr algn="ctr"/>
                      <a:r>
                        <a:rPr lang="en-US" altLang="en-US" sz="1600" b="1" dirty="0">
                          <a:solidFill>
                            <a:schemeClr val="bg1"/>
                          </a:solidFill>
                        </a:rPr>
                        <a:t>Fun-Loving</a:t>
                      </a:r>
                      <a:endParaRPr lang="en-US" sz="1600" b="1" dirty="0">
                        <a:solidFill>
                          <a:schemeClr val="bg1"/>
                        </a:solidFill>
                      </a:endParaRP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2"/>
                    </a:solidFill>
                  </a:tcPr>
                </a:tc>
                <a:tc>
                  <a:txBody>
                    <a:bodyPr/>
                    <a:lstStyle/>
                    <a:p>
                      <a:pPr algn="ctr"/>
                      <a:r>
                        <a:rPr lang="en-US" sz="1600" b="1" dirty="0">
                          <a:solidFill>
                            <a:schemeClr val="bg1"/>
                          </a:solidFill>
                        </a:rPr>
                        <a:t>More Facial Expression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2"/>
                    </a:solidFill>
                  </a:tcPr>
                </a:tc>
                <a:tc>
                  <a:txBody>
                    <a:bodyPr/>
                    <a:lstStyle/>
                    <a:p>
                      <a:pPr algn="ctr"/>
                      <a:r>
                        <a:rPr lang="en-US" sz="1600" b="1" dirty="0">
                          <a:solidFill>
                            <a:schemeClr val="bg1"/>
                          </a:solidFill>
                        </a:rPr>
                        <a:t>Mobile Body/</a:t>
                      </a:r>
                      <a:br>
                        <a:rPr lang="en-US" sz="1600" b="1" dirty="0">
                          <a:solidFill>
                            <a:schemeClr val="bg1"/>
                          </a:solidFill>
                        </a:rPr>
                      </a:br>
                      <a:r>
                        <a:rPr lang="en-US" sz="1600" b="1" dirty="0">
                          <a:solidFill>
                            <a:schemeClr val="bg1"/>
                          </a:solidFill>
                        </a:rPr>
                        <a:t>Hands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2"/>
                    </a:solidFill>
                  </a:tcPr>
                </a:tc>
                <a:tc>
                  <a:txBody>
                    <a:bodyPr/>
                    <a:lstStyle/>
                    <a:p>
                      <a:pPr algn="ctr"/>
                      <a:r>
                        <a:rPr lang="en-US" sz="1600" b="1" dirty="0">
                          <a:solidFill>
                            <a:schemeClr val="bg1"/>
                          </a:solidFill>
                        </a:rPr>
                        <a:t>Focus on People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2"/>
                    </a:solidFill>
                  </a:tcPr>
                </a:tc>
                <a:tc>
                  <a:txBody>
                    <a:bodyPr/>
                    <a:lstStyle/>
                    <a:p>
                      <a:pPr algn="ctr"/>
                      <a:r>
                        <a:rPr lang="en-US" sz="1600" b="1" dirty="0">
                          <a:solidFill>
                            <a:schemeClr val="bg1"/>
                          </a:solidFill>
                        </a:rPr>
                        <a:t>Decisions</a:t>
                      </a:r>
                      <a:r>
                        <a:rPr lang="en-US" sz="1600" b="1" baseline="0" dirty="0">
                          <a:solidFill>
                            <a:schemeClr val="bg1"/>
                          </a:solidFill>
                        </a:rPr>
                        <a:t> Based on “Gut,” Emotion</a:t>
                      </a:r>
                      <a:endParaRPr lang="en-US" sz="16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2"/>
                    </a:solidFill>
                  </a:tcPr>
                </a:tc>
                <a:tc>
                  <a:txBody>
                    <a:bodyPr/>
                    <a:lstStyle/>
                    <a:p>
                      <a:pPr algn="ctr"/>
                      <a:r>
                        <a:rPr lang="en-US" sz="1600" b="1" dirty="0">
                          <a:solidFill>
                            <a:schemeClr val="bg1"/>
                          </a:solidFill>
                        </a:rPr>
                        <a:t>More Vocal Inflection</a:t>
                      </a:r>
                    </a:p>
                  </a:txBody>
                  <a:tcPr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chemeClr val="accent2"/>
                    </a:solidFill>
                  </a:tcPr>
                </a:tc>
                <a:extLst>
                  <a:ext uri="{0D108BD9-81ED-4DB2-BD59-A6C34878D82A}">
                    <a16:rowId xmlns:a16="http://schemas.microsoft.com/office/drawing/2014/main" val="10002"/>
                  </a:ext>
                </a:extLst>
              </a:tr>
            </a:tbl>
          </a:graphicData>
        </a:graphic>
      </p:graphicFrame>
      <p:sp>
        <p:nvSpPr>
          <p:cNvPr id="6146" name="Rectangle 2"/>
          <p:cNvSpPr>
            <a:spLocks noGrp="1" noChangeArrowheads="1"/>
          </p:cNvSpPr>
          <p:nvPr>
            <p:ph type="title"/>
          </p:nvPr>
        </p:nvSpPr>
        <p:spPr/>
        <p:txBody>
          <a:bodyPr/>
          <a:lstStyle/>
          <a:p>
            <a:r>
              <a:rPr lang="en-US" altLang="en-US" dirty="0"/>
              <a:t>Task Oriented Versus</a:t>
            </a:r>
            <a:br>
              <a:rPr lang="en-US" altLang="en-US" dirty="0"/>
            </a:br>
            <a:r>
              <a:rPr lang="en-US" altLang="en-US" dirty="0"/>
              <a:t>Relationship-Oriented</a:t>
            </a:r>
          </a:p>
        </p:txBody>
      </p:sp>
      <p:sp>
        <p:nvSpPr>
          <p:cNvPr id="6147" name="Text Box 23"/>
          <p:cNvSpPr txBox="1">
            <a:spLocks noChangeArrowheads="1"/>
          </p:cNvSpPr>
          <p:nvPr/>
        </p:nvSpPr>
        <p:spPr bwMode="auto">
          <a:xfrm>
            <a:off x="990600" y="6080125"/>
            <a:ext cx="762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50000"/>
              </a:spcBef>
              <a:buClr>
                <a:schemeClr val="accent1"/>
              </a:buClr>
              <a:defRPr b="1">
                <a:solidFill>
                  <a:srgbClr val="00425F"/>
                </a:solidFill>
                <a:latin typeface="Arial" charset="0"/>
              </a:defRPr>
            </a:lvl1pPr>
            <a:lvl2pPr marL="742950" indent="-285750" eaLnBrk="0" hangingPunct="0">
              <a:spcBef>
                <a:spcPct val="50000"/>
              </a:spcBef>
              <a:buClr>
                <a:schemeClr val="accent1"/>
              </a:buClr>
              <a:buFont typeface="Arial" charset="0"/>
              <a:buChar char="−"/>
              <a:defRPr sz="1600" b="1">
                <a:solidFill>
                  <a:srgbClr val="00425F"/>
                </a:solidFill>
                <a:latin typeface="Arial" charset="0"/>
              </a:defRPr>
            </a:lvl2pPr>
            <a:lvl3pPr marL="1143000" indent="-228600" eaLnBrk="0" hangingPunct="0">
              <a:spcBef>
                <a:spcPct val="50000"/>
              </a:spcBef>
              <a:buClr>
                <a:schemeClr val="accent1"/>
              </a:buClr>
              <a:defRPr sz="1400" b="1">
                <a:solidFill>
                  <a:srgbClr val="00425F"/>
                </a:solidFill>
                <a:latin typeface="Arial" charset="0"/>
              </a:defRPr>
            </a:lvl3pPr>
            <a:lvl4pPr marL="1600200" indent="-228600" eaLnBrk="0" hangingPunct="0">
              <a:spcBef>
                <a:spcPct val="50000"/>
              </a:spcBef>
              <a:buClr>
                <a:schemeClr val="accent1"/>
              </a:buClr>
              <a:defRPr sz="1200" b="1">
                <a:solidFill>
                  <a:srgbClr val="00425F"/>
                </a:solidFill>
                <a:latin typeface="Arial" charset="0"/>
              </a:defRPr>
            </a:lvl4pPr>
            <a:lvl5pPr marL="2057400" indent="-228600" eaLnBrk="0" hangingPunct="0">
              <a:spcBef>
                <a:spcPct val="50000"/>
              </a:spcBef>
              <a:buClr>
                <a:schemeClr val="accent1"/>
              </a:buClr>
              <a:defRPr sz="1200" b="1">
                <a:solidFill>
                  <a:srgbClr val="00425F"/>
                </a:solidFill>
                <a:latin typeface="Arial" charset="0"/>
              </a:defRPr>
            </a:lvl5pPr>
            <a:lvl6pPr marL="2514600" indent="-228600" eaLnBrk="0" fontAlgn="base" hangingPunct="0">
              <a:spcBef>
                <a:spcPct val="50000"/>
              </a:spcBef>
              <a:spcAft>
                <a:spcPct val="0"/>
              </a:spcAft>
              <a:buClr>
                <a:schemeClr val="accent1"/>
              </a:buClr>
              <a:buChar char="•"/>
              <a:defRPr sz="1200" b="1">
                <a:solidFill>
                  <a:srgbClr val="00425F"/>
                </a:solidFill>
                <a:latin typeface="Arial" charset="0"/>
              </a:defRPr>
            </a:lvl6pPr>
            <a:lvl7pPr marL="2971800" indent="-228600" eaLnBrk="0" fontAlgn="base" hangingPunct="0">
              <a:spcBef>
                <a:spcPct val="50000"/>
              </a:spcBef>
              <a:spcAft>
                <a:spcPct val="0"/>
              </a:spcAft>
              <a:buClr>
                <a:schemeClr val="accent1"/>
              </a:buClr>
              <a:buChar char="•"/>
              <a:defRPr sz="1200" b="1">
                <a:solidFill>
                  <a:srgbClr val="00425F"/>
                </a:solidFill>
                <a:latin typeface="Arial" charset="0"/>
              </a:defRPr>
            </a:lvl7pPr>
            <a:lvl8pPr marL="3429000" indent="-228600" eaLnBrk="0" fontAlgn="base" hangingPunct="0">
              <a:spcBef>
                <a:spcPct val="50000"/>
              </a:spcBef>
              <a:spcAft>
                <a:spcPct val="0"/>
              </a:spcAft>
              <a:buClr>
                <a:schemeClr val="accent1"/>
              </a:buClr>
              <a:buChar char="•"/>
              <a:defRPr sz="1200" b="1">
                <a:solidFill>
                  <a:srgbClr val="00425F"/>
                </a:solidFill>
                <a:latin typeface="Arial" charset="0"/>
              </a:defRPr>
            </a:lvl8pPr>
            <a:lvl9pPr marL="3886200" indent="-228600" eaLnBrk="0" fontAlgn="base" hangingPunct="0">
              <a:spcBef>
                <a:spcPct val="50000"/>
              </a:spcBef>
              <a:spcAft>
                <a:spcPct val="0"/>
              </a:spcAft>
              <a:buClr>
                <a:schemeClr val="accent1"/>
              </a:buClr>
              <a:buChar char="•"/>
              <a:defRPr sz="1200" b="1">
                <a:solidFill>
                  <a:srgbClr val="00425F"/>
                </a:solidFill>
                <a:latin typeface="Arial" charset="0"/>
              </a:defRPr>
            </a:lvl9pPr>
          </a:lstStyle>
          <a:p>
            <a:pPr algn="ctr">
              <a:spcBef>
                <a:spcPct val="0"/>
              </a:spcBef>
              <a:buClrTx/>
              <a:buFontTx/>
              <a:buNone/>
            </a:pPr>
            <a:r>
              <a:rPr lang="en-US" altLang="en-US" sz="2800" dirty="0">
                <a:solidFill>
                  <a:schemeClr val="accent2"/>
                </a:solidFill>
                <a:ea typeface="ヒラギノ角ゴ Pro W3" charset="-128"/>
              </a:rPr>
              <a:t>Relationship-Oriented</a:t>
            </a:r>
          </a:p>
        </p:txBody>
      </p:sp>
      <p:sp>
        <p:nvSpPr>
          <p:cNvPr id="6148" name="Text Box 24"/>
          <p:cNvSpPr txBox="1">
            <a:spLocks noChangeArrowheads="1"/>
          </p:cNvSpPr>
          <p:nvPr/>
        </p:nvSpPr>
        <p:spPr bwMode="auto">
          <a:xfrm>
            <a:off x="990600" y="1214735"/>
            <a:ext cx="762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50000"/>
              </a:spcBef>
              <a:buClr>
                <a:schemeClr val="accent1"/>
              </a:buClr>
              <a:defRPr b="1">
                <a:solidFill>
                  <a:srgbClr val="00425F"/>
                </a:solidFill>
                <a:latin typeface="Arial" charset="0"/>
              </a:defRPr>
            </a:lvl1pPr>
            <a:lvl2pPr marL="742950" indent="-285750" eaLnBrk="0" hangingPunct="0">
              <a:spcBef>
                <a:spcPct val="50000"/>
              </a:spcBef>
              <a:buClr>
                <a:schemeClr val="accent1"/>
              </a:buClr>
              <a:buFont typeface="Arial" charset="0"/>
              <a:buChar char="−"/>
              <a:defRPr sz="1600" b="1">
                <a:solidFill>
                  <a:srgbClr val="00425F"/>
                </a:solidFill>
                <a:latin typeface="Arial" charset="0"/>
              </a:defRPr>
            </a:lvl2pPr>
            <a:lvl3pPr marL="1143000" indent="-228600" eaLnBrk="0" hangingPunct="0">
              <a:spcBef>
                <a:spcPct val="50000"/>
              </a:spcBef>
              <a:buClr>
                <a:schemeClr val="accent1"/>
              </a:buClr>
              <a:defRPr sz="1400" b="1">
                <a:solidFill>
                  <a:srgbClr val="00425F"/>
                </a:solidFill>
                <a:latin typeface="Arial" charset="0"/>
              </a:defRPr>
            </a:lvl3pPr>
            <a:lvl4pPr marL="1600200" indent="-228600" eaLnBrk="0" hangingPunct="0">
              <a:spcBef>
                <a:spcPct val="50000"/>
              </a:spcBef>
              <a:buClr>
                <a:schemeClr val="accent1"/>
              </a:buClr>
              <a:defRPr sz="1200" b="1">
                <a:solidFill>
                  <a:srgbClr val="00425F"/>
                </a:solidFill>
                <a:latin typeface="Arial" charset="0"/>
              </a:defRPr>
            </a:lvl4pPr>
            <a:lvl5pPr marL="2057400" indent="-228600" eaLnBrk="0" hangingPunct="0">
              <a:spcBef>
                <a:spcPct val="50000"/>
              </a:spcBef>
              <a:buClr>
                <a:schemeClr val="accent1"/>
              </a:buClr>
              <a:defRPr sz="1200" b="1">
                <a:solidFill>
                  <a:srgbClr val="00425F"/>
                </a:solidFill>
                <a:latin typeface="Arial" charset="0"/>
              </a:defRPr>
            </a:lvl5pPr>
            <a:lvl6pPr marL="2514600" indent="-228600" eaLnBrk="0" fontAlgn="base" hangingPunct="0">
              <a:spcBef>
                <a:spcPct val="50000"/>
              </a:spcBef>
              <a:spcAft>
                <a:spcPct val="0"/>
              </a:spcAft>
              <a:buClr>
                <a:schemeClr val="accent1"/>
              </a:buClr>
              <a:buChar char="•"/>
              <a:defRPr sz="1200" b="1">
                <a:solidFill>
                  <a:srgbClr val="00425F"/>
                </a:solidFill>
                <a:latin typeface="Arial" charset="0"/>
              </a:defRPr>
            </a:lvl6pPr>
            <a:lvl7pPr marL="2971800" indent="-228600" eaLnBrk="0" fontAlgn="base" hangingPunct="0">
              <a:spcBef>
                <a:spcPct val="50000"/>
              </a:spcBef>
              <a:spcAft>
                <a:spcPct val="0"/>
              </a:spcAft>
              <a:buClr>
                <a:schemeClr val="accent1"/>
              </a:buClr>
              <a:buChar char="•"/>
              <a:defRPr sz="1200" b="1">
                <a:solidFill>
                  <a:srgbClr val="00425F"/>
                </a:solidFill>
                <a:latin typeface="Arial" charset="0"/>
              </a:defRPr>
            </a:lvl7pPr>
            <a:lvl8pPr marL="3429000" indent="-228600" eaLnBrk="0" fontAlgn="base" hangingPunct="0">
              <a:spcBef>
                <a:spcPct val="50000"/>
              </a:spcBef>
              <a:spcAft>
                <a:spcPct val="0"/>
              </a:spcAft>
              <a:buClr>
                <a:schemeClr val="accent1"/>
              </a:buClr>
              <a:buChar char="•"/>
              <a:defRPr sz="1200" b="1">
                <a:solidFill>
                  <a:srgbClr val="00425F"/>
                </a:solidFill>
                <a:latin typeface="Arial" charset="0"/>
              </a:defRPr>
            </a:lvl8pPr>
            <a:lvl9pPr marL="3886200" indent="-228600" eaLnBrk="0" fontAlgn="base" hangingPunct="0">
              <a:spcBef>
                <a:spcPct val="50000"/>
              </a:spcBef>
              <a:spcAft>
                <a:spcPct val="0"/>
              </a:spcAft>
              <a:buClr>
                <a:schemeClr val="accent1"/>
              </a:buClr>
              <a:buChar char="•"/>
              <a:defRPr sz="1200" b="1">
                <a:solidFill>
                  <a:srgbClr val="00425F"/>
                </a:solidFill>
                <a:latin typeface="Arial" charset="0"/>
              </a:defRPr>
            </a:lvl9pPr>
          </a:lstStyle>
          <a:p>
            <a:pPr algn="ctr">
              <a:spcBef>
                <a:spcPct val="0"/>
              </a:spcBef>
              <a:buClrTx/>
              <a:buFontTx/>
              <a:buNone/>
            </a:pPr>
            <a:r>
              <a:rPr lang="en-US" altLang="en-US" sz="2800" dirty="0">
                <a:solidFill>
                  <a:schemeClr val="accent1"/>
                </a:solidFill>
                <a:ea typeface="ヒラギノ角ゴ Pro W3" charset="-128"/>
              </a:rPr>
              <a:t>Task-Oriented</a:t>
            </a:r>
            <a:endParaRPr lang="en-US" altLang="en-US" sz="2400" dirty="0">
              <a:solidFill>
                <a:schemeClr val="accent1"/>
              </a:solidFill>
              <a:ea typeface="ヒラギノ角ゴ Pro W3" charset="-128"/>
            </a:endParaRPr>
          </a:p>
        </p:txBody>
      </p:sp>
      <p:cxnSp>
        <p:nvCxnSpPr>
          <p:cNvPr id="17" name="Straight Connector 16"/>
          <p:cNvCxnSpPr/>
          <p:nvPr/>
        </p:nvCxnSpPr>
        <p:spPr>
          <a:xfrm>
            <a:off x="2743200" y="2362200"/>
            <a:ext cx="0" cy="2834640"/>
          </a:xfrm>
          <a:prstGeom prst="line">
            <a:avLst/>
          </a:prstGeom>
          <a:ln w="323850" cap="sq">
            <a:solidFill>
              <a:schemeClr val="accent4"/>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24000" y="2362200"/>
            <a:ext cx="0" cy="2834640"/>
          </a:xfrm>
          <a:prstGeom prst="line">
            <a:avLst/>
          </a:prstGeom>
          <a:ln w="323850" cap="sq">
            <a:solidFill>
              <a:schemeClr val="accent4"/>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2362200"/>
            <a:ext cx="0" cy="2834640"/>
          </a:xfrm>
          <a:prstGeom prst="line">
            <a:avLst/>
          </a:prstGeom>
          <a:ln w="323850" cap="sq">
            <a:solidFill>
              <a:schemeClr val="accent4"/>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105400" y="2362200"/>
            <a:ext cx="0" cy="2834640"/>
          </a:xfrm>
          <a:prstGeom prst="line">
            <a:avLst/>
          </a:prstGeom>
          <a:ln w="323850" cap="sq">
            <a:solidFill>
              <a:schemeClr val="accent4"/>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477000" y="2362200"/>
            <a:ext cx="0" cy="2834640"/>
          </a:xfrm>
          <a:prstGeom prst="line">
            <a:avLst/>
          </a:prstGeom>
          <a:ln w="323850" cap="sq">
            <a:solidFill>
              <a:schemeClr val="accent4"/>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924800" y="2362200"/>
            <a:ext cx="0" cy="2834640"/>
          </a:xfrm>
          <a:prstGeom prst="line">
            <a:avLst/>
          </a:prstGeom>
          <a:ln w="323850" cap="sq">
            <a:solidFill>
              <a:schemeClr val="accent4"/>
            </a:solidFill>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1500"/>
                                        <p:tgtEl>
                                          <p:spTgt spid="17"/>
                                        </p:tgtEl>
                                      </p:cBhvr>
                                    </p:animEffect>
                                  </p:childTnLst>
                                </p:cTn>
                              </p:par>
                              <p:par>
                                <p:cTn id="8" presetID="22" presetClass="entr" presetSubtype="1"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ipe(up)">
                                      <p:cBhvr>
                                        <p:cTn id="10" dur="1500"/>
                                        <p:tgtEl>
                                          <p:spTgt spid="23"/>
                                        </p:tgtEl>
                                      </p:cBhvr>
                                    </p:animEffect>
                                  </p:childTnLst>
                                </p:cTn>
                              </p:par>
                              <p:par>
                                <p:cTn id="11" presetID="22" presetClass="entr" presetSubtype="1"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up)">
                                      <p:cBhvr>
                                        <p:cTn id="13" dur="1500"/>
                                        <p:tgtEl>
                                          <p:spTgt spid="24"/>
                                        </p:tgtEl>
                                      </p:cBhvr>
                                    </p:animEffect>
                                  </p:childTnLst>
                                </p:cTn>
                              </p:par>
                              <p:par>
                                <p:cTn id="14" presetID="22" presetClass="entr" presetSubtype="1"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up)">
                                      <p:cBhvr>
                                        <p:cTn id="16" dur="1500"/>
                                        <p:tgtEl>
                                          <p:spTgt spid="25"/>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1500"/>
                                        <p:tgtEl>
                                          <p:spTgt spid="26"/>
                                        </p:tgtEl>
                                      </p:cBhvr>
                                    </p:animEffect>
                                  </p:childTnLst>
                                </p:cTn>
                              </p:par>
                              <p:par>
                                <p:cTn id="20" presetID="22" presetClass="entr" presetSubtype="1"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1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a:t>Communication Styles Model</a:t>
            </a:r>
          </a:p>
        </p:txBody>
      </p:sp>
      <p:sp>
        <p:nvSpPr>
          <p:cNvPr id="17" name="Oval 4"/>
          <p:cNvSpPr>
            <a:spLocks noChangeArrowheads="1"/>
          </p:cNvSpPr>
          <p:nvPr/>
        </p:nvSpPr>
        <p:spPr bwMode="auto">
          <a:xfrm>
            <a:off x="4699000" y="3689350"/>
            <a:ext cx="203200" cy="203200"/>
          </a:xfrm>
          <a:prstGeom prst="ellipse">
            <a:avLst/>
          </a:prstGeom>
          <a:solidFill>
            <a:schemeClr val="accent2"/>
          </a:solidFill>
          <a:ln w="38100">
            <a:solidFill>
              <a:schemeClr val="accent2"/>
            </a:solidFill>
            <a:miter lim="800000"/>
            <a:headEnd/>
            <a:tailEnd/>
          </a:ln>
          <a:effectLs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endParaRPr lang="en-US" dirty="0"/>
          </a:p>
        </p:txBody>
      </p:sp>
      <p:sp>
        <p:nvSpPr>
          <p:cNvPr id="18" name="Line 5"/>
          <p:cNvSpPr>
            <a:spLocks noChangeShapeType="1"/>
          </p:cNvSpPr>
          <p:nvPr/>
        </p:nvSpPr>
        <p:spPr bwMode="auto">
          <a:xfrm flipH="1">
            <a:off x="4800598" y="1474237"/>
            <a:ext cx="1" cy="2316711"/>
          </a:xfrm>
          <a:prstGeom prst="line">
            <a:avLst/>
          </a:prstGeom>
          <a:noFill/>
          <a:ln w="3810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19" name="Line 6"/>
          <p:cNvSpPr>
            <a:spLocks noChangeShapeType="1"/>
          </p:cNvSpPr>
          <p:nvPr/>
        </p:nvSpPr>
        <p:spPr bwMode="auto">
          <a:xfrm rot="-5400000">
            <a:off x="3652936" y="2643280"/>
            <a:ext cx="0" cy="2295335"/>
          </a:xfrm>
          <a:prstGeom prst="line">
            <a:avLst/>
          </a:prstGeom>
          <a:noFill/>
          <a:ln w="38100">
            <a:solidFill>
              <a:schemeClr val="accent2"/>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20" name="Rectangle 7"/>
          <p:cNvSpPr>
            <a:spLocks noChangeArrowheads="1"/>
          </p:cNvSpPr>
          <p:nvPr/>
        </p:nvSpPr>
        <p:spPr bwMode="auto">
          <a:xfrm>
            <a:off x="3571875" y="1039974"/>
            <a:ext cx="2457450" cy="4699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2000" b="0" dirty="0">
                <a:solidFill>
                  <a:schemeClr val="tx2"/>
                </a:solidFill>
                <a:latin typeface="+mj-lt"/>
                <a:ea typeface="ヒラギノ角ゴ Pro W3" charset="-128"/>
              </a:rPr>
              <a:t>TASK-ORIENTED</a:t>
            </a:r>
          </a:p>
        </p:txBody>
      </p:sp>
      <p:sp>
        <p:nvSpPr>
          <p:cNvPr id="21" name="Rectangle 8"/>
          <p:cNvSpPr>
            <a:spLocks noChangeArrowheads="1"/>
          </p:cNvSpPr>
          <p:nvPr/>
        </p:nvSpPr>
        <p:spPr bwMode="auto">
          <a:xfrm>
            <a:off x="3495674" y="6081413"/>
            <a:ext cx="2457450" cy="4699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2000" b="0" dirty="0">
                <a:solidFill>
                  <a:schemeClr val="tx2"/>
                </a:solidFill>
                <a:latin typeface="+mj-lt"/>
                <a:ea typeface="ヒラギノ角ゴ Pro W3" charset="-128"/>
              </a:rPr>
              <a:t>RELATIONSHIP-ORIENTED</a:t>
            </a:r>
          </a:p>
        </p:txBody>
      </p:sp>
      <p:sp>
        <p:nvSpPr>
          <p:cNvPr id="22" name="Rectangle 9"/>
          <p:cNvSpPr>
            <a:spLocks noChangeArrowheads="1"/>
          </p:cNvSpPr>
          <p:nvPr/>
        </p:nvSpPr>
        <p:spPr bwMode="auto">
          <a:xfrm>
            <a:off x="838200" y="3549647"/>
            <a:ext cx="1600200" cy="4699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r" eaLnBrk="1" hangingPunct="1">
              <a:spcBef>
                <a:spcPct val="0"/>
              </a:spcBef>
              <a:buFontTx/>
              <a:buNone/>
            </a:pPr>
            <a:r>
              <a:rPr lang="en-US" sz="2000" b="0" dirty="0">
                <a:solidFill>
                  <a:schemeClr val="tx2"/>
                </a:solidFill>
                <a:latin typeface="+mj-lt"/>
                <a:ea typeface="ヒラギノ角ゴ Pro W3" charset="-128"/>
              </a:rPr>
              <a:t>INDIRECT</a:t>
            </a:r>
          </a:p>
        </p:txBody>
      </p:sp>
      <p:sp>
        <p:nvSpPr>
          <p:cNvPr id="23" name="Rectangle 10"/>
          <p:cNvSpPr>
            <a:spLocks noChangeArrowheads="1"/>
          </p:cNvSpPr>
          <p:nvPr/>
        </p:nvSpPr>
        <p:spPr bwMode="auto">
          <a:xfrm>
            <a:off x="7162800" y="3555997"/>
            <a:ext cx="1524000" cy="4699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eaLnBrk="1" hangingPunct="1">
              <a:spcBef>
                <a:spcPct val="0"/>
              </a:spcBef>
              <a:buFontTx/>
              <a:buNone/>
            </a:pPr>
            <a:r>
              <a:rPr lang="en-US" sz="2000" b="0" dirty="0">
                <a:solidFill>
                  <a:schemeClr val="tx2"/>
                </a:solidFill>
                <a:latin typeface="+mj-lt"/>
                <a:ea typeface="ヒラギノ角ゴ Pro W3" charset="-128"/>
              </a:rPr>
              <a:t>DIRECT</a:t>
            </a:r>
          </a:p>
        </p:txBody>
      </p:sp>
      <p:sp>
        <p:nvSpPr>
          <p:cNvPr id="24" name="Line 11"/>
          <p:cNvSpPr>
            <a:spLocks noChangeShapeType="1"/>
          </p:cNvSpPr>
          <p:nvPr/>
        </p:nvSpPr>
        <p:spPr bwMode="auto">
          <a:xfrm>
            <a:off x="4800600" y="3790951"/>
            <a:ext cx="0" cy="2290462"/>
          </a:xfrm>
          <a:prstGeom prst="line">
            <a:avLst/>
          </a:prstGeom>
          <a:noFill/>
          <a:ln w="3810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25" name="Line 12"/>
          <p:cNvSpPr>
            <a:spLocks noChangeShapeType="1"/>
          </p:cNvSpPr>
          <p:nvPr/>
        </p:nvSpPr>
        <p:spPr bwMode="auto">
          <a:xfrm rot="-5400000">
            <a:off x="5934272" y="2657282"/>
            <a:ext cx="1" cy="2267338"/>
          </a:xfrm>
          <a:prstGeom prst="line">
            <a:avLst/>
          </a:prstGeom>
          <a:noFill/>
          <a:ln w="38100">
            <a:solidFill>
              <a:schemeClr val="accent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26" name="Rectangle 13"/>
          <p:cNvSpPr>
            <a:spLocks noChangeArrowheads="1"/>
          </p:cNvSpPr>
          <p:nvPr/>
        </p:nvSpPr>
        <p:spPr bwMode="auto">
          <a:xfrm>
            <a:off x="2628808" y="1650425"/>
            <a:ext cx="2048256" cy="2048256"/>
          </a:xfrm>
          <a:prstGeom prst="rect">
            <a:avLst/>
          </a:prstGeom>
          <a:solidFill>
            <a:schemeClr val="accent1"/>
          </a:solidFill>
          <a:ln w="19050">
            <a:noFill/>
            <a:miter lim="800000"/>
            <a:headEnd/>
            <a:tailEnd/>
          </a:ln>
          <a:effectLst>
            <a:outerShdw dist="35921" dir="2700000" algn="ctr" rotWithShape="0">
              <a:schemeClr val="bg2"/>
            </a:outerShdw>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2000" b="0" dirty="0">
                <a:solidFill>
                  <a:schemeClr val="bg2"/>
                </a:solidFill>
                <a:latin typeface="+mn-lt"/>
                <a:ea typeface="ヒラギノ角ゴ Pro W3" charset="-128"/>
              </a:rPr>
              <a:t>Analyst</a:t>
            </a:r>
          </a:p>
        </p:txBody>
      </p:sp>
      <p:sp>
        <p:nvSpPr>
          <p:cNvPr id="27" name="Rectangle 14"/>
          <p:cNvSpPr>
            <a:spLocks noChangeArrowheads="1"/>
          </p:cNvSpPr>
          <p:nvPr/>
        </p:nvSpPr>
        <p:spPr bwMode="auto">
          <a:xfrm>
            <a:off x="2628808" y="3912054"/>
            <a:ext cx="2048256" cy="2048256"/>
          </a:xfrm>
          <a:prstGeom prst="rect">
            <a:avLst/>
          </a:prstGeom>
          <a:solidFill>
            <a:schemeClr val="accent1"/>
          </a:solidFill>
          <a:ln w="19050">
            <a:noFill/>
            <a:miter lim="800000"/>
            <a:headEnd/>
            <a:tailEnd/>
          </a:ln>
          <a:effectLst>
            <a:outerShdw dist="35921" dir="2700000" algn="ctr" rotWithShape="0">
              <a:schemeClr val="bg2"/>
            </a:outerShdw>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2000" b="0" dirty="0">
                <a:solidFill>
                  <a:schemeClr val="bg2"/>
                </a:solidFill>
                <a:latin typeface="+mn-lt"/>
                <a:ea typeface="ヒラギノ角ゴ Pro W3" charset="-128"/>
              </a:rPr>
              <a:t>Friend</a:t>
            </a:r>
          </a:p>
        </p:txBody>
      </p:sp>
      <p:sp>
        <p:nvSpPr>
          <p:cNvPr id="28" name="Rectangle 15"/>
          <p:cNvSpPr>
            <a:spLocks noChangeArrowheads="1"/>
          </p:cNvSpPr>
          <p:nvPr/>
        </p:nvSpPr>
        <p:spPr bwMode="auto">
          <a:xfrm>
            <a:off x="4910144" y="1641094"/>
            <a:ext cx="2048256" cy="2048256"/>
          </a:xfrm>
          <a:prstGeom prst="rect">
            <a:avLst/>
          </a:prstGeom>
          <a:solidFill>
            <a:schemeClr val="accent1"/>
          </a:solidFill>
          <a:ln w="19050">
            <a:noFill/>
            <a:miter lim="800000"/>
            <a:headEnd/>
            <a:tailEnd/>
          </a:ln>
          <a:effectLst>
            <a:outerShdw dist="35921" dir="2700000" algn="ctr" rotWithShape="0">
              <a:schemeClr val="bg2"/>
            </a:outerShdw>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2000" b="0" dirty="0">
                <a:solidFill>
                  <a:schemeClr val="bg2"/>
                </a:solidFill>
                <a:latin typeface="+mn-lt"/>
                <a:ea typeface="ヒラギノ角ゴ Pro W3" charset="-128"/>
              </a:rPr>
              <a:t>Director</a:t>
            </a:r>
          </a:p>
        </p:txBody>
      </p:sp>
      <p:sp>
        <p:nvSpPr>
          <p:cNvPr id="29" name="Rectangle 16"/>
          <p:cNvSpPr>
            <a:spLocks noChangeArrowheads="1"/>
          </p:cNvSpPr>
          <p:nvPr/>
        </p:nvSpPr>
        <p:spPr bwMode="auto">
          <a:xfrm>
            <a:off x="4910144" y="3912054"/>
            <a:ext cx="2048256" cy="2048256"/>
          </a:xfrm>
          <a:prstGeom prst="rect">
            <a:avLst/>
          </a:prstGeom>
          <a:solidFill>
            <a:schemeClr val="accent1"/>
          </a:solidFill>
          <a:ln w="19050">
            <a:noFill/>
            <a:miter lim="800000"/>
            <a:headEnd/>
            <a:tailEnd/>
          </a:ln>
          <a:effectLst>
            <a:outerShdw dist="35921" dir="2700000" algn="ctr" rotWithShape="0">
              <a:schemeClr val="bg2"/>
            </a:outerShdw>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b="1">
                <a:solidFill>
                  <a:schemeClr val="tx1"/>
                </a:solidFill>
                <a:latin typeface="Arial" panose="020B0604020202020204" pitchFamily="34" charset="0"/>
              </a:defRPr>
            </a:lvl9pPr>
          </a:lstStyle>
          <a:p>
            <a:pPr algn="ctr" eaLnBrk="1" hangingPunct="1">
              <a:spcBef>
                <a:spcPct val="0"/>
              </a:spcBef>
              <a:buFontTx/>
              <a:buNone/>
            </a:pPr>
            <a:r>
              <a:rPr lang="en-US" sz="2000" b="0" dirty="0">
                <a:solidFill>
                  <a:schemeClr val="bg2"/>
                </a:solidFill>
                <a:latin typeface="+mn-lt"/>
                <a:ea typeface="ヒラギノ角ゴ Pro W3" charset="-128"/>
              </a:rPr>
              <a:t>Extrovert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P spid="21" grpId="0"/>
      <p:bldP spid="22" grpId="0"/>
      <p:bldP spid="23" grpId="0"/>
      <p:bldP spid="24" grpId="0" animBg="1"/>
      <p:bldP spid="25" grpId="0" animBg="1"/>
    </p:bldLst>
  </p:timing>
</p:sld>
</file>

<file path=ppt/theme/theme1.xml><?xml version="1.0" encoding="utf-8"?>
<a:theme xmlns:a="http://schemas.openxmlformats.org/drawingml/2006/main" name="1_blank">
  <a:themeElements>
    <a:clrScheme name="TRowePrice_Colors_2015">
      <a:dk1>
        <a:srgbClr val="000000"/>
      </a:dk1>
      <a:lt1>
        <a:srgbClr val="FFFFFF"/>
      </a:lt1>
      <a:dk2>
        <a:srgbClr val="4F4F4F"/>
      </a:dk2>
      <a:lt2>
        <a:srgbClr val="FFFFFF"/>
      </a:lt2>
      <a:accent1>
        <a:srgbClr val="054C70"/>
      </a:accent1>
      <a:accent2>
        <a:srgbClr val="05C3DE"/>
      </a:accent2>
      <a:accent3>
        <a:srgbClr val="4F4F4F"/>
      </a:accent3>
      <a:accent4>
        <a:srgbClr val="A7A7A7"/>
      </a:accent4>
      <a:accent5>
        <a:srgbClr val="D8D8D8"/>
      </a:accent5>
      <a:accent6>
        <a:srgbClr val="F4F4F4"/>
      </a:accent6>
      <a:hlink>
        <a:srgbClr val="05C3DE"/>
      </a:hlink>
      <a:folHlink>
        <a:srgbClr val="A7A7A7"/>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tIns="91440" bIns="91440" rtlCol="0" anchor="t">
        <a:noAutofit/>
      </a:bodyPr>
      <a:lstStyle>
        <a:defPP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27013" indent="-227013">
          <a:spcAft>
            <a:spcPts val="1000"/>
          </a:spcAft>
          <a:buClr>
            <a:schemeClr val="accent2"/>
          </a:buClr>
          <a:buFont typeface="Wingdings" panose="05000000000000000000" pitchFamily="2" charset="2"/>
          <a:buChar char="§"/>
          <a:defRPr sz="2000"/>
        </a:defPPr>
      </a:lstStyle>
    </a:txDef>
  </a:objectDefaults>
  <a:extraClrSchemeLst/>
  <a:custClrLst>
    <a:custClr name="TRP Bright Blue">
      <a:srgbClr val="05C3DE"/>
    </a:custClr>
    <a:custClr name="TRP Dark Blue">
      <a:srgbClr val="054C70"/>
    </a:custClr>
    <a:custClr name="TRP Dark Gray">
      <a:srgbClr val="4F4F4F"/>
    </a:custClr>
    <a:custClr name="TRP 25% Dark Gray">
      <a:srgbClr val="CECECE"/>
    </a:custClr>
    <a:custClr name="TRP 70% Dark Gray">
      <a:srgbClr val="767676"/>
    </a:custClr>
    <a:custClr name="PMS 138">
      <a:srgbClr val="E47F00"/>
    </a:custClr>
    <a:custClr name="PMS 576">
      <a:srgbClr val="7D9845"/>
    </a:custClr>
    <a:custClr name="PMS 668">
      <a:srgbClr val="614B79"/>
    </a:custClr>
    <a:custClr name="PMS 5483">
      <a:srgbClr val="38939B"/>
    </a:custClr>
    <a:custClr name="PMS 7405">
      <a:srgbClr val="FFDD00"/>
    </a:custClr>
    <a:custClr name="TRP 15% Dark Gray">
      <a:srgbClr val="E5E5E5"/>
    </a:custClr>
  </a:custClrLst>
  <a:extLst>
    <a:ext uri="{05A4C25C-085E-4340-85A3-A5531E510DB2}">
      <thm15:themeFamily xmlns:thm15="http://schemas.microsoft.com/office/thememl/2012/main" name="TRP_Template_4-3_MASTER.potx" id="{DFDDBD73-710C-4D8D-AC24-DA96656EE235}" vid="{319B50A6-1507-41C7-B2D4-E6996ACEDA6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2011_Globe_RT</Template>
  <TotalTime>10612</TotalTime>
  <Words>4081</Words>
  <Application>Microsoft Office PowerPoint</Application>
  <PresentationFormat>On-screen Show (4:3)</PresentationFormat>
  <Paragraphs>456</Paragraphs>
  <Slides>19</Slides>
  <Notes>19</Notes>
  <HiddenSlides>4</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1_blank</vt:lpstr>
      <vt:lpstr>PowerPoint Presentation</vt:lpstr>
      <vt:lpstr>Today’s Agenda</vt:lpstr>
      <vt:lpstr>The “tells” philosophy</vt:lpstr>
      <vt:lpstr>People Will Tell You How to Sell Them</vt:lpstr>
      <vt:lpstr>We Are Creatures of Habit</vt:lpstr>
      <vt:lpstr>Communication styles model </vt:lpstr>
      <vt:lpstr>Indirect Versus Direct</vt:lpstr>
      <vt:lpstr>Task Oriented Versus Relationship-Oriented</vt:lpstr>
      <vt:lpstr>Communication Styles Model</vt:lpstr>
      <vt:lpstr>Adapting to communication styles</vt:lpstr>
      <vt:lpstr>The Analyst</vt:lpstr>
      <vt:lpstr>The Director</vt:lpstr>
      <vt:lpstr>The Friend</vt:lpstr>
      <vt:lpstr>The Extrovert</vt:lpstr>
      <vt:lpstr>Putting It to Work</vt:lpstr>
      <vt:lpstr>Customer Tells Bottom Line</vt:lpstr>
      <vt:lpstr>Next Steps</vt:lpstr>
      <vt:lpstr>Next Steps</vt:lpstr>
      <vt:lpstr>PowerPoint Presentation</vt:lpstr>
    </vt:vector>
  </TitlesOfParts>
  <Company>T. Rowe Price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 Rowe Price</dc:creator>
  <cp:lastModifiedBy>Ben Sorensen</cp:lastModifiedBy>
  <cp:revision>250</cp:revision>
  <cp:lastPrinted>2017-07-05T20:56:07Z</cp:lastPrinted>
  <dcterms:created xsi:type="dcterms:W3CDTF">2012-06-28T19:46:19Z</dcterms:created>
  <dcterms:modified xsi:type="dcterms:W3CDTF">2019-04-25T15:50:03Z</dcterms:modified>
</cp:coreProperties>
</file>