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07" r:id="rId3"/>
    <p:sldId id="364" r:id="rId4"/>
    <p:sldId id="365" r:id="rId5"/>
    <p:sldId id="327" r:id="rId6"/>
    <p:sldId id="328" r:id="rId7"/>
    <p:sldId id="329" r:id="rId8"/>
    <p:sldId id="265" r:id="rId9"/>
    <p:sldId id="262" r:id="rId10"/>
    <p:sldId id="264" r:id="rId11"/>
    <p:sldId id="266" r:id="rId12"/>
    <p:sldId id="350" r:id="rId13"/>
    <p:sldId id="268" r:id="rId14"/>
    <p:sldId id="332" r:id="rId15"/>
    <p:sldId id="270" r:id="rId16"/>
    <p:sldId id="322" r:id="rId17"/>
    <p:sldId id="323" r:id="rId18"/>
    <p:sldId id="273" r:id="rId19"/>
    <p:sldId id="274" r:id="rId20"/>
    <p:sldId id="275" r:id="rId21"/>
    <p:sldId id="276" r:id="rId22"/>
    <p:sldId id="280" r:id="rId23"/>
    <p:sldId id="355" r:id="rId24"/>
    <p:sldId id="357" r:id="rId25"/>
    <p:sldId id="358" r:id="rId26"/>
    <p:sldId id="334" r:id="rId27"/>
    <p:sldId id="361" r:id="rId28"/>
    <p:sldId id="362" r:id="rId29"/>
    <p:sldId id="309" r:id="rId30"/>
    <p:sldId id="343" r:id="rId31"/>
    <p:sldId id="353" r:id="rId32"/>
    <p:sldId id="354" r:id="rId33"/>
    <p:sldId id="289" r:id="rId34"/>
    <p:sldId id="291" r:id="rId35"/>
    <p:sldId id="348" r:id="rId36"/>
    <p:sldId id="292" r:id="rId37"/>
    <p:sldId id="315" r:id="rId38"/>
    <p:sldId id="337" r:id="rId39"/>
    <p:sldId id="293" r:id="rId40"/>
    <p:sldId id="294" r:id="rId41"/>
    <p:sldId id="295" r:id="rId42"/>
    <p:sldId id="338" r:id="rId43"/>
    <p:sldId id="296" r:id="rId44"/>
    <p:sldId id="297" r:id="rId45"/>
    <p:sldId id="324" r:id="rId46"/>
    <p:sldId id="325" r:id="rId47"/>
    <p:sldId id="306" r:id="rId48"/>
    <p:sldId id="344" r:id="rId49"/>
    <p:sldId id="345" r:id="rId50"/>
    <p:sldId id="346" r:id="rId51"/>
    <p:sldId id="363" r:id="rId52"/>
    <p:sldId id="319" r:id="rId53"/>
    <p:sldId id="320" r:id="rId54"/>
    <p:sldId id="305" r:id="rId55"/>
    <p:sldId id="366" r:id="rId56"/>
    <p:sldId id="367" r:id="rId57"/>
    <p:sldId id="368" r:id="rId58"/>
    <p:sldId id="258"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2904" userDrawn="1">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3"/>
    <a:srgbClr val="58595B"/>
    <a:srgbClr val="EE4036"/>
    <a:srgbClr val="71953E"/>
    <a:srgbClr val="8DCC42"/>
    <a:srgbClr val="EA2E24"/>
    <a:srgbClr val="A6A6A6"/>
    <a:srgbClr val="D9D9D9"/>
    <a:srgbClr val="BA3128"/>
    <a:srgbClr val="BB2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9742" autoAdjust="0"/>
  </p:normalViewPr>
  <p:slideViewPr>
    <p:cSldViewPr snapToGrid="0" showGuides="1">
      <p:cViewPr varScale="1">
        <p:scale>
          <a:sx n="91" d="100"/>
          <a:sy n="91" d="100"/>
        </p:scale>
        <p:origin x="558" y="78"/>
      </p:cViewPr>
      <p:guideLst>
        <p:guide orient="horz" pos="2064"/>
        <p:guide pos="2904"/>
      </p:guideLst>
    </p:cSldViewPr>
  </p:slideViewPr>
  <p:outlineViewPr>
    <p:cViewPr>
      <p:scale>
        <a:sx n="33" d="100"/>
        <a:sy n="33" d="100"/>
      </p:scale>
      <p:origin x="0" y="-732"/>
    </p:cViewPr>
  </p:outlineViewPr>
  <p:notesTextViewPr>
    <p:cViewPr>
      <p:scale>
        <a:sx n="1" d="1"/>
        <a:sy n="1" d="1"/>
      </p:scale>
      <p:origin x="0" y="0"/>
    </p:cViewPr>
  </p:notesTextViewPr>
  <p:sorterViewPr>
    <p:cViewPr>
      <p:scale>
        <a:sx n="100" d="100"/>
        <a:sy n="100" d="100"/>
      </p:scale>
      <p:origin x="0" y="-7458"/>
    </p:cViewPr>
  </p:sorterViewPr>
  <p:notesViewPr>
    <p:cSldViewPr snapToGrid="0" showGuides="1">
      <p:cViewPr>
        <p:scale>
          <a:sx n="150" d="100"/>
          <a:sy n="150" d="100"/>
        </p:scale>
        <p:origin x="2472" y="-612"/>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yg0615\AppData\Local\Microsoft\Windows\INetCache\Content.Outlook\SBNWGVPS\30%20day%20T%20Bills%20income%20and%20account%20bala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jacksonnational.com\jnld\group\Retirement%20and%20Wealth%20Strategies\Retirement%20Income%20Bootcamp\Research\CANNEX%20PAY%20Index%20data%20with%20additional%20calcu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jacksonnational.com\jnld\MKT\PC_PROJECTS\C%20PROJECTS\CMC\CMC17000-17999\CMC17569PPT_0417\70-30-Chart\70-30_97vs2000star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Change</a:t>
            </a:r>
            <a:r>
              <a:rPr lang="en-US" sz="1800" baseline="0" dirty="0"/>
              <a:t> in Income from Previous Year (30 day T-Bills)</a:t>
            </a:r>
            <a:endParaRPr lang="en-US"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1953E"/>
            </a:solidFill>
            <a:ln>
              <a:noFill/>
            </a:ln>
            <a:effectLst/>
          </c:spPr>
          <c:invertIfNegative val="0"/>
          <c:dLbls>
            <c:dLbl>
              <c:idx val="15"/>
              <c:layout>
                <c:manualLayout>
                  <c:x val="8.1041968162083936E-2"/>
                  <c:y val="-5.134012224608635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29D-4605-B5A5-B009D8FE3E94}"/>
                </c:ext>
                <c:ext xmlns:c15="http://schemas.microsoft.com/office/drawing/2012/chart" uri="{CE6537A1-D6FC-4f65-9D91-7224C49458BB}"/>
              </c:extLst>
            </c:dLbl>
            <c:dLbl>
              <c:idx val="16"/>
              <c:layout>
                <c:manualLayout>
                  <c:x val="2.7013989387361312E-2"/>
                  <c:y val="-7.248017258271015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529D-4605-B5A5-B009D8FE3E94}"/>
                </c:ext>
                <c:ext xmlns:c15="http://schemas.microsoft.com/office/drawing/2012/chart" uri="{CE6537A1-D6FC-4f65-9D91-7224C49458BB}"/>
              </c:extLst>
            </c:dLbl>
            <c:dLbl>
              <c:idx val="39"/>
              <c:layout>
                <c:manualLayout>
                  <c:x val="-0.111915098890497"/>
                  <c:y val="0.1479803523563665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529D-4605-B5A5-B009D8FE3E94}"/>
                </c:ext>
                <c:ext xmlns:c15="http://schemas.microsoft.com/office/drawing/2012/chart" uri="{CE6537A1-D6FC-4f65-9D91-7224C49458BB}"/>
              </c:extLst>
            </c:dLbl>
            <c:dLbl>
              <c:idx val="43"/>
              <c:layout>
                <c:manualLayout>
                  <c:x val="-0.12156295224312605"/>
                  <c:y val="5.4360129437032612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529D-4605-B5A5-B009D8FE3E94}"/>
                </c:ext>
                <c:ext xmlns:c15="http://schemas.microsoft.com/office/drawing/2012/chart" uri="{CE6537A1-D6FC-4f65-9D91-7224C49458BB}"/>
              </c:extLst>
            </c:dLbl>
            <c:dLbl>
              <c:idx val="46"/>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29D-4605-B5A5-B009D8FE3E94}"/>
                </c:ext>
                <c:ext xmlns:c15="http://schemas.microsoft.com/office/drawing/2012/chart" uri="{CE6537A1-D6FC-4f65-9D91-7224C49458BB}"/>
              </c:extLst>
            </c:dLbl>
            <c:dLbl>
              <c:idx val="47"/>
              <c:layout>
                <c:manualLayout>
                  <c:x val="-1.9295706705258081E-3"/>
                  <c:y val="-3.624008629135507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529D-4605-B5A5-B009D8FE3E94}"/>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 Bill income and balance'!$A$42:$A$92</c:f>
              <c:numCache>
                <c:formatCode>General</c:formatCode>
                <c:ptCount val="51"/>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numCache>
            </c:numRef>
          </c:cat>
          <c:val>
            <c:numRef>
              <c:f>'T Bill income and balance'!$G$42:$G$92</c:f>
              <c:numCache>
                <c:formatCode>0.0%</c:formatCode>
                <c:ptCount val="51"/>
                <c:pt idx="0">
                  <c:v>0.21187144152127213</c:v>
                </c:pt>
                <c:pt idx="1">
                  <c:v>-0.11541589011852571</c:v>
                </c:pt>
                <c:pt idx="2">
                  <c:v>0.23652675409322099</c:v>
                </c:pt>
                <c:pt idx="3">
                  <c:v>0.26470910274905424</c:v>
                </c:pt>
                <c:pt idx="4">
                  <c:v>-8.937074429547609E-3</c:v>
                </c:pt>
                <c:pt idx="5">
                  <c:v>-0.32779307797583745</c:v>
                </c:pt>
                <c:pt idx="6">
                  <c:v>-0.12452435290335662</c:v>
                </c:pt>
                <c:pt idx="7">
                  <c:v>0.80479172905897234</c:v>
                </c:pt>
                <c:pt idx="8">
                  <c:v>0.15479105552276873</c:v>
                </c:pt>
                <c:pt idx="9">
                  <c:v>-0.27482737852771311</c:v>
                </c:pt>
                <c:pt idx="10">
                  <c:v>-0.12424701909159841</c:v>
                </c:pt>
                <c:pt idx="11">
                  <c:v>7.4156127275446515E-3</c:v>
                </c:pt>
                <c:pt idx="12">
                  <c:v>0.40244638403502964</c:v>
                </c:pt>
                <c:pt idx="13">
                  <c:v>0.44499235463359343</c:v>
                </c:pt>
                <c:pt idx="14">
                  <c:v>8.2812350921288358E-2</c:v>
                </c:pt>
                <c:pt idx="15">
                  <c:v>0.30914039505104807</c:v>
                </c:pt>
                <c:pt idx="16">
                  <c:v>-0.28321501462383902</c:v>
                </c:pt>
                <c:pt idx="17">
                  <c:v>-0.16548943431195207</c:v>
                </c:pt>
                <c:pt idx="18">
                  <c:v>0.11946257921966907</c:v>
                </c:pt>
                <c:pt idx="19">
                  <c:v>-0.21586006849155126</c:v>
                </c:pt>
                <c:pt idx="20">
                  <c:v>-0.20209884375849707</c:v>
                </c:pt>
                <c:pt idx="21">
                  <c:v>-0.11307714651525447</c:v>
                </c:pt>
                <c:pt idx="22">
                  <c:v>0.16141137295081953</c:v>
                </c:pt>
                <c:pt idx="23">
                  <c:v>0.31863272530211217</c:v>
                </c:pt>
                <c:pt idx="24">
                  <c:v>-6.6538995009814417E-2</c:v>
                </c:pt>
                <c:pt idx="25">
                  <c:v>-0.28389435167729571</c:v>
                </c:pt>
                <c:pt idx="26">
                  <c:v>-0.3733439136985347</c:v>
                </c:pt>
                <c:pt idx="27">
                  <c:v>-0.17378953943034137</c:v>
                </c:pt>
                <c:pt idx="28">
                  <c:v>0.34742746681855063</c:v>
                </c:pt>
                <c:pt idx="29">
                  <c:v>0.43347005069900035</c:v>
                </c:pt>
                <c:pt idx="30">
                  <c:v>-6.9408179860422137E-2</c:v>
                </c:pt>
                <c:pt idx="31">
                  <c:v>9.3065595304853144E-3</c:v>
                </c:pt>
                <c:pt idx="32">
                  <c:v>-7.6037857194503289E-2</c:v>
                </c:pt>
                <c:pt idx="33">
                  <c:v>-3.5437157119557194E-2</c:v>
                </c:pt>
                <c:pt idx="34">
                  <c:v>0.25820267131242747</c:v>
                </c:pt>
                <c:pt idx="35">
                  <c:v>-0.35082348868699964</c:v>
                </c:pt>
                <c:pt idx="36">
                  <c:v>-0.56957869588628607</c:v>
                </c:pt>
                <c:pt idx="37">
                  <c:v>-0.3796791119100249</c:v>
                </c:pt>
                <c:pt idx="38">
                  <c:v>0.17730329818790547</c:v>
                </c:pt>
                <c:pt idx="39">
                  <c:v>1.4776147948577227</c:v>
                </c:pt>
                <c:pt idx="40">
                  <c:v>0.61086815705832787</c:v>
                </c:pt>
                <c:pt idx="41">
                  <c:v>-2.8625123186578949E-2</c:v>
                </c:pt>
                <c:pt idx="42">
                  <c:v>-0.65700178454991587</c:v>
                </c:pt>
                <c:pt idx="43">
                  <c:v>-0.93949247720649853</c:v>
                </c:pt>
                <c:pt idx="44">
                  <c:v>0.2544439851178173</c:v>
                </c:pt>
                <c:pt idx="45">
                  <c:v>-0.65612127203822701</c:v>
                </c:pt>
                <c:pt idx="46">
                  <c:v>0.43004312410158119</c:v>
                </c:pt>
                <c:pt idx="47">
                  <c:v>-0.60144077734963985</c:v>
                </c:pt>
                <c:pt idx="48">
                  <c:v>-0.31525851197982346</c:v>
                </c:pt>
                <c:pt idx="49">
                  <c:v>0.16022099447513827</c:v>
                </c:pt>
                <c:pt idx="50">
                  <c:v>7.4910052910052922</c:v>
                </c:pt>
              </c:numCache>
            </c:numRef>
          </c:val>
          <c:extLst xmlns:c16r2="http://schemas.microsoft.com/office/drawing/2015/06/chart">
            <c:ext xmlns:c16="http://schemas.microsoft.com/office/drawing/2014/chart" uri="{C3380CC4-5D6E-409C-BE32-E72D297353CC}">
              <c16:uniqueId val="{00000006-529D-4605-B5A5-B009D8FE3E94}"/>
            </c:ext>
          </c:extLst>
        </c:ser>
        <c:dLbls>
          <c:showLegendKey val="0"/>
          <c:showVal val="0"/>
          <c:showCatName val="0"/>
          <c:showSerName val="0"/>
          <c:showPercent val="0"/>
          <c:showBubbleSize val="0"/>
        </c:dLbls>
        <c:gapWidth val="219"/>
        <c:overlap val="-27"/>
        <c:axId val="409622608"/>
        <c:axId val="6955640"/>
      </c:barChart>
      <c:catAx>
        <c:axId val="4096226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5640"/>
        <c:crosses val="autoZero"/>
        <c:auto val="1"/>
        <c:lblAlgn val="ctr"/>
        <c:lblOffset val="100"/>
        <c:tickLblSkip val="2"/>
        <c:noMultiLvlLbl val="0"/>
      </c:catAx>
      <c:valAx>
        <c:axId val="6955640"/>
        <c:scaling>
          <c:orientation val="minMax"/>
          <c:max val="1.5"/>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62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Arial" panose="020B0604020202020204" pitchFamily="34" charset="0"/>
                <a:cs typeface="Arial" panose="020B0604020202020204" pitchFamily="34" charset="0"/>
              </a:rPr>
              <a:t>Amount needed for joint $50k SPIA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cannexpayindexusa!$B$1</c:f>
              <c:strCache>
                <c:ptCount val="1"/>
                <c:pt idx="0">
                  <c:v>Amount needed for joint $50k SPIA</c:v>
                </c:pt>
              </c:strCache>
            </c:strRef>
          </c:tx>
          <c:spPr>
            <a:ln w="28575" cap="rnd">
              <a:solidFill>
                <a:srgbClr val="EE4036"/>
              </a:solidFill>
              <a:round/>
            </a:ln>
            <a:effectLst/>
          </c:spPr>
          <c:marker>
            <c:symbol val="none"/>
          </c:marker>
          <c:dLbls>
            <c:dLbl>
              <c:idx val="200"/>
              <c:layout>
                <c:manualLayout>
                  <c:x val="0"/>
                  <c:y val="0.1111111111111111"/>
                </c:manualLayout>
              </c:layout>
              <c:tx>
                <c:rich>
                  <a:bodyPr/>
                  <a:lstStyle/>
                  <a:p>
                    <a:fld id="{F9BE0E58-083C-4D8C-B0DF-4034DB4D7B8B}" type="CATEGORYNAME">
                      <a:rPr lang="en-US" b="1" i="0" baseline="0">
                        <a:latin typeface="Arial" panose="020B0604020202020204" pitchFamily="34" charset="0"/>
                        <a:cs typeface="Arial" panose="020B0604020202020204" pitchFamily="34" charset="0"/>
                      </a:rPr>
                      <a:pPr/>
                      <a:t>[CATEGORY NAME]</a:t>
                    </a:fld>
                    <a:r>
                      <a:rPr lang="en-US" b="1" i="0" baseline="0" dirty="0"/>
                      <a:t>, </a:t>
                    </a:r>
                    <a:fld id="{409F7845-45FF-4DD4-9DF2-1D88CFEAB64B}" type="VALUE">
                      <a:rPr lang="en-US" b="1" i="0" baseline="0">
                        <a:solidFill>
                          <a:srgbClr val="EE4036"/>
                        </a:solidFill>
                        <a:latin typeface="Arial" panose="020B0604020202020204" pitchFamily="34" charset="0"/>
                        <a:cs typeface="Arial" panose="020B0604020202020204" pitchFamily="34" charset="0"/>
                      </a:rPr>
                      <a:pPr/>
                      <a:t>[VALUE]</a:t>
                    </a:fld>
                    <a:endParaRPr lang="en-US" b="1" i="0" baseline="0"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9BE-473A-90C3-A270034603BA}"/>
                </c:ext>
                <c:ext xmlns:c15="http://schemas.microsoft.com/office/drawing/2012/chart" uri="{CE6537A1-D6FC-4f65-9D91-7224C49458BB}">
                  <c15:dlblFieldTable/>
                  <c15:showDataLabelsRange val="0"/>
                </c:ext>
              </c:extLst>
            </c:dLbl>
            <c:dLbl>
              <c:idx val="399"/>
              <c:layout>
                <c:manualLayout>
                  <c:x val="0"/>
                  <c:y val="0.16203703703703703"/>
                </c:manualLayout>
              </c:layout>
              <c:tx>
                <c:rich>
                  <a:bodyPr/>
                  <a:lstStyle/>
                  <a:p>
                    <a:fld id="{A652A8EA-56E1-47CC-AA93-B49B4EC10FEB}" type="CATEGORYNAME">
                      <a:rPr lang="en-US" b="1">
                        <a:latin typeface="Arial" panose="020B0604020202020204" pitchFamily="34" charset="0"/>
                        <a:cs typeface="Arial" panose="020B0604020202020204" pitchFamily="34" charset="0"/>
                      </a:rPr>
                      <a:pPr/>
                      <a:t>[CATEGORY NAME]</a:t>
                    </a:fld>
                    <a:r>
                      <a:rPr lang="en-US" baseline="0" dirty="0"/>
                      <a:t>, </a:t>
                    </a:r>
                    <a:fld id="{D902BA10-E7F9-4BA0-9C75-399DDF81D115}" type="VALUE">
                      <a:rPr lang="en-US" b="1" baseline="0">
                        <a:solidFill>
                          <a:srgbClr val="EE4036"/>
                        </a:solidFill>
                        <a:latin typeface="Arial" panose="020B0604020202020204" pitchFamily="34" charset="0"/>
                        <a:cs typeface="Arial" panose="020B0604020202020204" pitchFamily="34" charset="0"/>
                      </a:rPr>
                      <a:pPr/>
                      <a:t>[VALUE]</a:t>
                    </a:fld>
                    <a:endParaRPr lang="en-US" baseline="0"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59BE-473A-90C3-A270034603BA}"/>
                </c:ex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cannexpayindexusa!$A$2:$A$614</c:f>
              <c:numCache>
                <c:formatCode>m/d/yyyy</c:formatCode>
                <c:ptCount val="613"/>
                <c:pt idx="0">
                  <c:v>38357</c:v>
                </c:pt>
                <c:pt idx="1">
                  <c:v>38364</c:v>
                </c:pt>
                <c:pt idx="2">
                  <c:v>38371</c:v>
                </c:pt>
                <c:pt idx="3">
                  <c:v>38378</c:v>
                </c:pt>
                <c:pt idx="4">
                  <c:v>38385</c:v>
                </c:pt>
                <c:pt idx="5">
                  <c:v>38392</c:v>
                </c:pt>
                <c:pt idx="6">
                  <c:v>38399</c:v>
                </c:pt>
                <c:pt idx="7">
                  <c:v>38406</c:v>
                </c:pt>
                <c:pt idx="8">
                  <c:v>38413</c:v>
                </c:pt>
                <c:pt idx="9">
                  <c:v>38420</c:v>
                </c:pt>
                <c:pt idx="10">
                  <c:v>38427</c:v>
                </c:pt>
                <c:pt idx="11">
                  <c:v>38434</c:v>
                </c:pt>
                <c:pt idx="12">
                  <c:v>38441</c:v>
                </c:pt>
                <c:pt idx="13">
                  <c:v>38448</c:v>
                </c:pt>
                <c:pt idx="14">
                  <c:v>38455</c:v>
                </c:pt>
                <c:pt idx="15">
                  <c:v>38462</c:v>
                </c:pt>
                <c:pt idx="16">
                  <c:v>38469</c:v>
                </c:pt>
                <c:pt idx="17">
                  <c:v>38476</c:v>
                </c:pt>
                <c:pt idx="18">
                  <c:v>38483</c:v>
                </c:pt>
                <c:pt idx="19">
                  <c:v>38490</c:v>
                </c:pt>
                <c:pt idx="20">
                  <c:v>38497</c:v>
                </c:pt>
                <c:pt idx="21">
                  <c:v>38504</c:v>
                </c:pt>
                <c:pt idx="22">
                  <c:v>38511</c:v>
                </c:pt>
                <c:pt idx="23">
                  <c:v>38518</c:v>
                </c:pt>
                <c:pt idx="24">
                  <c:v>38525</c:v>
                </c:pt>
                <c:pt idx="25">
                  <c:v>38532</c:v>
                </c:pt>
                <c:pt idx="26">
                  <c:v>38539</c:v>
                </c:pt>
                <c:pt idx="27">
                  <c:v>38546</c:v>
                </c:pt>
                <c:pt idx="28">
                  <c:v>38553</c:v>
                </c:pt>
                <c:pt idx="29">
                  <c:v>38560</c:v>
                </c:pt>
                <c:pt idx="30">
                  <c:v>38567</c:v>
                </c:pt>
                <c:pt idx="31">
                  <c:v>38574</c:v>
                </c:pt>
                <c:pt idx="32">
                  <c:v>38581</c:v>
                </c:pt>
                <c:pt idx="33">
                  <c:v>38588</c:v>
                </c:pt>
                <c:pt idx="34">
                  <c:v>38595</c:v>
                </c:pt>
                <c:pt idx="35">
                  <c:v>38602</c:v>
                </c:pt>
                <c:pt idx="36">
                  <c:v>38609</c:v>
                </c:pt>
                <c:pt idx="37">
                  <c:v>38616</c:v>
                </c:pt>
                <c:pt idx="38">
                  <c:v>38623</c:v>
                </c:pt>
                <c:pt idx="39">
                  <c:v>38630</c:v>
                </c:pt>
                <c:pt idx="40">
                  <c:v>38637</c:v>
                </c:pt>
                <c:pt idx="41">
                  <c:v>38644</c:v>
                </c:pt>
                <c:pt idx="42">
                  <c:v>38651</c:v>
                </c:pt>
                <c:pt idx="43">
                  <c:v>38658</c:v>
                </c:pt>
                <c:pt idx="44">
                  <c:v>38665</c:v>
                </c:pt>
                <c:pt idx="45">
                  <c:v>38672</c:v>
                </c:pt>
                <c:pt idx="46">
                  <c:v>38679</c:v>
                </c:pt>
                <c:pt idx="47">
                  <c:v>38686</c:v>
                </c:pt>
                <c:pt idx="48">
                  <c:v>38693</c:v>
                </c:pt>
                <c:pt idx="49">
                  <c:v>38700</c:v>
                </c:pt>
                <c:pt idx="50">
                  <c:v>38707</c:v>
                </c:pt>
                <c:pt idx="51">
                  <c:v>38714</c:v>
                </c:pt>
                <c:pt idx="52">
                  <c:v>38721</c:v>
                </c:pt>
                <c:pt idx="53">
                  <c:v>38728</c:v>
                </c:pt>
                <c:pt idx="54">
                  <c:v>38735</c:v>
                </c:pt>
                <c:pt idx="55">
                  <c:v>38742</c:v>
                </c:pt>
                <c:pt idx="56">
                  <c:v>38749</c:v>
                </c:pt>
                <c:pt idx="57">
                  <c:v>38756</c:v>
                </c:pt>
                <c:pt idx="58">
                  <c:v>38763</c:v>
                </c:pt>
                <c:pt idx="59">
                  <c:v>38770</c:v>
                </c:pt>
                <c:pt idx="60">
                  <c:v>38777</c:v>
                </c:pt>
                <c:pt idx="61">
                  <c:v>38784</c:v>
                </c:pt>
                <c:pt idx="62">
                  <c:v>38791</c:v>
                </c:pt>
                <c:pt idx="63">
                  <c:v>38798</c:v>
                </c:pt>
                <c:pt idx="64">
                  <c:v>38805</c:v>
                </c:pt>
                <c:pt idx="65">
                  <c:v>38812</c:v>
                </c:pt>
                <c:pt idx="66">
                  <c:v>38819</c:v>
                </c:pt>
                <c:pt idx="67">
                  <c:v>38826</c:v>
                </c:pt>
                <c:pt idx="68">
                  <c:v>38833</c:v>
                </c:pt>
                <c:pt idx="69">
                  <c:v>38840</c:v>
                </c:pt>
                <c:pt idx="70">
                  <c:v>38847</c:v>
                </c:pt>
                <c:pt idx="71">
                  <c:v>38854</c:v>
                </c:pt>
                <c:pt idx="72">
                  <c:v>38861</c:v>
                </c:pt>
                <c:pt idx="73">
                  <c:v>38868</c:v>
                </c:pt>
                <c:pt idx="74">
                  <c:v>38875</c:v>
                </c:pt>
                <c:pt idx="75">
                  <c:v>38882</c:v>
                </c:pt>
                <c:pt idx="76">
                  <c:v>38889</c:v>
                </c:pt>
                <c:pt idx="77">
                  <c:v>38896</c:v>
                </c:pt>
                <c:pt idx="78">
                  <c:v>38903</c:v>
                </c:pt>
                <c:pt idx="79">
                  <c:v>38910</c:v>
                </c:pt>
                <c:pt idx="80">
                  <c:v>38917</c:v>
                </c:pt>
                <c:pt idx="81">
                  <c:v>38924</c:v>
                </c:pt>
                <c:pt idx="82">
                  <c:v>38931</c:v>
                </c:pt>
                <c:pt idx="83">
                  <c:v>38938</c:v>
                </c:pt>
                <c:pt idx="84">
                  <c:v>38945</c:v>
                </c:pt>
                <c:pt idx="85">
                  <c:v>38952</c:v>
                </c:pt>
                <c:pt idx="86">
                  <c:v>38959</c:v>
                </c:pt>
                <c:pt idx="87">
                  <c:v>38966</c:v>
                </c:pt>
                <c:pt idx="88">
                  <c:v>38973</c:v>
                </c:pt>
                <c:pt idx="89">
                  <c:v>38980</c:v>
                </c:pt>
                <c:pt idx="90">
                  <c:v>38987</c:v>
                </c:pt>
                <c:pt idx="91">
                  <c:v>38994</c:v>
                </c:pt>
                <c:pt idx="92">
                  <c:v>39001</c:v>
                </c:pt>
                <c:pt idx="93">
                  <c:v>39008</c:v>
                </c:pt>
                <c:pt idx="94">
                  <c:v>39015</c:v>
                </c:pt>
                <c:pt idx="95">
                  <c:v>39022</c:v>
                </c:pt>
                <c:pt idx="96">
                  <c:v>39029</c:v>
                </c:pt>
                <c:pt idx="97">
                  <c:v>39036</c:v>
                </c:pt>
                <c:pt idx="98">
                  <c:v>39043</c:v>
                </c:pt>
                <c:pt idx="99">
                  <c:v>39050</c:v>
                </c:pt>
                <c:pt idx="100">
                  <c:v>39057</c:v>
                </c:pt>
                <c:pt idx="101">
                  <c:v>39064</c:v>
                </c:pt>
                <c:pt idx="102">
                  <c:v>39071</c:v>
                </c:pt>
                <c:pt idx="103">
                  <c:v>39078</c:v>
                </c:pt>
                <c:pt idx="104">
                  <c:v>39085</c:v>
                </c:pt>
                <c:pt idx="105">
                  <c:v>39092</c:v>
                </c:pt>
                <c:pt idx="106">
                  <c:v>39099</c:v>
                </c:pt>
                <c:pt idx="107">
                  <c:v>39106</c:v>
                </c:pt>
                <c:pt idx="108">
                  <c:v>39113</c:v>
                </c:pt>
                <c:pt idx="109">
                  <c:v>39120</c:v>
                </c:pt>
                <c:pt idx="110">
                  <c:v>39127</c:v>
                </c:pt>
                <c:pt idx="111">
                  <c:v>39134</c:v>
                </c:pt>
                <c:pt idx="112">
                  <c:v>39141</c:v>
                </c:pt>
                <c:pt idx="113">
                  <c:v>39148</c:v>
                </c:pt>
                <c:pt idx="114">
                  <c:v>39155</c:v>
                </c:pt>
                <c:pt idx="115">
                  <c:v>39162</c:v>
                </c:pt>
                <c:pt idx="116">
                  <c:v>39169</c:v>
                </c:pt>
                <c:pt idx="117">
                  <c:v>39176</c:v>
                </c:pt>
                <c:pt idx="118">
                  <c:v>39183</c:v>
                </c:pt>
                <c:pt idx="119">
                  <c:v>39190</c:v>
                </c:pt>
                <c:pt idx="120">
                  <c:v>39197</c:v>
                </c:pt>
                <c:pt idx="121">
                  <c:v>39204</c:v>
                </c:pt>
                <c:pt idx="122">
                  <c:v>39211</c:v>
                </c:pt>
                <c:pt idx="123">
                  <c:v>39218</c:v>
                </c:pt>
                <c:pt idx="124">
                  <c:v>39225</c:v>
                </c:pt>
                <c:pt idx="125">
                  <c:v>39232</c:v>
                </c:pt>
                <c:pt idx="126">
                  <c:v>39239</c:v>
                </c:pt>
                <c:pt idx="127">
                  <c:v>39246</c:v>
                </c:pt>
                <c:pt idx="128">
                  <c:v>39253</c:v>
                </c:pt>
                <c:pt idx="129">
                  <c:v>39260</c:v>
                </c:pt>
                <c:pt idx="130">
                  <c:v>39267</c:v>
                </c:pt>
                <c:pt idx="131">
                  <c:v>39274</c:v>
                </c:pt>
                <c:pt idx="132">
                  <c:v>39281</c:v>
                </c:pt>
                <c:pt idx="133">
                  <c:v>39288</c:v>
                </c:pt>
                <c:pt idx="134">
                  <c:v>39295</c:v>
                </c:pt>
                <c:pt idx="135">
                  <c:v>39302</c:v>
                </c:pt>
                <c:pt idx="136">
                  <c:v>39309</c:v>
                </c:pt>
                <c:pt idx="137">
                  <c:v>39316</c:v>
                </c:pt>
                <c:pt idx="138">
                  <c:v>39323</c:v>
                </c:pt>
                <c:pt idx="139">
                  <c:v>39330</c:v>
                </c:pt>
                <c:pt idx="140">
                  <c:v>39337</c:v>
                </c:pt>
                <c:pt idx="141">
                  <c:v>39344</c:v>
                </c:pt>
                <c:pt idx="142">
                  <c:v>39351</c:v>
                </c:pt>
                <c:pt idx="143">
                  <c:v>39358</c:v>
                </c:pt>
                <c:pt idx="144">
                  <c:v>39365</c:v>
                </c:pt>
                <c:pt idx="145">
                  <c:v>39372</c:v>
                </c:pt>
                <c:pt idx="146">
                  <c:v>39379</c:v>
                </c:pt>
                <c:pt idx="147">
                  <c:v>39386</c:v>
                </c:pt>
                <c:pt idx="148">
                  <c:v>39393</c:v>
                </c:pt>
                <c:pt idx="149">
                  <c:v>39400</c:v>
                </c:pt>
                <c:pt idx="150">
                  <c:v>39407</c:v>
                </c:pt>
                <c:pt idx="151">
                  <c:v>39414</c:v>
                </c:pt>
                <c:pt idx="152">
                  <c:v>39421</c:v>
                </c:pt>
                <c:pt idx="153">
                  <c:v>39428</c:v>
                </c:pt>
                <c:pt idx="154">
                  <c:v>39435</c:v>
                </c:pt>
                <c:pt idx="155">
                  <c:v>39442</c:v>
                </c:pt>
                <c:pt idx="156">
                  <c:v>39449</c:v>
                </c:pt>
                <c:pt idx="157">
                  <c:v>39456</c:v>
                </c:pt>
                <c:pt idx="158">
                  <c:v>39463</c:v>
                </c:pt>
                <c:pt idx="159">
                  <c:v>39470</c:v>
                </c:pt>
                <c:pt idx="160">
                  <c:v>39477</c:v>
                </c:pt>
                <c:pt idx="161">
                  <c:v>39484</c:v>
                </c:pt>
                <c:pt idx="162">
                  <c:v>39491</c:v>
                </c:pt>
                <c:pt idx="163">
                  <c:v>39498</c:v>
                </c:pt>
                <c:pt idx="164">
                  <c:v>39505</c:v>
                </c:pt>
                <c:pt idx="165">
                  <c:v>39512</c:v>
                </c:pt>
                <c:pt idx="166">
                  <c:v>39519</c:v>
                </c:pt>
                <c:pt idx="167">
                  <c:v>39526</c:v>
                </c:pt>
                <c:pt idx="168">
                  <c:v>39533</c:v>
                </c:pt>
                <c:pt idx="169">
                  <c:v>39540</c:v>
                </c:pt>
                <c:pt idx="170">
                  <c:v>39547</c:v>
                </c:pt>
                <c:pt idx="171">
                  <c:v>39554</c:v>
                </c:pt>
                <c:pt idx="172">
                  <c:v>39561</c:v>
                </c:pt>
                <c:pt idx="173">
                  <c:v>39568</c:v>
                </c:pt>
                <c:pt idx="174">
                  <c:v>39575</c:v>
                </c:pt>
                <c:pt idx="175">
                  <c:v>39582</c:v>
                </c:pt>
                <c:pt idx="176">
                  <c:v>39589</c:v>
                </c:pt>
                <c:pt idx="177">
                  <c:v>39596</c:v>
                </c:pt>
                <c:pt idx="178">
                  <c:v>39603</c:v>
                </c:pt>
                <c:pt idx="179">
                  <c:v>39610</c:v>
                </c:pt>
                <c:pt idx="180">
                  <c:v>39617</c:v>
                </c:pt>
                <c:pt idx="181">
                  <c:v>39624</c:v>
                </c:pt>
                <c:pt idx="182">
                  <c:v>39631</c:v>
                </c:pt>
                <c:pt idx="183">
                  <c:v>39638</c:v>
                </c:pt>
                <c:pt idx="184">
                  <c:v>39645</c:v>
                </c:pt>
                <c:pt idx="185">
                  <c:v>39652</c:v>
                </c:pt>
                <c:pt idx="186">
                  <c:v>39659</c:v>
                </c:pt>
                <c:pt idx="187">
                  <c:v>39666</c:v>
                </c:pt>
                <c:pt idx="188">
                  <c:v>39673</c:v>
                </c:pt>
                <c:pt idx="189">
                  <c:v>39680</c:v>
                </c:pt>
                <c:pt idx="190">
                  <c:v>39687</c:v>
                </c:pt>
                <c:pt idx="191">
                  <c:v>39694</c:v>
                </c:pt>
                <c:pt idx="192">
                  <c:v>39701</c:v>
                </c:pt>
                <c:pt idx="193">
                  <c:v>39708</c:v>
                </c:pt>
                <c:pt idx="194">
                  <c:v>39715</c:v>
                </c:pt>
                <c:pt idx="195">
                  <c:v>39722</c:v>
                </c:pt>
                <c:pt idx="196">
                  <c:v>39729</c:v>
                </c:pt>
                <c:pt idx="197">
                  <c:v>39736</c:v>
                </c:pt>
                <c:pt idx="198">
                  <c:v>39743</c:v>
                </c:pt>
                <c:pt idx="199">
                  <c:v>39750</c:v>
                </c:pt>
                <c:pt idx="200">
                  <c:v>39757</c:v>
                </c:pt>
                <c:pt idx="201">
                  <c:v>39764</c:v>
                </c:pt>
                <c:pt idx="202">
                  <c:v>39771</c:v>
                </c:pt>
                <c:pt idx="203">
                  <c:v>39778</c:v>
                </c:pt>
                <c:pt idx="204">
                  <c:v>39785</c:v>
                </c:pt>
                <c:pt idx="205">
                  <c:v>39792</c:v>
                </c:pt>
                <c:pt idx="206">
                  <c:v>39799</c:v>
                </c:pt>
                <c:pt idx="207">
                  <c:v>39806</c:v>
                </c:pt>
                <c:pt idx="208">
                  <c:v>39813</c:v>
                </c:pt>
                <c:pt idx="209">
                  <c:v>39820</c:v>
                </c:pt>
                <c:pt idx="210">
                  <c:v>39827</c:v>
                </c:pt>
                <c:pt idx="211">
                  <c:v>39834</c:v>
                </c:pt>
                <c:pt idx="212">
                  <c:v>39841</c:v>
                </c:pt>
                <c:pt idx="213">
                  <c:v>39848</c:v>
                </c:pt>
                <c:pt idx="214">
                  <c:v>39855</c:v>
                </c:pt>
                <c:pt idx="215">
                  <c:v>39862</c:v>
                </c:pt>
                <c:pt idx="216">
                  <c:v>39869</c:v>
                </c:pt>
                <c:pt idx="217">
                  <c:v>39876</c:v>
                </c:pt>
                <c:pt idx="218">
                  <c:v>39883</c:v>
                </c:pt>
                <c:pt idx="219">
                  <c:v>39890</c:v>
                </c:pt>
                <c:pt idx="220">
                  <c:v>39897</c:v>
                </c:pt>
                <c:pt idx="221">
                  <c:v>39904</c:v>
                </c:pt>
                <c:pt idx="222">
                  <c:v>39911</c:v>
                </c:pt>
                <c:pt idx="223">
                  <c:v>39918</c:v>
                </c:pt>
                <c:pt idx="224">
                  <c:v>39925</c:v>
                </c:pt>
                <c:pt idx="225">
                  <c:v>39932</c:v>
                </c:pt>
                <c:pt idx="226">
                  <c:v>39939</c:v>
                </c:pt>
                <c:pt idx="227">
                  <c:v>39946</c:v>
                </c:pt>
                <c:pt idx="228">
                  <c:v>39953</c:v>
                </c:pt>
                <c:pt idx="229">
                  <c:v>39960</c:v>
                </c:pt>
                <c:pt idx="230">
                  <c:v>39967</c:v>
                </c:pt>
                <c:pt idx="231">
                  <c:v>39974</c:v>
                </c:pt>
                <c:pt idx="232">
                  <c:v>39981</c:v>
                </c:pt>
                <c:pt idx="233">
                  <c:v>39988</c:v>
                </c:pt>
                <c:pt idx="234">
                  <c:v>39995</c:v>
                </c:pt>
                <c:pt idx="235">
                  <c:v>40002</c:v>
                </c:pt>
                <c:pt idx="236">
                  <c:v>40009</c:v>
                </c:pt>
                <c:pt idx="237">
                  <c:v>40016</c:v>
                </c:pt>
                <c:pt idx="238">
                  <c:v>40023</c:v>
                </c:pt>
                <c:pt idx="239">
                  <c:v>40030</c:v>
                </c:pt>
                <c:pt idx="240">
                  <c:v>40037</c:v>
                </c:pt>
                <c:pt idx="241">
                  <c:v>40044</c:v>
                </c:pt>
                <c:pt idx="242">
                  <c:v>40051</c:v>
                </c:pt>
                <c:pt idx="243">
                  <c:v>40058</c:v>
                </c:pt>
                <c:pt idx="244">
                  <c:v>40065</c:v>
                </c:pt>
                <c:pt idx="245">
                  <c:v>40072</c:v>
                </c:pt>
                <c:pt idx="246">
                  <c:v>40079</c:v>
                </c:pt>
                <c:pt idx="247">
                  <c:v>40086</c:v>
                </c:pt>
                <c:pt idx="248">
                  <c:v>40093</c:v>
                </c:pt>
                <c:pt idx="249">
                  <c:v>40100</c:v>
                </c:pt>
                <c:pt idx="250">
                  <c:v>40107</c:v>
                </c:pt>
                <c:pt idx="251">
                  <c:v>40114</c:v>
                </c:pt>
                <c:pt idx="252">
                  <c:v>40121</c:v>
                </c:pt>
                <c:pt idx="253">
                  <c:v>40128</c:v>
                </c:pt>
                <c:pt idx="254">
                  <c:v>40135</c:v>
                </c:pt>
                <c:pt idx="255">
                  <c:v>40142</c:v>
                </c:pt>
                <c:pt idx="256">
                  <c:v>40149</c:v>
                </c:pt>
                <c:pt idx="257">
                  <c:v>40156</c:v>
                </c:pt>
                <c:pt idx="258">
                  <c:v>40163</c:v>
                </c:pt>
                <c:pt idx="259">
                  <c:v>40170</c:v>
                </c:pt>
                <c:pt idx="260">
                  <c:v>40177</c:v>
                </c:pt>
                <c:pt idx="261">
                  <c:v>40184</c:v>
                </c:pt>
                <c:pt idx="262">
                  <c:v>40191</c:v>
                </c:pt>
                <c:pt idx="263">
                  <c:v>40198</c:v>
                </c:pt>
                <c:pt idx="264">
                  <c:v>40205</c:v>
                </c:pt>
                <c:pt idx="265">
                  <c:v>40212</c:v>
                </c:pt>
                <c:pt idx="266">
                  <c:v>40219</c:v>
                </c:pt>
                <c:pt idx="267">
                  <c:v>40226</c:v>
                </c:pt>
                <c:pt idx="268">
                  <c:v>40233</c:v>
                </c:pt>
                <c:pt idx="269">
                  <c:v>40240</c:v>
                </c:pt>
                <c:pt idx="270">
                  <c:v>40247</c:v>
                </c:pt>
                <c:pt idx="271">
                  <c:v>40254</c:v>
                </c:pt>
                <c:pt idx="272">
                  <c:v>40261</c:v>
                </c:pt>
                <c:pt idx="273">
                  <c:v>40268</c:v>
                </c:pt>
                <c:pt idx="274">
                  <c:v>40275</c:v>
                </c:pt>
                <c:pt idx="275">
                  <c:v>40282</c:v>
                </c:pt>
                <c:pt idx="276">
                  <c:v>40289</c:v>
                </c:pt>
                <c:pt idx="277">
                  <c:v>40296</c:v>
                </c:pt>
                <c:pt idx="278">
                  <c:v>40303</c:v>
                </c:pt>
                <c:pt idx="279">
                  <c:v>40310</c:v>
                </c:pt>
                <c:pt idx="280">
                  <c:v>40317</c:v>
                </c:pt>
                <c:pt idx="281">
                  <c:v>40324</c:v>
                </c:pt>
                <c:pt idx="282">
                  <c:v>40331</c:v>
                </c:pt>
                <c:pt idx="283">
                  <c:v>40338</c:v>
                </c:pt>
                <c:pt idx="284">
                  <c:v>40345</c:v>
                </c:pt>
                <c:pt idx="285">
                  <c:v>40352</c:v>
                </c:pt>
                <c:pt idx="286">
                  <c:v>40359</c:v>
                </c:pt>
                <c:pt idx="287">
                  <c:v>40366</c:v>
                </c:pt>
                <c:pt idx="288">
                  <c:v>40373</c:v>
                </c:pt>
                <c:pt idx="289">
                  <c:v>40380</c:v>
                </c:pt>
                <c:pt idx="290">
                  <c:v>40387</c:v>
                </c:pt>
                <c:pt idx="291">
                  <c:v>40394</c:v>
                </c:pt>
                <c:pt idx="292">
                  <c:v>40401</c:v>
                </c:pt>
                <c:pt idx="293">
                  <c:v>40408</c:v>
                </c:pt>
                <c:pt idx="294">
                  <c:v>40415</c:v>
                </c:pt>
                <c:pt idx="295">
                  <c:v>40422</c:v>
                </c:pt>
                <c:pt idx="296">
                  <c:v>40429</c:v>
                </c:pt>
                <c:pt idx="297">
                  <c:v>40436</c:v>
                </c:pt>
                <c:pt idx="298">
                  <c:v>40443</c:v>
                </c:pt>
                <c:pt idx="299">
                  <c:v>40450</c:v>
                </c:pt>
                <c:pt idx="300">
                  <c:v>40457</c:v>
                </c:pt>
                <c:pt idx="301">
                  <c:v>40464</c:v>
                </c:pt>
                <c:pt idx="302">
                  <c:v>40471</c:v>
                </c:pt>
                <c:pt idx="303">
                  <c:v>40478</c:v>
                </c:pt>
                <c:pt idx="304">
                  <c:v>40485</c:v>
                </c:pt>
                <c:pt idx="305">
                  <c:v>40492</c:v>
                </c:pt>
                <c:pt idx="306">
                  <c:v>40499</c:v>
                </c:pt>
                <c:pt idx="307">
                  <c:v>40506</c:v>
                </c:pt>
                <c:pt idx="308">
                  <c:v>40513</c:v>
                </c:pt>
                <c:pt idx="309">
                  <c:v>40520</c:v>
                </c:pt>
                <c:pt idx="310">
                  <c:v>40527</c:v>
                </c:pt>
                <c:pt idx="311">
                  <c:v>40534</c:v>
                </c:pt>
                <c:pt idx="312">
                  <c:v>40541</c:v>
                </c:pt>
                <c:pt idx="313">
                  <c:v>40548</c:v>
                </c:pt>
                <c:pt idx="314">
                  <c:v>40555</c:v>
                </c:pt>
                <c:pt idx="315">
                  <c:v>40562</c:v>
                </c:pt>
                <c:pt idx="316">
                  <c:v>40569</c:v>
                </c:pt>
                <c:pt idx="317">
                  <c:v>40576</c:v>
                </c:pt>
                <c:pt idx="318">
                  <c:v>40583</c:v>
                </c:pt>
                <c:pt idx="319">
                  <c:v>40590</c:v>
                </c:pt>
                <c:pt idx="320">
                  <c:v>40597</c:v>
                </c:pt>
                <c:pt idx="321">
                  <c:v>40604</c:v>
                </c:pt>
                <c:pt idx="322">
                  <c:v>40611</c:v>
                </c:pt>
                <c:pt idx="323">
                  <c:v>40618</c:v>
                </c:pt>
                <c:pt idx="324">
                  <c:v>40625</c:v>
                </c:pt>
                <c:pt idx="325">
                  <c:v>40632</c:v>
                </c:pt>
                <c:pt idx="326">
                  <c:v>40639</c:v>
                </c:pt>
                <c:pt idx="327">
                  <c:v>40646</c:v>
                </c:pt>
                <c:pt idx="328">
                  <c:v>40653</c:v>
                </c:pt>
                <c:pt idx="329">
                  <c:v>40660</c:v>
                </c:pt>
                <c:pt idx="330">
                  <c:v>40667</c:v>
                </c:pt>
                <c:pt idx="331">
                  <c:v>40674</c:v>
                </c:pt>
                <c:pt idx="332">
                  <c:v>40681</c:v>
                </c:pt>
                <c:pt idx="333">
                  <c:v>40688</c:v>
                </c:pt>
                <c:pt idx="334">
                  <c:v>40695</c:v>
                </c:pt>
                <c:pt idx="335">
                  <c:v>40702</c:v>
                </c:pt>
                <c:pt idx="336">
                  <c:v>40709</c:v>
                </c:pt>
                <c:pt idx="337">
                  <c:v>40716</c:v>
                </c:pt>
                <c:pt idx="338">
                  <c:v>40723</c:v>
                </c:pt>
                <c:pt idx="339">
                  <c:v>40730</c:v>
                </c:pt>
                <c:pt idx="340">
                  <c:v>40737</c:v>
                </c:pt>
                <c:pt idx="341">
                  <c:v>40744</c:v>
                </c:pt>
                <c:pt idx="342">
                  <c:v>40751</c:v>
                </c:pt>
                <c:pt idx="343">
                  <c:v>40758</c:v>
                </c:pt>
                <c:pt idx="344">
                  <c:v>40765</c:v>
                </c:pt>
                <c:pt idx="345">
                  <c:v>40772</c:v>
                </c:pt>
                <c:pt idx="346">
                  <c:v>40779</c:v>
                </c:pt>
                <c:pt idx="347">
                  <c:v>40786</c:v>
                </c:pt>
                <c:pt idx="348">
                  <c:v>40793</c:v>
                </c:pt>
                <c:pt idx="349">
                  <c:v>40800</c:v>
                </c:pt>
                <c:pt idx="350">
                  <c:v>40807</c:v>
                </c:pt>
                <c:pt idx="351">
                  <c:v>40814</c:v>
                </c:pt>
                <c:pt idx="352">
                  <c:v>40821</c:v>
                </c:pt>
                <c:pt idx="353">
                  <c:v>40828</c:v>
                </c:pt>
                <c:pt idx="354">
                  <c:v>40835</c:v>
                </c:pt>
                <c:pt idx="355">
                  <c:v>40842</c:v>
                </c:pt>
                <c:pt idx="356">
                  <c:v>40849</c:v>
                </c:pt>
                <c:pt idx="357">
                  <c:v>40856</c:v>
                </c:pt>
                <c:pt idx="358">
                  <c:v>40863</c:v>
                </c:pt>
                <c:pt idx="359">
                  <c:v>40870</c:v>
                </c:pt>
                <c:pt idx="360">
                  <c:v>40877</c:v>
                </c:pt>
                <c:pt idx="361">
                  <c:v>40884</c:v>
                </c:pt>
                <c:pt idx="362">
                  <c:v>40891</c:v>
                </c:pt>
                <c:pt idx="363">
                  <c:v>40898</c:v>
                </c:pt>
                <c:pt idx="364">
                  <c:v>40905</c:v>
                </c:pt>
                <c:pt idx="365">
                  <c:v>40912</c:v>
                </c:pt>
                <c:pt idx="366">
                  <c:v>40919</c:v>
                </c:pt>
                <c:pt idx="367">
                  <c:v>40926</c:v>
                </c:pt>
                <c:pt idx="368">
                  <c:v>40933</c:v>
                </c:pt>
                <c:pt idx="369">
                  <c:v>40940</c:v>
                </c:pt>
                <c:pt idx="370">
                  <c:v>40947</c:v>
                </c:pt>
                <c:pt idx="371">
                  <c:v>40954</c:v>
                </c:pt>
                <c:pt idx="372">
                  <c:v>40961</c:v>
                </c:pt>
                <c:pt idx="373">
                  <c:v>40968</c:v>
                </c:pt>
                <c:pt idx="374">
                  <c:v>40975</c:v>
                </c:pt>
                <c:pt idx="375">
                  <c:v>40982</c:v>
                </c:pt>
                <c:pt idx="376">
                  <c:v>40989</c:v>
                </c:pt>
                <c:pt idx="377">
                  <c:v>40996</c:v>
                </c:pt>
                <c:pt idx="378">
                  <c:v>41003</c:v>
                </c:pt>
                <c:pt idx="379">
                  <c:v>41010</c:v>
                </c:pt>
                <c:pt idx="380">
                  <c:v>41017</c:v>
                </c:pt>
                <c:pt idx="381">
                  <c:v>41024</c:v>
                </c:pt>
                <c:pt idx="382">
                  <c:v>41031</c:v>
                </c:pt>
                <c:pt idx="383">
                  <c:v>41038</c:v>
                </c:pt>
                <c:pt idx="384">
                  <c:v>41045</c:v>
                </c:pt>
                <c:pt idx="385">
                  <c:v>41052</c:v>
                </c:pt>
                <c:pt idx="386">
                  <c:v>41059</c:v>
                </c:pt>
                <c:pt idx="387">
                  <c:v>41066</c:v>
                </c:pt>
                <c:pt idx="388">
                  <c:v>41073</c:v>
                </c:pt>
                <c:pt idx="389">
                  <c:v>41080</c:v>
                </c:pt>
                <c:pt idx="390">
                  <c:v>41087</c:v>
                </c:pt>
                <c:pt idx="391">
                  <c:v>41094</c:v>
                </c:pt>
                <c:pt idx="392">
                  <c:v>41101</c:v>
                </c:pt>
                <c:pt idx="393">
                  <c:v>41108</c:v>
                </c:pt>
                <c:pt idx="394">
                  <c:v>41115</c:v>
                </c:pt>
                <c:pt idx="395">
                  <c:v>41122</c:v>
                </c:pt>
                <c:pt idx="396">
                  <c:v>41129</c:v>
                </c:pt>
                <c:pt idx="397">
                  <c:v>41136</c:v>
                </c:pt>
                <c:pt idx="398">
                  <c:v>41143</c:v>
                </c:pt>
                <c:pt idx="399">
                  <c:v>41150</c:v>
                </c:pt>
                <c:pt idx="400">
                  <c:v>41157</c:v>
                </c:pt>
                <c:pt idx="401">
                  <c:v>41164</c:v>
                </c:pt>
                <c:pt idx="402">
                  <c:v>41171</c:v>
                </c:pt>
                <c:pt idx="403">
                  <c:v>41178</c:v>
                </c:pt>
                <c:pt idx="404">
                  <c:v>41185</c:v>
                </c:pt>
                <c:pt idx="405">
                  <c:v>41192</c:v>
                </c:pt>
                <c:pt idx="406">
                  <c:v>41199</c:v>
                </c:pt>
                <c:pt idx="407">
                  <c:v>41206</c:v>
                </c:pt>
                <c:pt idx="408">
                  <c:v>41213</c:v>
                </c:pt>
                <c:pt idx="409">
                  <c:v>41220</c:v>
                </c:pt>
                <c:pt idx="410">
                  <c:v>41227</c:v>
                </c:pt>
                <c:pt idx="411">
                  <c:v>41234</c:v>
                </c:pt>
                <c:pt idx="412">
                  <c:v>41241</c:v>
                </c:pt>
                <c:pt idx="413">
                  <c:v>41248</c:v>
                </c:pt>
                <c:pt idx="414">
                  <c:v>41255</c:v>
                </c:pt>
                <c:pt idx="415">
                  <c:v>41262</c:v>
                </c:pt>
                <c:pt idx="416">
                  <c:v>41269</c:v>
                </c:pt>
                <c:pt idx="417">
                  <c:v>41276</c:v>
                </c:pt>
                <c:pt idx="418">
                  <c:v>41283</c:v>
                </c:pt>
                <c:pt idx="419">
                  <c:v>41290</c:v>
                </c:pt>
                <c:pt idx="420">
                  <c:v>41297</c:v>
                </c:pt>
                <c:pt idx="421">
                  <c:v>41304</c:v>
                </c:pt>
                <c:pt idx="422">
                  <c:v>41311</c:v>
                </c:pt>
                <c:pt idx="423">
                  <c:v>41318</c:v>
                </c:pt>
                <c:pt idx="424">
                  <c:v>41325</c:v>
                </c:pt>
                <c:pt idx="425">
                  <c:v>41332</c:v>
                </c:pt>
                <c:pt idx="426">
                  <c:v>41339</c:v>
                </c:pt>
                <c:pt idx="427">
                  <c:v>41346</c:v>
                </c:pt>
                <c:pt idx="428">
                  <c:v>41353</c:v>
                </c:pt>
                <c:pt idx="429">
                  <c:v>41360</c:v>
                </c:pt>
                <c:pt idx="430">
                  <c:v>41367</c:v>
                </c:pt>
                <c:pt idx="431">
                  <c:v>41374</c:v>
                </c:pt>
                <c:pt idx="432">
                  <c:v>41381</c:v>
                </c:pt>
                <c:pt idx="433">
                  <c:v>41388</c:v>
                </c:pt>
                <c:pt idx="434">
                  <c:v>41395</c:v>
                </c:pt>
                <c:pt idx="435">
                  <c:v>41402</c:v>
                </c:pt>
                <c:pt idx="436">
                  <c:v>41409</c:v>
                </c:pt>
                <c:pt idx="437">
                  <c:v>41416</c:v>
                </c:pt>
                <c:pt idx="438">
                  <c:v>41423</c:v>
                </c:pt>
                <c:pt idx="439">
                  <c:v>41430</c:v>
                </c:pt>
                <c:pt idx="440">
                  <c:v>41437</c:v>
                </c:pt>
                <c:pt idx="441">
                  <c:v>41444</c:v>
                </c:pt>
                <c:pt idx="442">
                  <c:v>41451</c:v>
                </c:pt>
                <c:pt idx="443">
                  <c:v>41458</c:v>
                </c:pt>
                <c:pt idx="444">
                  <c:v>41465</c:v>
                </c:pt>
                <c:pt idx="445">
                  <c:v>41472</c:v>
                </c:pt>
                <c:pt idx="446">
                  <c:v>41479</c:v>
                </c:pt>
                <c:pt idx="447">
                  <c:v>41486</c:v>
                </c:pt>
                <c:pt idx="448">
                  <c:v>41493</c:v>
                </c:pt>
                <c:pt idx="449">
                  <c:v>41500</c:v>
                </c:pt>
                <c:pt idx="450">
                  <c:v>41507</c:v>
                </c:pt>
                <c:pt idx="451">
                  <c:v>41514</c:v>
                </c:pt>
                <c:pt idx="452">
                  <c:v>41521</c:v>
                </c:pt>
                <c:pt idx="453">
                  <c:v>41528</c:v>
                </c:pt>
                <c:pt idx="454">
                  <c:v>41535</c:v>
                </c:pt>
                <c:pt idx="455">
                  <c:v>41542</c:v>
                </c:pt>
                <c:pt idx="456">
                  <c:v>41549</c:v>
                </c:pt>
                <c:pt idx="457">
                  <c:v>41556</c:v>
                </c:pt>
                <c:pt idx="458">
                  <c:v>41563</c:v>
                </c:pt>
                <c:pt idx="459">
                  <c:v>41570</c:v>
                </c:pt>
                <c:pt idx="460">
                  <c:v>41577</c:v>
                </c:pt>
                <c:pt idx="461">
                  <c:v>41584</c:v>
                </c:pt>
                <c:pt idx="462">
                  <c:v>41591</c:v>
                </c:pt>
                <c:pt idx="463">
                  <c:v>41598</c:v>
                </c:pt>
                <c:pt idx="464">
                  <c:v>41605</c:v>
                </c:pt>
                <c:pt idx="465">
                  <c:v>41612</c:v>
                </c:pt>
                <c:pt idx="466">
                  <c:v>41619</c:v>
                </c:pt>
                <c:pt idx="467">
                  <c:v>41626</c:v>
                </c:pt>
                <c:pt idx="468">
                  <c:v>41633</c:v>
                </c:pt>
                <c:pt idx="469">
                  <c:v>41640</c:v>
                </c:pt>
                <c:pt idx="470">
                  <c:v>41647</c:v>
                </c:pt>
                <c:pt idx="471">
                  <c:v>41654</c:v>
                </c:pt>
                <c:pt idx="472">
                  <c:v>41661</c:v>
                </c:pt>
                <c:pt idx="473">
                  <c:v>41668</c:v>
                </c:pt>
                <c:pt idx="474">
                  <c:v>41675</c:v>
                </c:pt>
                <c:pt idx="475">
                  <c:v>41682</c:v>
                </c:pt>
                <c:pt idx="476">
                  <c:v>41689</c:v>
                </c:pt>
                <c:pt idx="477">
                  <c:v>41696</c:v>
                </c:pt>
                <c:pt idx="478">
                  <c:v>41703</c:v>
                </c:pt>
                <c:pt idx="479">
                  <c:v>41710</c:v>
                </c:pt>
                <c:pt idx="480">
                  <c:v>41717</c:v>
                </c:pt>
                <c:pt idx="481">
                  <c:v>41724</c:v>
                </c:pt>
                <c:pt idx="482">
                  <c:v>41731</c:v>
                </c:pt>
                <c:pt idx="483">
                  <c:v>41738</c:v>
                </c:pt>
                <c:pt idx="484">
                  <c:v>41745</c:v>
                </c:pt>
                <c:pt idx="485">
                  <c:v>41752</c:v>
                </c:pt>
                <c:pt idx="486">
                  <c:v>41759</c:v>
                </c:pt>
                <c:pt idx="487">
                  <c:v>41766</c:v>
                </c:pt>
                <c:pt idx="488">
                  <c:v>41773</c:v>
                </c:pt>
                <c:pt idx="489">
                  <c:v>41780</c:v>
                </c:pt>
                <c:pt idx="490">
                  <c:v>41787</c:v>
                </c:pt>
                <c:pt idx="491">
                  <c:v>41794</c:v>
                </c:pt>
                <c:pt idx="492">
                  <c:v>41801</c:v>
                </c:pt>
                <c:pt idx="493">
                  <c:v>41808</c:v>
                </c:pt>
                <c:pt idx="494">
                  <c:v>41815</c:v>
                </c:pt>
                <c:pt idx="495">
                  <c:v>41822</c:v>
                </c:pt>
                <c:pt idx="496">
                  <c:v>41829</c:v>
                </c:pt>
                <c:pt idx="497">
                  <c:v>41836</c:v>
                </c:pt>
                <c:pt idx="498">
                  <c:v>41843</c:v>
                </c:pt>
                <c:pt idx="499">
                  <c:v>41850</c:v>
                </c:pt>
                <c:pt idx="500">
                  <c:v>41857</c:v>
                </c:pt>
                <c:pt idx="501">
                  <c:v>41864</c:v>
                </c:pt>
                <c:pt idx="502">
                  <c:v>41871</c:v>
                </c:pt>
                <c:pt idx="503">
                  <c:v>41878</c:v>
                </c:pt>
                <c:pt idx="504">
                  <c:v>41885</c:v>
                </c:pt>
                <c:pt idx="505">
                  <c:v>41892</c:v>
                </c:pt>
                <c:pt idx="506">
                  <c:v>41899</c:v>
                </c:pt>
                <c:pt idx="507">
                  <c:v>41906</c:v>
                </c:pt>
                <c:pt idx="508">
                  <c:v>41913</c:v>
                </c:pt>
                <c:pt idx="509">
                  <c:v>41920</c:v>
                </c:pt>
                <c:pt idx="510">
                  <c:v>41927</c:v>
                </c:pt>
                <c:pt idx="511">
                  <c:v>41934</c:v>
                </c:pt>
                <c:pt idx="512">
                  <c:v>41941</c:v>
                </c:pt>
                <c:pt idx="513">
                  <c:v>41948</c:v>
                </c:pt>
                <c:pt idx="514">
                  <c:v>41955</c:v>
                </c:pt>
                <c:pt idx="515">
                  <c:v>41962</c:v>
                </c:pt>
                <c:pt idx="516">
                  <c:v>41969</c:v>
                </c:pt>
                <c:pt idx="517">
                  <c:v>41976</c:v>
                </c:pt>
                <c:pt idx="518">
                  <c:v>41983</c:v>
                </c:pt>
                <c:pt idx="519">
                  <c:v>41990</c:v>
                </c:pt>
                <c:pt idx="520">
                  <c:v>41997</c:v>
                </c:pt>
                <c:pt idx="521">
                  <c:v>42004</c:v>
                </c:pt>
                <c:pt idx="522">
                  <c:v>42011</c:v>
                </c:pt>
                <c:pt idx="523">
                  <c:v>42018</c:v>
                </c:pt>
                <c:pt idx="524">
                  <c:v>42025</c:v>
                </c:pt>
                <c:pt idx="525">
                  <c:v>42032</c:v>
                </c:pt>
                <c:pt idx="526">
                  <c:v>42039</c:v>
                </c:pt>
                <c:pt idx="527">
                  <c:v>42046</c:v>
                </c:pt>
                <c:pt idx="528">
                  <c:v>42053</c:v>
                </c:pt>
                <c:pt idx="529">
                  <c:v>42060</c:v>
                </c:pt>
                <c:pt idx="530">
                  <c:v>42067</c:v>
                </c:pt>
                <c:pt idx="531">
                  <c:v>42074</c:v>
                </c:pt>
                <c:pt idx="532">
                  <c:v>42081</c:v>
                </c:pt>
                <c:pt idx="533">
                  <c:v>42088</c:v>
                </c:pt>
                <c:pt idx="534">
                  <c:v>42095</c:v>
                </c:pt>
                <c:pt idx="535">
                  <c:v>42102</c:v>
                </c:pt>
                <c:pt idx="536">
                  <c:v>42109</c:v>
                </c:pt>
                <c:pt idx="537">
                  <c:v>42116</c:v>
                </c:pt>
                <c:pt idx="538">
                  <c:v>42123</c:v>
                </c:pt>
                <c:pt idx="539">
                  <c:v>42130</c:v>
                </c:pt>
                <c:pt idx="540">
                  <c:v>42137</c:v>
                </c:pt>
                <c:pt idx="541">
                  <c:v>42144</c:v>
                </c:pt>
                <c:pt idx="542">
                  <c:v>42151</c:v>
                </c:pt>
                <c:pt idx="543">
                  <c:v>42158</c:v>
                </c:pt>
                <c:pt idx="544">
                  <c:v>42165</c:v>
                </c:pt>
                <c:pt idx="545">
                  <c:v>42172</c:v>
                </c:pt>
                <c:pt idx="546">
                  <c:v>42179</c:v>
                </c:pt>
                <c:pt idx="547">
                  <c:v>42186</c:v>
                </c:pt>
                <c:pt idx="548">
                  <c:v>42193</c:v>
                </c:pt>
                <c:pt idx="549">
                  <c:v>42200</c:v>
                </c:pt>
                <c:pt idx="550">
                  <c:v>42207</c:v>
                </c:pt>
                <c:pt idx="551">
                  <c:v>42214</c:v>
                </c:pt>
                <c:pt idx="552">
                  <c:v>42221</c:v>
                </c:pt>
                <c:pt idx="553">
                  <c:v>42228</c:v>
                </c:pt>
                <c:pt idx="554">
                  <c:v>42235</c:v>
                </c:pt>
                <c:pt idx="555">
                  <c:v>42242</c:v>
                </c:pt>
                <c:pt idx="556">
                  <c:v>42249</c:v>
                </c:pt>
                <c:pt idx="557">
                  <c:v>42256</c:v>
                </c:pt>
                <c:pt idx="558">
                  <c:v>42263</c:v>
                </c:pt>
                <c:pt idx="559">
                  <c:v>42270</c:v>
                </c:pt>
                <c:pt idx="560">
                  <c:v>42277</c:v>
                </c:pt>
                <c:pt idx="561">
                  <c:v>42284</c:v>
                </c:pt>
                <c:pt idx="562">
                  <c:v>42291</c:v>
                </c:pt>
                <c:pt idx="563">
                  <c:v>42298</c:v>
                </c:pt>
                <c:pt idx="564">
                  <c:v>42305</c:v>
                </c:pt>
                <c:pt idx="565">
                  <c:v>42312</c:v>
                </c:pt>
                <c:pt idx="566">
                  <c:v>42319</c:v>
                </c:pt>
                <c:pt idx="567">
                  <c:v>42326</c:v>
                </c:pt>
                <c:pt idx="568">
                  <c:v>42333</c:v>
                </c:pt>
                <c:pt idx="569">
                  <c:v>42340</c:v>
                </c:pt>
                <c:pt idx="570">
                  <c:v>42347</c:v>
                </c:pt>
                <c:pt idx="571">
                  <c:v>42354</c:v>
                </c:pt>
                <c:pt idx="572">
                  <c:v>42361</c:v>
                </c:pt>
                <c:pt idx="573">
                  <c:v>42368</c:v>
                </c:pt>
                <c:pt idx="574">
                  <c:v>42375</c:v>
                </c:pt>
                <c:pt idx="575">
                  <c:v>42382</c:v>
                </c:pt>
                <c:pt idx="576">
                  <c:v>42389</c:v>
                </c:pt>
                <c:pt idx="577">
                  <c:v>42396</c:v>
                </c:pt>
                <c:pt idx="578">
                  <c:v>42403</c:v>
                </c:pt>
                <c:pt idx="579">
                  <c:v>42410</c:v>
                </c:pt>
                <c:pt idx="580">
                  <c:v>42417</c:v>
                </c:pt>
                <c:pt idx="581">
                  <c:v>42424</c:v>
                </c:pt>
                <c:pt idx="582">
                  <c:v>42431</c:v>
                </c:pt>
                <c:pt idx="583">
                  <c:v>42438</c:v>
                </c:pt>
                <c:pt idx="584">
                  <c:v>42445</c:v>
                </c:pt>
                <c:pt idx="585">
                  <c:v>42452</c:v>
                </c:pt>
                <c:pt idx="586">
                  <c:v>42459</c:v>
                </c:pt>
                <c:pt idx="587">
                  <c:v>42466</c:v>
                </c:pt>
                <c:pt idx="588">
                  <c:v>42473</c:v>
                </c:pt>
                <c:pt idx="589">
                  <c:v>42480</c:v>
                </c:pt>
                <c:pt idx="590">
                  <c:v>42487</c:v>
                </c:pt>
                <c:pt idx="591">
                  <c:v>42494</c:v>
                </c:pt>
                <c:pt idx="592">
                  <c:v>42501</c:v>
                </c:pt>
                <c:pt idx="593">
                  <c:v>42508</c:v>
                </c:pt>
                <c:pt idx="594">
                  <c:v>42515</c:v>
                </c:pt>
                <c:pt idx="595">
                  <c:v>42522</c:v>
                </c:pt>
                <c:pt idx="596">
                  <c:v>42529</c:v>
                </c:pt>
                <c:pt idx="597">
                  <c:v>42536</c:v>
                </c:pt>
                <c:pt idx="598">
                  <c:v>42543</c:v>
                </c:pt>
                <c:pt idx="599">
                  <c:v>42550</c:v>
                </c:pt>
                <c:pt idx="600">
                  <c:v>42557</c:v>
                </c:pt>
                <c:pt idx="601">
                  <c:v>42564</c:v>
                </c:pt>
                <c:pt idx="602">
                  <c:v>42571</c:v>
                </c:pt>
                <c:pt idx="603">
                  <c:v>42578</c:v>
                </c:pt>
                <c:pt idx="604">
                  <c:v>42585</c:v>
                </c:pt>
                <c:pt idx="605">
                  <c:v>42592</c:v>
                </c:pt>
                <c:pt idx="606">
                  <c:v>42599</c:v>
                </c:pt>
                <c:pt idx="607">
                  <c:v>42606</c:v>
                </c:pt>
                <c:pt idx="608">
                  <c:v>42613</c:v>
                </c:pt>
                <c:pt idx="609">
                  <c:v>42620</c:v>
                </c:pt>
                <c:pt idx="610">
                  <c:v>42627</c:v>
                </c:pt>
                <c:pt idx="611">
                  <c:v>42634</c:v>
                </c:pt>
                <c:pt idx="612">
                  <c:v>42641</c:v>
                </c:pt>
              </c:numCache>
            </c:numRef>
          </c:cat>
          <c:val>
            <c:numRef>
              <c:f>cannexpayindexusa!$B$2:$B$614</c:f>
              <c:numCache>
                <c:formatCode>"$"#,##0</c:formatCode>
                <c:ptCount val="613"/>
                <c:pt idx="0">
                  <c:v>618721.46118721459</c:v>
                </c:pt>
                <c:pt idx="1">
                  <c:v>618721.46118721459</c:v>
                </c:pt>
                <c:pt idx="2">
                  <c:v>616843.70257966605</c:v>
                </c:pt>
                <c:pt idx="3">
                  <c:v>618721.46118721459</c:v>
                </c:pt>
                <c:pt idx="4">
                  <c:v>621559.63302752294</c:v>
                </c:pt>
                <c:pt idx="5">
                  <c:v>623466.25766871171</c:v>
                </c:pt>
                <c:pt idx="6">
                  <c:v>627314.81481481472</c:v>
                </c:pt>
                <c:pt idx="7">
                  <c:v>622511.48545176105</c:v>
                </c:pt>
                <c:pt idx="8">
                  <c:v>625384.61538461538</c:v>
                </c:pt>
                <c:pt idx="9">
                  <c:v>625384.61538461538</c:v>
                </c:pt>
                <c:pt idx="10">
                  <c:v>610360.36036036024</c:v>
                </c:pt>
                <c:pt idx="11">
                  <c:v>610360.36036036024</c:v>
                </c:pt>
                <c:pt idx="12">
                  <c:v>608532.93413173652</c:v>
                </c:pt>
                <c:pt idx="13">
                  <c:v>599557.52212389372</c:v>
                </c:pt>
                <c:pt idx="14">
                  <c:v>601331.36094674561</c:v>
                </c:pt>
                <c:pt idx="15">
                  <c:v>604011.88707280823</c:v>
                </c:pt>
                <c:pt idx="16">
                  <c:v>605812.22056631895</c:v>
                </c:pt>
                <c:pt idx="17">
                  <c:v>611278.19548872171</c:v>
                </c:pt>
                <c:pt idx="18">
                  <c:v>609445.2773613194</c:v>
                </c:pt>
                <c:pt idx="19">
                  <c:v>604011.88707280823</c:v>
                </c:pt>
                <c:pt idx="20">
                  <c:v>605812.22056631895</c:v>
                </c:pt>
                <c:pt idx="21">
                  <c:v>608532.93413173652</c:v>
                </c:pt>
                <c:pt idx="22">
                  <c:v>608532.93413173652</c:v>
                </c:pt>
                <c:pt idx="23">
                  <c:v>619664.63414634147</c:v>
                </c:pt>
                <c:pt idx="24">
                  <c:v>614977.30711043871</c:v>
                </c:pt>
                <c:pt idx="25">
                  <c:v>621559.63302752294</c:v>
                </c:pt>
                <c:pt idx="26">
                  <c:v>621559.63302752294</c:v>
                </c:pt>
                <c:pt idx="27">
                  <c:v>620610.68702290067</c:v>
                </c:pt>
                <c:pt idx="28">
                  <c:v>618721.46118721459</c:v>
                </c:pt>
                <c:pt idx="29">
                  <c:v>618721.46118721459</c:v>
                </c:pt>
                <c:pt idx="30">
                  <c:v>615909.09090909082</c:v>
                </c:pt>
                <c:pt idx="31">
                  <c:v>614977.30711043871</c:v>
                </c:pt>
                <c:pt idx="32">
                  <c:v>610360.36036036024</c:v>
                </c:pt>
                <c:pt idx="33">
                  <c:v>611278.19548872171</c:v>
                </c:pt>
                <c:pt idx="34">
                  <c:v>612198.79518072284</c:v>
                </c:pt>
                <c:pt idx="35">
                  <c:v>617781.15501519758</c:v>
                </c:pt>
                <c:pt idx="36">
                  <c:v>616843.70257966605</c:v>
                </c:pt>
                <c:pt idx="37">
                  <c:v>612198.79518072284</c:v>
                </c:pt>
                <c:pt idx="38">
                  <c:v>610360.36036036024</c:v>
                </c:pt>
                <c:pt idx="39">
                  <c:v>607623.31838565017</c:v>
                </c:pt>
                <c:pt idx="40">
                  <c:v>604011.88707280823</c:v>
                </c:pt>
                <c:pt idx="41">
                  <c:v>603115.72700296738</c:v>
                </c:pt>
                <c:pt idx="42">
                  <c:v>601331.36094674561</c:v>
                </c:pt>
                <c:pt idx="43">
                  <c:v>596916.29955947131</c:v>
                </c:pt>
                <c:pt idx="44">
                  <c:v>596041.05571847502</c:v>
                </c:pt>
                <c:pt idx="45">
                  <c:v>589985.48621190118</c:v>
                </c:pt>
                <c:pt idx="46">
                  <c:v>589985.48621190118</c:v>
                </c:pt>
                <c:pt idx="47">
                  <c:v>592565.59766763833</c:v>
                </c:pt>
                <c:pt idx="48">
                  <c:v>591703.05676855892</c:v>
                </c:pt>
                <c:pt idx="49">
                  <c:v>590843.02325581387</c:v>
                </c:pt>
                <c:pt idx="50">
                  <c:v>590843.02325581387</c:v>
                </c:pt>
                <c:pt idx="51">
                  <c:v>590843.02325581387</c:v>
                </c:pt>
                <c:pt idx="52">
                  <c:v>613304.09356725146</c:v>
                </c:pt>
                <c:pt idx="53">
                  <c:v>613304.09356725146</c:v>
                </c:pt>
                <c:pt idx="54">
                  <c:v>615102.63929618767</c:v>
                </c:pt>
                <c:pt idx="55">
                  <c:v>617820.32400589099</c:v>
                </c:pt>
                <c:pt idx="56">
                  <c:v>620562.13017751486</c:v>
                </c:pt>
                <c:pt idx="57">
                  <c:v>614202.04978038068</c:v>
                </c:pt>
                <c:pt idx="58">
                  <c:v>615102.63929618767</c:v>
                </c:pt>
                <c:pt idx="59">
                  <c:v>616005.87371512479</c:v>
                </c:pt>
                <c:pt idx="60">
                  <c:v>615102.63929618767</c:v>
                </c:pt>
                <c:pt idx="61">
                  <c:v>615102.63929618767</c:v>
                </c:pt>
                <c:pt idx="62">
                  <c:v>607971.01449275354</c:v>
                </c:pt>
                <c:pt idx="63">
                  <c:v>608853.41074020311</c:v>
                </c:pt>
                <c:pt idx="64">
                  <c:v>608853.41074020311</c:v>
                </c:pt>
                <c:pt idx="65">
                  <c:v>605339.10533910536</c:v>
                </c:pt>
                <c:pt idx="66">
                  <c:v>603597.12230215815</c:v>
                </c:pt>
                <c:pt idx="67">
                  <c:v>599285.7142857142</c:v>
                </c:pt>
                <c:pt idx="68">
                  <c:v>595880.68181818177</c:v>
                </c:pt>
                <c:pt idx="69">
                  <c:v>593352.19236209325</c:v>
                </c:pt>
                <c:pt idx="70">
                  <c:v>593352.19236209325</c:v>
                </c:pt>
                <c:pt idx="71">
                  <c:v>590014.06469760905</c:v>
                </c:pt>
                <c:pt idx="72">
                  <c:v>590845.0704225353</c:v>
                </c:pt>
                <c:pt idx="73">
                  <c:v>590014.06469760905</c:v>
                </c:pt>
                <c:pt idx="74">
                  <c:v>590014.06469760905</c:v>
                </c:pt>
                <c:pt idx="75">
                  <c:v>586713.28671328654</c:v>
                </c:pt>
                <c:pt idx="76">
                  <c:v>586713.28671328654</c:v>
                </c:pt>
                <c:pt idx="77">
                  <c:v>584261.83844011137</c:v>
                </c:pt>
                <c:pt idx="78">
                  <c:v>581830.79056865466</c:v>
                </c:pt>
                <c:pt idx="79">
                  <c:v>581830.79056865466</c:v>
                </c:pt>
                <c:pt idx="80">
                  <c:v>583449.23504867859</c:v>
                </c:pt>
                <c:pt idx="81">
                  <c:v>583449.23504867859</c:v>
                </c:pt>
                <c:pt idx="82">
                  <c:v>584261.83844011137</c:v>
                </c:pt>
                <c:pt idx="83">
                  <c:v>585076.7085076709</c:v>
                </c:pt>
                <c:pt idx="84">
                  <c:v>590014.06469760905</c:v>
                </c:pt>
                <c:pt idx="85">
                  <c:v>593352.19236209325</c:v>
                </c:pt>
                <c:pt idx="86">
                  <c:v>595035.46099290787</c:v>
                </c:pt>
                <c:pt idx="87">
                  <c:v>595880.68181818177</c:v>
                </c:pt>
                <c:pt idx="88">
                  <c:v>595880.68181818177</c:v>
                </c:pt>
                <c:pt idx="89">
                  <c:v>599285.7142857142</c:v>
                </c:pt>
                <c:pt idx="90">
                  <c:v>601865.13629842189</c:v>
                </c:pt>
                <c:pt idx="91">
                  <c:v>607971.01449275354</c:v>
                </c:pt>
                <c:pt idx="92">
                  <c:v>607971.01449275354</c:v>
                </c:pt>
                <c:pt idx="93">
                  <c:v>604466.85878962534</c:v>
                </c:pt>
                <c:pt idx="94">
                  <c:v>602729.88505747123</c:v>
                </c:pt>
                <c:pt idx="95">
                  <c:v>602729.88505747123</c:v>
                </c:pt>
                <c:pt idx="96">
                  <c:v>604466.85878962534</c:v>
                </c:pt>
                <c:pt idx="97">
                  <c:v>608853.41074020311</c:v>
                </c:pt>
                <c:pt idx="98">
                  <c:v>610625.90975254728</c:v>
                </c:pt>
                <c:pt idx="99">
                  <c:v>611516.03498542262</c:v>
                </c:pt>
                <c:pt idx="100">
                  <c:v>617820.32400589099</c:v>
                </c:pt>
                <c:pt idx="101">
                  <c:v>617820.32400589099</c:v>
                </c:pt>
                <c:pt idx="102">
                  <c:v>617820.32400589099</c:v>
                </c:pt>
                <c:pt idx="103">
                  <c:v>616911.76470588229</c:v>
                </c:pt>
                <c:pt idx="104">
                  <c:v>632697.9472140763</c:v>
                </c:pt>
                <c:pt idx="105">
                  <c:v>629008.74635568506</c:v>
                </c:pt>
                <c:pt idx="106">
                  <c:v>625362.3188405796</c:v>
                </c:pt>
                <c:pt idx="107">
                  <c:v>625362.3188405796</c:v>
                </c:pt>
                <c:pt idx="108">
                  <c:v>622655.12265512266</c:v>
                </c:pt>
                <c:pt idx="109">
                  <c:v>624457.30824891466</c:v>
                </c:pt>
                <c:pt idx="110">
                  <c:v>625362.3188405796</c:v>
                </c:pt>
                <c:pt idx="111">
                  <c:v>627180.23255813948</c:v>
                </c:pt>
                <c:pt idx="112">
                  <c:v>629927.00729927013</c:v>
                </c:pt>
                <c:pt idx="113">
                  <c:v>633627.01908957411</c:v>
                </c:pt>
                <c:pt idx="114">
                  <c:v>634558.82352941169</c:v>
                </c:pt>
                <c:pt idx="115">
                  <c:v>634558.82352941169</c:v>
                </c:pt>
                <c:pt idx="116">
                  <c:v>633627.01908957411</c:v>
                </c:pt>
                <c:pt idx="117">
                  <c:v>629927.00729927013</c:v>
                </c:pt>
                <c:pt idx="118">
                  <c:v>629008.74635568506</c:v>
                </c:pt>
                <c:pt idx="119">
                  <c:v>623554.91329479776</c:v>
                </c:pt>
                <c:pt idx="120">
                  <c:v>623554.91329479776</c:v>
                </c:pt>
                <c:pt idx="121">
                  <c:v>627180.23255813948</c:v>
                </c:pt>
                <c:pt idx="122">
                  <c:v>627180.23255813948</c:v>
                </c:pt>
                <c:pt idx="123">
                  <c:v>628093.1586608442</c:v>
                </c:pt>
                <c:pt idx="124">
                  <c:v>628093.1586608442</c:v>
                </c:pt>
                <c:pt idx="125">
                  <c:v>622655.12265512266</c:v>
                </c:pt>
                <c:pt idx="126">
                  <c:v>618194.84240687673</c:v>
                </c:pt>
                <c:pt idx="127">
                  <c:v>608603.66713681235</c:v>
                </c:pt>
                <c:pt idx="128">
                  <c:v>605189.34081346425</c:v>
                </c:pt>
                <c:pt idx="129">
                  <c:v>604341.73669467797</c:v>
                </c:pt>
                <c:pt idx="130">
                  <c:v>602653.63128491619</c:v>
                </c:pt>
                <c:pt idx="131">
                  <c:v>602653.63128491619</c:v>
                </c:pt>
                <c:pt idx="132">
                  <c:v>602653.63128491619</c:v>
                </c:pt>
                <c:pt idx="133">
                  <c:v>605189.34081346425</c:v>
                </c:pt>
                <c:pt idx="134">
                  <c:v>607746.47887323948</c:v>
                </c:pt>
                <c:pt idx="135">
                  <c:v>606891.70182841073</c:v>
                </c:pt>
                <c:pt idx="136">
                  <c:v>608603.66713681235</c:v>
                </c:pt>
                <c:pt idx="137">
                  <c:v>609463.27683615824</c:v>
                </c:pt>
                <c:pt idx="138">
                  <c:v>609463.27683615824</c:v>
                </c:pt>
                <c:pt idx="139">
                  <c:v>610325.31824611023</c:v>
                </c:pt>
                <c:pt idx="140">
                  <c:v>612926.13636363635</c:v>
                </c:pt>
                <c:pt idx="141">
                  <c:v>612926.13636363635</c:v>
                </c:pt>
                <c:pt idx="142">
                  <c:v>608603.66713681235</c:v>
                </c:pt>
                <c:pt idx="143">
                  <c:v>612056.73758865253</c:v>
                </c:pt>
                <c:pt idx="144">
                  <c:v>613798.00853485067</c:v>
                </c:pt>
                <c:pt idx="145">
                  <c:v>612056.73758865253</c:v>
                </c:pt>
                <c:pt idx="146">
                  <c:v>616428.57142857136</c:v>
                </c:pt>
                <c:pt idx="147">
                  <c:v>619081.77905308467</c:v>
                </c:pt>
                <c:pt idx="148">
                  <c:v>623554.91329479776</c:v>
                </c:pt>
                <c:pt idx="149">
                  <c:v>622655.12265512266</c:v>
                </c:pt>
                <c:pt idx="150">
                  <c:v>619971.26436781615</c:v>
                </c:pt>
                <c:pt idx="151">
                  <c:v>620863.30935251794</c:v>
                </c:pt>
                <c:pt idx="152">
                  <c:v>623554.91329479776</c:v>
                </c:pt>
                <c:pt idx="153">
                  <c:v>624457.30824891466</c:v>
                </c:pt>
                <c:pt idx="154">
                  <c:v>613798.00853485067</c:v>
                </c:pt>
                <c:pt idx="155">
                  <c:v>615549.21540656209</c:v>
                </c:pt>
                <c:pt idx="156">
                  <c:v>637268.84779516363</c:v>
                </c:pt>
                <c:pt idx="157">
                  <c:v>642754.66284074611</c:v>
                </c:pt>
                <c:pt idx="158">
                  <c:v>645533.14121037466</c:v>
                </c:pt>
                <c:pt idx="159">
                  <c:v>648335.74529667152</c:v>
                </c:pt>
                <c:pt idx="160">
                  <c:v>649275.36231884046</c:v>
                </c:pt>
                <c:pt idx="161">
                  <c:v>650217.70682148042</c:v>
                </c:pt>
                <c:pt idx="162">
                  <c:v>647398.84393063583</c:v>
                </c:pt>
                <c:pt idx="163">
                  <c:v>644604.31654676248</c:v>
                </c:pt>
                <c:pt idx="164">
                  <c:v>647398.84393063583</c:v>
                </c:pt>
                <c:pt idx="165">
                  <c:v>645533.14121037466</c:v>
                </c:pt>
                <c:pt idx="166">
                  <c:v>641833.8108882521</c:v>
                </c:pt>
                <c:pt idx="167">
                  <c:v>642754.66284074611</c:v>
                </c:pt>
                <c:pt idx="168">
                  <c:v>651162.79069767438</c:v>
                </c:pt>
                <c:pt idx="169">
                  <c:v>650217.70682148042</c:v>
                </c:pt>
                <c:pt idx="170">
                  <c:v>648335.74529667152</c:v>
                </c:pt>
                <c:pt idx="171">
                  <c:v>647398.84393063583</c:v>
                </c:pt>
                <c:pt idx="172">
                  <c:v>635460.99290780153</c:v>
                </c:pt>
                <c:pt idx="173">
                  <c:v>632768.36158192088</c:v>
                </c:pt>
                <c:pt idx="174">
                  <c:v>629213.48314606736</c:v>
                </c:pt>
                <c:pt idx="175">
                  <c:v>633663.36633663368</c:v>
                </c:pt>
                <c:pt idx="176">
                  <c:v>633663.36633663368</c:v>
                </c:pt>
                <c:pt idx="177">
                  <c:v>632768.36158192088</c:v>
                </c:pt>
                <c:pt idx="178">
                  <c:v>623955.43175487465</c:v>
                </c:pt>
                <c:pt idx="179">
                  <c:v>622222.22222222213</c:v>
                </c:pt>
                <c:pt idx="180">
                  <c:v>617079.88980716257</c:v>
                </c:pt>
                <c:pt idx="181">
                  <c:v>612859.09712722304</c:v>
                </c:pt>
                <c:pt idx="182">
                  <c:v>615384.61538461538</c:v>
                </c:pt>
                <c:pt idx="183">
                  <c:v>617079.88980716257</c:v>
                </c:pt>
                <c:pt idx="184">
                  <c:v>628330.9957924264</c:v>
                </c:pt>
                <c:pt idx="185">
                  <c:v>620498.6149584488</c:v>
                </c:pt>
                <c:pt idx="186">
                  <c:v>616231.08665749663</c:v>
                </c:pt>
                <c:pt idx="187">
                  <c:v>614540.46639231814</c:v>
                </c:pt>
                <c:pt idx="188">
                  <c:v>615384.61538461538</c:v>
                </c:pt>
                <c:pt idx="189">
                  <c:v>616231.08665749663</c:v>
                </c:pt>
                <c:pt idx="190">
                  <c:v>618784.53038674034</c:v>
                </c:pt>
                <c:pt idx="191">
                  <c:v>619640.38727524201</c:v>
                </c:pt>
                <c:pt idx="192">
                  <c:v>622222.22222222213</c:v>
                </c:pt>
                <c:pt idx="193">
                  <c:v>627450.98039215698</c:v>
                </c:pt>
                <c:pt idx="194">
                  <c:v>628330.9957924264</c:v>
                </c:pt>
                <c:pt idx="195">
                  <c:v>622222.22222222213</c:v>
                </c:pt>
                <c:pt idx="196">
                  <c:v>621359.22330097086</c:v>
                </c:pt>
                <c:pt idx="197">
                  <c:v>619640.38727524201</c:v>
                </c:pt>
                <c:pt idx="198">
                  <c:v>610354.22343324265</c:v>
                </c:pt>
                <c:pt idx="199">
                  <c:v>609523.80952380947</c:v>
                </c:pt>
                <c:pt idx="200">
                  <c:v>602960.96904441458</c:v>
                </c:pt>
                <c:pt idx="201">
                  <c:v>604588.39406207833</c:v>
                </c:pt>
                <c:pt idx="202">
                  <c:v>606224.62787550746</c:v>
                </c:pt>
                <c:pt idx="203">
                  <c:v>611186.90313778992</c:v>
                </c:pt>
                <c:pt idx="204">
                  <c:v>615384.61538461538</c:v>
                </c:pt>
                <c:pt idx="205">
                  <c:v>619640.38727524201</c:v>
                </c:pt>
                <c:pt idx="206">
                  <c:v>611186.90313778992</c:v>
                </c:pt>
                <c:pt idx="207">
                  <c:v>619640.38727524201</c:v>
                </c:pt>
                <c:pt idx="208">
                  <c:v>634560.90651558083</c:v>
                </c:pt>
                <c:pt idx="209">
                  <c:v>632436.26062322955</c:v>
                </c:pt>
                <c:pt idx="210">
                  <c:v>641522.98850574717</c:v>
                </c:pt>
                <c:pt idx="211">
                  <c:v>644300.14430014428</c:v>
                </c:pt>
                <c:pt idx="212">
                  <c:v>641522.98850574717</c:v>
                </c:pt>
                <c:pt idx="213">
                  <c:v>640602.58249641326</c:v>
                </c:pt>
                <c:pt idx="214">
                  <c:v>639684.81375358161</c:v>
                </c:pt>
                <c:pt idx="215">
                  <c:v>640602.58249641326</c:v>
                </c:pt>
                <c:pt idx="216">
                  <c:v>641522.98850574717</c:v>
                </c:pt>
                <c:pt idx="217">
                  <c:v>646164.97829233005</c:v>
                </c:pt>
                <c:pt idx="218">
                  <c:v>649927.21979621542</c:v>
                </c:pt>
                <c:pt idx="219">
                  <c:v>652777.77777777775</c:v>
                </c:pt>
                <c:pt idx="220">
                  <c:v>649927.21979621542</c:v>
                </c:pt>
                <c:pt idx="221">
                  <c:v>654692.08211143699</c:v>
                </c:pt>
                <c:pt idx="222">
                  <c:v>655653.45080763591</c:v>
                </c:pt>
                <c:pt idx="223">
                  <c:v>660502.9585798817</c:v>
                </c:pt>
                <c:pt idx="224">
                  <c:v>664434.52380952379</c:v>
                </c:pt>
                <c:pt idx="225">
                  <c:v>664434.52380952379</c:v>
                </c:pt>
                <c:pt idx="226">
                  <c:v>665424.739195231</c:v>
                </c:pt>
                <c:pt idx="227">
                  <c:v>666417.91044776118</c:v>
                </c:pt>
                <c:pt idx="228">
                  <c:v>667414.0508221226</c:v>
                </c:pt>
                <c:pt idx="229">
                  <c:v>665424.739195231</c:v>
                </c:pt>
                <c:pt idx="230">
                  <c:v>657584.68335787917</c:v>
                </c:pt>
                <c:pt idx="231">
                  <c:v>654692.08211143699</c:v>
                </c:pt>
                <c:pt idx="232">
                  <c:v>651824.81751824822</c:v>
                </c:pt>
                <c:pt idx="233">
                  <c:v>655653.45080763591</c:v>
                </c:pt>
                <c:pt idx="234">
                  <c:v>664434.52380952379</c:v>
                </c:pt>
                <c:pt idx="235">
                  <c:v>669415.2923538232</c:v>
                </c:pt>
                <c:pt idx="236">
                  <c:v>672439.75903614459</c:v>
                </c:pt>
                <c:pt idx="237">
                  <c:v>674471.29909365566</c:v>
                </c:pt>
                <c:pt idx="238">
                  <c:v>669415.2923538232</c:v>
                </c:pt>
                <c:pt idx="239">
                  <c:v>677541.72989377845</c:v>
                </c:pt>
                <c:pt idx="240">
                  <c:v>680640.24390243914</c:v>
                </c:pt>
                <c:pt idx="241">
                  <c:v>683767.22817764175</c:v>
                </c:pt>
                <c:pt idx="242">
                  <c:v>687981.51001540828</c:v>
                </c:pt>
                <c:pt idx="243">
                  <c:v>693322.98136645975</c:v>
                </c:pt>
                <c:pt idx="244">
                  <c:v>696567.86271450855</c:v>
                </c:pt>
                <c:pt idx="245">
                  <c:v>699843.26018808782</c:v>
                </c:pt>
                <c:pt idx="246">
                  <c:v>698748.04381846637</c:v>
                </c:pt>
                <c:pt idx="247">
                  <c:v>700941.91522762948</c:v>
                </c:pt>
                <c:pt idx="248">
                  <c:v>708730.1587301587</c:v>
                </c:pt>
                <c:pt idx="249">
                  <c:v>710987.26114649675</c:v>
                </c:pt>
                <c:pt idx="250">
                  <c:v>712121.21212121227</c:v>
                </c:pt>
                <c:pt idx="251">
                  <c:v>708730.1587301587</c:v>
                </c:pt>
                <c:pt idx="252">
                  <c:v>707606.97305863712</c:v>
                </c:pt>
                <c:pt idx="253">
                  <c:v>706487.34177215176</c:v>
                </c:pt>
                <c:pt idx="254">
                  <c:v>705371.24802527647</c:v>
                </c:pt>
                <c:pt idx="255">
                  <c:v>704258.67507886444</c:v>
                </c:pt>
                <c:pt idx="256">
                  <c:v>704258.67507886444</c:v>
                </c:pt>
                <c:pt idx="257">
                  <c:v>703149.60629921255</c:v>
                </c:pt>
                <c:pt idx="258">
                  <c:v>703149.60629921255</c:v>
                </c:pt>
                <c:pt idx="259">
                  <c:v>702044.02515723265</c:v>
                </c:pt>
                <c:pt idx="260">
                  <c:v>699843.26018808782</c:v>
                </c:pt>
                <c:pt idx="261">
                  <c:v>708593.75</c:v>
                </c:pt>
                <c:pt idx="262">
                  <c:v>710815.04702194373</c:v>
                </c:pt>
                <c:pt idx="263">
                  <c:v>713050.3144654088</c:v>
                </c:pt>
                <c:pt idx="264">
                  <c:v>715299.68454258679</c:v>
                </c:pt>
                <c:pt idx="265">
                  <c:v>717563.29113924038</c:v>
                </c:pt>
                <c:pt idx="266">
                  <c:v>720985.69157392695</c:v>
                </c:pt>
                <c:pt idx="267">
                  <c:v>720985.69157392695</c:v>
                </c:pt>
                <c:pt idx="268">
                  <c:v>717563.29113924038</c:v>
                </c:pt>
                <c:pt idx="269">
                  <c:v>716429.69984202215</c:v>
                </c:pt>
                <c:pt idx="270">
                  <c:v>716429.69984202215</c:v>
                </c:pt>
                <c:pt idx="271">
                  <c:v>715299.68454258679</c:v>
                </c:pt>
                <c:pt idx="272">
                  <c:v>716429.69984202215</c:v>
                </c:pt>
                <c:pt idx="273">
                  <c:v>715299.68454258679</c:v>
                </c:pt>
                <c:pt idx="274">
                  <c:v>714173.22834645666</c:v>
                </c:pt>
                <c:pt idx="275">
                  <c:v>713050.3144654088</c:v>
                </c:pt>
                <c:pt idx="276">
                  <c:v>711930.92621664039</c:v>
                </c:pt>
                <c:pt idx="277">
                  <c:v>719841.26984126982</c:v>
                </c:pt>
                <c:pt idx="278">
                  <c:v>722133.75796178333</c:v>
                </c:pt>
                <c:pt idx="279">
                  <c:v>723285.48644338129</c:v>
                </c:pt>
                <c:pt idx="280">
                  <c:v>725600</c:v>
                </c:pt>
                <c:pt idx="281">
                  <c:v>727929.37399678968</c:v>
                </c:pt>
                <c:pt idx="282">
                  <c:v>733818.77022653737</c:v>
                </c:pt>
                <c:pt idx="283">
                  <c:v>730273.7520128825</c:v>
                </c:pt>
                <c:pt idx="284">
                  <c:v>739804.24143556284</c:v>
                </c:pt>
                <c:pt idx="285">
                  <c:v>741013.07189542474</c:v>
                </c:pt>
                <c:pt idx="286">
                  <c:v>742225.85924713581</c:v>
                </c:pt>
                <c:pt idx="287">
                  <c:v>748349.83498349844</c:v>
                </c:pt>
                <c:pt idx="288">
                  <c:v>747116.9686985173</c:v>
                </c:pt>
                <c:pt idx="289">
                  <c:v>752072.96849087905</c:v>
                </c:pt>
                <c:pt idx="290">
                  <c:v>752072.96849087905</c:v>
                </c:pt>
                <c:pt idx="291">
                  <c:v>757095.15859766281</c:v>
                </c:pt>
                <c:pt idx="292">
                  <c:v>758361.20401337778</c:v>
                </c:pt>
                <c:pt idx="293">
                  <c:v>767343.48561759724</c:v>
                </c:pt>
                <c:pt idx="294">
                  <c:v>776541.09589041094</c:v>
                </c:pt>
                <c:pt idx="295">
                  <c:v>788695.65217391308</c:v>
                </c:pt>
                <c:pt idx="296">
                  <c:v>787326.38888888899</c:v>
                </c:pt>
                <c:pt idx="297">
                  <c:v>775213.67521367525</c:v>
                </c:pt>
                <c:pt idx="298">
                  <c:v>775213.67521367525</c:v>
                </c:pt>
                <c:pt idx="299">
                  <c:v>777873.07032590057</c:v>
                </c:pt>
                <c:pt idx="300">
                  <c:v>780550.77452667814</c:v>
                </c:pt>
                <c:pt idx="301">
                  <c:v>784602.07612456754</c:v>
                </c:pt>
                <c:pt idx="302">
                  <c:v>783246.97754749574</c:v>
                </c:pt>
                <c:pt idx="303">
                  <c:v>780550.77452667814</c:v>
                </c:pt>
                <c:pt idx="304">
                  <c:v>775213.67521367525</c:v>
                </c:pt>
                <c:pt idx="305">
                  <c:v>772572.40204429301</c:v>
                </c:pt>
                <c:pt idx="306">
                  <c:v>769949.06621392199</c:v>
                </c:pt>
                <c:pt idx="307">
                  <c:v>759631.49078726978</c:v>
                </c:pt>
                <c:pt idx="308">
                  <c:v>758361.20401337778</c:v>
                </c:pt>
                <c:pt idx="309">
                  <c:v>755833.33333333337</c:v>
                </c:pt>
                <c:pt idx="310">
                  <c:v>750827.81456953636</c:v>
                </c:pt>
                <c:pt idx="311">
                  <c:v>737398.37398373976</c:v>
                </c:pt>
                <c:pt idx="312">
                  <c:v>737398.37398373976</c:v>
                </c:pt>
                <c:pt idx="313">
                  <c:v>762214.98371335515</c:v>
                </c:pt>
                <c:pt idx="314">
                  <c:v>762214.98371335515</c:v>
                </c:pt>
                <c:pt idx="315">
                  <c:v>759740.25974025973</c:v>
                </c:pt>
                <c:pt idx="316">
                  <c:v>760975.60975609755</c:v>
                </c:pt>
                <c:pt idx="317">
                  <c:v>756058.15831987082</c:v>
                </c:pt>
                <c:pt idx="318">
                  <c:v>753623.18840579712</c:v>
                </c:pt>
                <c:pt idx="319">
                  <c:v>746411.48325358867</c:v>
                </c:pt>
                <c:pt idx="320">
                  <c:v>744038.15580286167</c:v>
                </c:pt>
                <c:pt idx="321">
                  <c:v>752411.57556270098</c:v>
                </c:pt>
                <c:pt idx="322">
                  <c:v>751203.85232744785</c:v>
                </c:pt>
                <c:pt idx="323">
                  <c:v>757281.5533980584</c:v>
                </c:pt>
                <c:pt idx="324">
                  <c:v>758508.9141004862</c:v>
                </c:pt>
                <c:pt idx="325">
                  <c:v>757281.5533980584</c:v>
                </c:pt>
                <c:pt idx="326">
                  <c:v>756058.15831987082</c:v>
                </c:pt>
                <c:pt idx="327">
                  <c:v>754838.70967741939</c:v>
                </c:pt>
                <c:pt idx="328">
                  <c:v>756058.15831987082</c:v>
                </c:pt>
                <c:pt idx="329">
                  <c:v>758508.9141004862</c:v>
                </c:pt>
                <c:pt idx="330">
                  <c:v>760975.60975609755</c:v>
                </c:pt>
                <c:pt idx="331">
                  <c:v>762214.98371335515</c:v>
                </c:pt>
                <c:pt idx="332">
                  <c:v>767213.11475409847</c:v>
                </c:pt>
                <c:pt idx="333">
                  <c:v>768472.90640394099</c:v>
                </c:pt>
                <c:pt idx="334">
                  <c:v>768472.90640394099</c:v>
                </c:pt>
                <c:pt idx="335">
                  <c:v>756058.15831987082</c:v>
                </c:pt>
                <c:pt idx="336">
                  <c:v>756058.15831987082</c:v>
                </c:pt>
                <c:pt idx="337">
                  <c:v>756058.15831987082</c:v>
                </c:pt>
                <c:pt idx="338">
                  <c:v>756058.15831987082</c:v>
                </c:pt>
                <c:pt idx="339">
                  <c:v>756058.15831987082</c:v>
                </c:pt>
                <c:pt idx="340">
                  <c:v>756058.15831987082</c:v>
                </c:pt>
                <c:pt idx="341">
                  <c:v>774834.43708609266</c:v>
                </c:pt>
                <c:pt idx="342">
                  <c:v>774834.43708609266</c:v>
                </c:pt>
                <c:pt idx="343">
                  <c:v>781302.17028380639</c:v>
                </c:pt>
                <c:pt idx="344">
                  <c:v>798634.81228668941</c:v>
                </c:pt>
                <c:pt idx="345">
                  <c:v>808290.15544041456</c:v>
                </c:pt>
                <c:pt idx="346">
                  <c:v>811091.85441941081</c:v>
                </c:pt>
                <c:pt idx="347">
                  <c:v>806896.55172413797</c:v>
                </c:pt>
                <c:pt idx="348">
                  <c:v>812500.00000000012</c:v>
                </c:pt>
                <c:pt idx="349">
                  <c:v>815331.01045296178</c:v>
                </c:pt>
                <c:pt idx="350">
                  <c:v>816753.92670157074</c:v>
                </c:pt>
                <c:pt idx="351">
                  <c:v>812500.00000000012</c:v>
                </c:pt>
                <c:pt idx="352">
                  <c:v>813913.04347826086</c:v>
                </c:pt>
                <c:pt idx="353">
                  <c:v>812500.00000000012</c:v>
                </c:pt>
                <c:pt idx="354">
                  <c:v>813913.04347826086</c:v>
                </c:pt>
                <c:pt idx="355">
                  <c:v>809688.58131487889</c:v>
                </c:pt>
                <c:pt idx="356">
                  <c:v>811091.85441941081</c:v>
                </c:pt>
                <c:pt idx="357">
                  <c:v>811091.85441941081</c:v>
                </c:pt>
                <c:pt idx="358">
                  <c:v>816753.92670157074</c:v>
                </c:pt>
                <c:pt idx="359">
                  <c:v>818181.81818181823</c:v>
                </c:pt>
                <c:pt idx="360">
                  <c:v>818181.81818181823</c:v>
                </c:pt>
                <c:pt idx="361">
                  <c:v>822495.60632688925</c:v>
                </c:pt>
                <c:pt idx="362">
                  <c:v>821052.63157894742</c:v>
                </c:pt>
                <c:pt idx="363">
                  <c:v>818181.81818181823</c:v>
                </c:pt>
                <c:pt idx="364">
                  <c:v>822495.60632688925</c:v>
                </c:pt>
                <c:pt idx="365">
                  <c:v>840669.01408450713</c:v>
                </c:pt>
                <c:pt idx="366">
                  <c:v>840669.01408450713</c:v>
                </c:pt>
                <c:pt idx="367">
                  <c:v>842151.67548500875</c:v>
                </c:pt>
                <c:pt idx="368">
                  <c:v>843639.57597173133</c:v>
                </c:pt>
                <c:pt idx="369">
                  <c:v>837719.29824561393</c:v>
                </c:pt>
                <c:pt idx="370">
                  <c:v>837719.29824561393</c:v>
                </c:pt>
                <c:pt idx="371">
                  <c:v>843639.57597173133</c:v>
                </c:pt>
                <c:pt idx="372">
                  <c:v>845132.74336283177</c:v>
                </c:pt>
                <c:pt idx="373">
                  <c:v>851158.64527629223</c:v>
                </c:pt>
                <c:pt idx="374">
                  <c:v>851158.64527629223</c:v>
                </c:pt>
                <c:pt idx="375">
                  <c:v>851158.64527629223</c:v>
                </c:pt>
                <c:pt idx="376">
                  <c:v>845132.74336283177</c:v>
                </c:pt>
                <c:pt idx="377">
                  <c:v>837719.29824561393</c:v>
                </c:pt>
                <c:pt idx="378">
                  <c:v>836252.18914185639</c:v>
                </c:pt>
                <c:pt idx="379">
                  <c:v>840669.01408450713</c:v>
                </c:pt>
                <c:pt idx="380">
                  <c:v>843639.57597173133</c:v>
                </c:pt>
                <c:pt idx="381">
                  <c:v>845132.74336283177</c:v>
                </c:pt>
                <c:pt idx="382">
                  <c:v>846631.20567375887</c:v>
                </c:pt>
                <c:pt idx="383">
                  <c:v>848134.99111900537</c:v>
                </c:pt>
                <c:pt idx="384">
                  <c:v>855734.76702508947</c:v>
                </c:pt>
                <c:pt idx="385">
                  <c:v>855734.76702508947</c:v>
                </c:pt>
                <c:pt idx="386">
                  <c:v>855734.76702508947</c:v>
                </c:pt>
                <c:pt idx="387">
                  <c:v>861913.35740072199</c:v>
                </c:pt>
                <c:pt idx="388">
                  <c:v>868181.81818181812</c:v>
                </c:pt>
                <c:pt idx="389">
                  <c:v>872943.32723948814</c:v>
                </c:pt>
                <c:pt idx="390">
                  <c:v>876146.78899082565</c:v>
                </c:pt>
                <c:pt idx="391">
                  <c:v>877757.35294117639</c:v>
                </c:pt>
                <c:pt idx="392">
                  <c:v>879373.84898710879</c:v>
                </c:pt>
                <c:pt idx="393">
                  <c:v>885899.81447124307</c:v>
                </c:pt>
                <c:pt idx="394">
                  <c:v>894194.75655430718</c:v>
                </c:pt>
                <c:pt idx="395">
                  <c:v>899246.70433145016</c:v>
                </c:pt>
                <c:pt idx="396">
                  <c:v>900943.39622641506</c:v>
                </c:pt>
                <c:pt idx="397">
                  <c:v>900943.39622641506</c:v>
                </c:pt>
                <c:pt idx="398">
                  <c:v>892523.36448598129</c:v>
                </c:pt>
                <c:pt idx="399">
                  <c:v>894194.75655430718</c:v>
                </c:pt>
                <c:pt idx="400">
                  <c:v>895872.42026266421</c:v>
                </c:pt>
                <c:pt idx="401">
                  <c:v>899246.70433145016</c:v>
                </c:pt>
                <c:pt idx="402">
                  <c:v>892523.36448598129</c:v>
                </c:pt>
                <c:pt idx="403">
                  <c:v>892523.36448598129</c:v>
                </c:pt>
                <c:pt idx="404">
                  <c:v>895872.42026266421</c:v>
                </c:pt>
                <c:pt idx="405">
                  <c:v>897556.39097744355</c:v>
                </c:pt>
                <c:pt idx="406">
                  <c:v>895872.42026266421</c:v>
                </c:pt>
                <c:pt idx="407">
                  <c:v>897556.39097744355</c:v>
                </c:pt>
                <c:pt idx="408">
                  <c:v>895872.42026266421</c:v>
                </c:pt>
                <c:pt idx="409">
                  <c:v>897556.39097744355</c:v>
                </c:pt>
                <c:pt idx="410">
                  <c:v>899246.70433145016</c:v>
                </c:pt>
                <c:pt idx="411">
                  <c:v>899246.70433145016</c:v>
                </c:pt>
                <c:pt idx="412">
                  <c:v>902646.50283553859</c:v>
                </c:pt>
                <c:pt idx="413">
                  <c:v>902646.50283553859</c:v>
                </c:pt>
                <c:pt idx="414">
                  <c:v>902646.50283553859</c:v>
                </c:pt>
                <c:pt idx="415">
                  <c:v>900943.39622641506</c:v>
                </c:pt>
                <c:pt idx="416">
                  <c:v>897556.39097744355</c:v>
                </c:pt>
                <c:pt idx="417">
                  <c:v>909005.62851782364</c:v>
                </c:pt>
                <c:pt idx="418">
                  <c:v>902234.63687150844</c:v>
                </c:pt>
                <c:pt idx="419">
                  <c:v>900557.62081784382</c:v>
                </c:pt>
                <c:pt idx="420">
                  <c:v>898886.82745825604</c:v>
                </c:pt>
                <c:pt idx="421">
                  <c:v>897222.22222222213</c:v>
                </c:pt>
                <c:pt idx="422">
                  <c:v>888990.82568807341</c:v>
                </c:pt>
                <c:pt idx="423">
                  <c:v>887362.63736263721</c:v>
                </c:pt>
                <c:pt idx="424">
                  <c:v>887362.63736263721</c:v>
                </c:pt>
                <c:pt idx="425">
                  <c:v>887362.63736263721</c:v>
                </c:pt>
                <c:pt idx="426">
                  <c:v>890624.99999999988</c:v>
                </c:pt>
                <c:pt idx="427">
                  <c:v>890624.99999999988</c:v>
                </c:pt>
                <c:pt idx="428">
                  <c:v>885740.40219378425</c:v>
                </c:pt>
                <c:pt idx="429">
                  <c:v>887362.63736263721</c:v>
                </c:pt>
                <c:pt idx="430">
                  <c:v>892265.19337016589</c:v>
                </c:pt>
                <c:pt idx="431">
                  <c:v>893911.43911439122</c:v>
                </c:pt>
                <c:pt idx="432">
                  <c:v>897222.22222222213</c:v>
                </c:pt>
                <c:pt idx="433">
                  <c:v>900557.62081784382</c:v>
                </c:pt>
                <c:pt idx="434">
                  <c:v>900557.62081784382</c:v>
                </c:pt>
                <c:pt idx="435">
                  <c:v>902234.63687150844</c:v>
                </c:pt>
                <c:pt idx="436">
                  <c:v>897222.22222222213</c:v>
                </c:pt>
                <c:pt idx="437">
                  <c:v>895563.77079482435</c:v>
                </c:pt>
                <c:pt idx="438">
                  <c:v>892265.19337016589</c:v>
                </c:pt>
                <c:pt idx="439">
                  <c:v>882513.66120218567</c:v>
                </c:pt>
                <c:pt idx="440">
                  <c:v>877717.39130434778</c:v>
                </c:pt>
                <c:pt idx="441">
                  <c:v>869838.42010771995</c:v>
                </c:pt>
                <c:pt idx="442">
                  <c:v>863636.36363636353</c:v>
                </c:pt>
                <c:pt idx="443">
                  <c:v>850000</c:v>
                </c:pt>
                <c:pt idx="444">
                  <c:v>842608.69565217383</c:v>
                </c:pt>
                <c:pt idx="445">
                  <c:v>839688.04159445409</c:v>
                </c:pt>
                <c:pt idx="446">
                  <c:v>838235.29411764699</c:v>
                </c:pt>
                <c:pt idx="447">
                  <c:v>838235.29411764699</c:v>
                </c:pt>
                <c:pt idx="448">
                  <c:v>832474.22680412361</c:v>
                </c:pt>
                <c:pt idx="449">
                  <c:v>831046.31217838766</c:v>
                </c:pt>
                <c:pt idx="450">
                  <c:v>826791.80887372012</c:v>
                </c:pt>
                <c:pt idx="451">
                  <c:v>823979.59183673467</c:v>
                </c:pt>
                <c:pt idx="452">
                  <c:v>818412.16216216213</c:v>
                </c:pt>
                <c:pt idx="453">
                  <c:v>818412.16216216213</c:v>
                </c:pt>
                <c:pt idx="454">
                  <c:v>812919.46308724827</c:v>
                </c:pt>
                <c:pt idx="455">
                  <c:v>814285.7142857142</c:v>
                </c:pt>
                <c:pt idx="456">
                  <c:v>818412.16216216213</c:v>
                </c:pt>
                <c:pt idx="457">
                  <c:v>819796.95431472082</c:v>
                </c:pt>
                <c:pt idx="458">
                  <c:v>818412.16216216213</c:v>
                </c:pt>
                <c:pt idx="459">
                  <c:v>818412.16216216213</c:v>
                </c:pt>
                <c:pt idx="460">
                  <c:v>822580.6451612903</c:v>
                </c:pt>
                <c:pt idx="461">
                  <c:v>825383.3049403748</c:v>
                </c:pt>
                <c:pt idx="462">
                  <c:v>825383.3049403748</c:v>
                </c:pt>
                <c:pt idx="463">
                  <c:v>821186.44067796599</c:v>
                </c:pt>
                <c:pt idx="464">
                  <c:v>818412.16216216213</c:v>
                </c:pt>
                <c:pt idx="465">
                  <c:v>818412.16216216213</c:v>
                </c:pt>
                <c:pt idx="466">
                  <c:v>817032.04047217534</c:v>
                </c:pt>
                <c:pt idx="467">
                  <c:v>815656.5656565656</c:v>
                </c:pt>
                <c:pt idx="468">
                  <c:v>815656.5656565656</c:v>
                </c:pt>
                <c:pt idx="469">
                  <c:v>820833.33333333337</c:v>
                </c:pt>
                <c:pt idx="470">
                  <c:v>820833.33333333337</c:v>
                </c:pt>
                <c:pt idx="471">
                  <c:v>820833.33333333337</c:v>
                </c:pt>
                <c:pt idx="472">
                  <c:v>829124.57912457909</c:v>
                </c:pt>
                <c:pt idx="473">
                  <c:v>830522.76559865091</c:v>
                </c:pt>
                <c:pt idx="474">
                  <c:v>837585.03401360544</c:v>
                </c:pt>
                <c:pt idx="475">
                  <c:v>837585.03401360544</c:v>
                </c:pt>
                <c:pt idx="476">
                  <c:v>839011.92504258943</c:v>
                </c:pt>
                <c:pt idx="477">
                  <c:v>841880.34188034188</c:v>
                </c:pt>
                <c:pt idx="478">
                  <c:v>843321.91780821909</c:v>
                </c:pt>
                <c:pt idx="479">
                  <c:v>843321.91780821909</c:v>
                </c:pt>
                <c:pt idx="480">
                  <c:v>841880.34188034188</c:v>
                </c:pt>
                <c:pt idx="481">
                  <c:v>837585.03401360544</c:v>
                </c:pt>
                <c:pt idx="482">
                  <c:v>840443.68600682588</c:v>
                </c:pt>
                <c:pt idx="483">
                  <c:v>840443.68600682588</c:v>
                </c:pt>
                <c:pt idx="484">
                  <c:v>841880.34188034188</c:v>
                </c:pt>
                <c:pt idx="485">
                  <c:v>841880.34188034188</c:v>
                </c:pt>
                <c:pt idx="486">
                  <c:v>841880.34188034188</c:v>
                </c:pt>
                <c:pt idx="487">
                  <c:v>843321.91780821909</c:v>
                </c:pt>
                <c:pt idx="488">
                  <c:v>846219.9312714776</c:v>
                </c:pt>
                <c:pt idx="489">
                  <c:v>852076.12456747401</c:v>
                </c:pt>
                <c:pt idx="490">
                  <c:v>853552.85961871757</c:v>
                </c:pt>
                <c:pt idx="491">
                  <c:v>858013.93728223001</c:v>
                </c:pt>
                <c:pt idx="492">
                  <c:v>856521.7391304347</c:v>
                </c:pt>
                <c:pt idx="493">
                  <c:v>852076.12456747401</c:v>
                </c:pt>
                <c:pt idx="494">
                  <c:v>852076.12456747401</c:v>
                </c:pt>
                <c:pt idx="495">
                  <c:v>852076.12456747401</c:v>
                </c:pt>
                <c:pt idx="496">
                  <c:v>852076.12456747401</c:v>
                </c:pt>
                <c:pt idx="497">
                  <c:v>852076.12456747401</c:v>
                </c:pt>
                <c:pt idx="498">
                  <c:v>852076.12456747401</c:v>
                </c:pt>
                <c:pt idx="499">
                  <c:v>853552.85961871757</c:v>
                </c:pt>
                <c:pt idx="500">
                  <c:v>855034.72222222225</c:v>
                </c:pt>
                <c:pt idx="501">
                  <c:v>858013.93728223001</c:v>
                </c:pt>
                <c:pt idx="502">
                  <c:v>861013.98601398605</c:v>
                </c:pt>
                <c:pt idx="503">
                  <c:v>862521.8914185639</c:v>
                </c:pt>
                <c:pt idx="504">
                  <c:v>867077.46478873247</c:v>
                </c:pt>
                <c:pt idx="505">
                  <c:v>867077.46478873247</c:v>
                </c:pt>
                <c:pt idx="506">
                  <c:v>864035.0877192982</c:v>
                </c:pt>
                <c:pt idx="507">
                  <c:v>859511.34380453744</c:v>
                </c:pt>
                <c:pt idx="508">
                  <c:v>855034.72222222225</c:v>
                </c:pt>
                <c:pt idx="509">
                  <c:v>856521.7391304347</c:v>
                </c:pt>
                <c:pt idx="510">
                  <c:v>862521.8914185639</c:v>
                </c:pt>
                <c:pt idx="511">
                  <c:v>870141.34275618359</c:v>
                </c:pt>
                <c:pt idx="512">
                  <c:v>871681.4159292035</c:v>
                </c:pt>
                <c:pt idx="513">
                  <c:v>871681.4159292035</c:v>
                </c:pt>
                <c:pt idx="514">
                  <c:v>871681.4159292035</c:v>
                </c:pt>
                <c:pt idx="515">
                  <c:v>871681.4159292035</c:v>
                </c:pt>
                <c:pt idx="516">
                  <c:v>867077.46478873247</c:v>
                </c:pt>
                <c:pt idx="517">
                  <c:v>864035.0877192982</c:v>
                </c:pt>
                <c:pt idx="518">
                  <c:v>864035.0877192982</c:v>
                </c:pt>
                <c:pt idx="519">
                  <c:v>865553.60281195061</c:v>
                </c:pt>
                <c:pt idx="520">
                  <c:v>870141.34275618359</c:v>
                </c:pt>
                <c:pt idx="521">
                  <c:v>870141.34275618359</c:v>
                </c:pt>
                <c:pt idx="522">
                  <c:v>875666.07460035523</c:v>
                </c:pt>
                <c:pt idx="523">
                  <c:v>878787.87878787867</c:v>
                </c:pt>
                <c:pt idx="524">
                  <c:v>886690.64748201449</c:v>
                </c:pt>
                <c:pt idx="525">
                  <c:v>893115.94202898548</c:v>
                </c:pt>
                <c:pt idx="526">
                  <c:v>897996.35701275035</c:v>
                </c:pt>
                <c:pt idx="527">
                  <c:v>897996.35701275035</c:v>
                </c:pt>
                <c:pt idx="528">
                  <c:v>897996.35701275035</c:v>
                </c:pt>
                <c:pt idx="529">
                  <c:v>894736.84210526315</c:v>
                </c:pt>
                <c:pt idx="530">
                  <c:v>894736.84210526315</c:v>
                </c:pt>
                <c:pt idx="531">
                  <c:v>891500.90415913193</c:v>
                </c:pt>
                <c:pt idx="532">
                  <c:v>889891.69675090245</c:v>
                </c:pt>
                <c:pt idx="533">
                  <c:v>889891.69675090245</c:v>
                </c:pt>
                <c:pt idx="534">
                  <c:v>897996.35701275035</c:v>
                </c:pt>
                <c:pt idx="535">
                  <c:v>897996.35701275035</c:v>
                </c:pt>
                <c:pt idx="536">
                  <c:v>896363.63636363635</c:v>
                </c:pt>
                <c:pt idx="537">
                  <c:v>896363.63636363635</c:v>
                </c:pt>
                <c:pt idx="538">
                  <c:v>896363.63636363635</c:v>
                </c:pt>
                <c:pt idx="539">
                  <c:v>893115.94202898548</c:v>
                </c:pt>
                <c:pt idx="540">
                  <c:v>889891.69675090245</c:v>
                </c:pt>
                <c:pt idx="541">
                  <c:v>880357.14285714296</c:v>
                </c:pt>
                <c:pt idx="542">
                  <c:v>878787.87878787867</c:v>
                </c:pt>
                <c:pt idx="543">
                  <c:v>872566.37168141594</c:v>
                </c:pt>
                <c:pt idx="544">
                  <c:v>871024.73498233198</c:v>
                </c:pt>
                <c:pt idx="545">
                  <c:v>866432.33743409475</c:v>
                </c:pt>
                <c:pt idx="546">
                  <c:v>866432.33743409475</c:v>
                </c:pt>
                <c:pt idx="547">
                  <c:v>858885.01742160285</c:v>
                </c:pt>
                <c:pt idx="548">
                  <c:v>858885.01742160285</c:v>
                </c:pt>
                <c:pt idx="549">
                  <c:v>860383.94415357767</c:v>
                </c:pt>
                <c:pt idx="550">
                  <c:v>857391.30434782605</c:v>
                </c:pt>
                <c:pt idx="551">
                  <c:v>858885.01742160285</c:v>
                </c:pt>
                <c:pt idx="552">
                  <c:v>863397.54816112085</c:v>
                </c:pt>
                <c:pt idx="553">
                  <c:v>863397.54816112085</c:v>
                </c:pt>
                <c:pt idx="554">
                  <c:v>864912.28070175438</c:v>
                </c:pt>
                <c:pt idx="555">
                  <c:v>864912.28070175438</c:v>
                </c:pt>
                <c:pt idx="556">
                  <c:v>869488.53615520278</c:v>
                </c:pt>
                <c:pt idx="557">
                  <c:v>866432.33743409475</c:v>
                </c:pt>
                <c:pt idx="558">
                  <c:v>864912.28070175438</c:v>
                </c:pt>
                <c:pt idx="559">
                  <c:v>864912.28070175438</c:v>
                </c:pt>
                <c:pt idx="560">
                  <c:v>864912.28070175438</c:v>
                </c:pt>
                <c:pt idx="561">
                  <c:v>864912.28070175438</c:v>
                </c:pt>
                <c:pt idx="562">
                  <c:v>864912.28070175438</c:v>
                </c:pt>
                <c:pt idx="563">
                  <c:v>864912.28070175438</c:v>
                </c:pt>
                <c:pt idx="564">
                  <c:v>866432.33743409475</c:v>
                </c:pt>
                <c:pt idx="565">
                  <c:v>866432.33743409475</c:v>
                </c:pt>
                <c:pt idx="566">
                  <c:v>863397.54816112085</c:v>
                </c:pt>
                <c:pt idx="567">
                  <c:v>860383.94415357767</c:v>
                </c:pt>
                <c:pt idx="568">
                  <c:v>860383.94415357767</c:v>
                </c:pt>
                <c:pt idx="569">
                  <c:v>858885.01742160285</c:v>
                </c:pt>
                <c:pt idx="570">
                  <c:v>860383.94415357767</c:v>
                </c:pt>
                <c:pt idx="571">
                  <c:v>858885.01742160285</c:v>
                </c:pt>
                <c:pt idx="572">
                  <c:v>857391.30434782605</c:v>
                </c:pt>
                <c:pt idx="573">
                  <c:v>858885.01742160285</c:v>
                </c:pt>
                <c:pt idx="574">
                  <c:v>865051.90311418683</c:v>
                </c:pt>
                <c:pt idx="575">
                  <c:v>868055.55555555562</c:v>
                </c:pt>
                <c:pt idx="576">
                  <c:v>871080.13937282236</c:v>
                </c:pt>
                <c:pt idx="577">
                  <c:v>871080.13937282236</c:v>
                </c:pt>
                <c:pt idx="578">
                  <c:v>871080.13937282236</c:v>
                </c:pt>
                <c:pt idx="579">
                  <c:v>872600.34904013958</c:v>
                </c:pt>
                <c:pt idx="580">
                  <c:v>881834.21516754851</c:v>
                </c:pt>
                <c:pt idx="581">
                  <c:v>880281.69014084514</c:v>
                </c:pt>
                <c:pt idx="582">
                  <c:v>881834.21516754851</c:v>
                </c:pt>
                <c:pt idx="583">
                  <c:v>881834.21516754851</c:v>
                </c:pt>
                <c:pt idx="584">
                  <c:v>883392.22614840977</c:v>
                </c:pt>
                <c:pt idx="585">
                  <c:v>883392.22614840977</c:v>
                </c:pt>
                <c:pt idx="586">
                  <c:v>886524.82269503549</c:v>
                </c:pt>
                <c:pt idx="587">
                  <c:v>896057.34767025081</c:v>
                </c:pt>
                <c:pt idx="588">
                  <c:v>899280.57553956844</c:v>
                </c:pt>
                <c:pt idx="589">
                  <c:v>902527.07581227436</c:v>
                </c:pt>
                <c:pt idx="590">
                  <c:v>904159.13200723322</c:v>
                </c:pt>
                <c:pt idx="591">
                  <c:v>907441.01633393834</c:v>
                </c:pt>
                <c:pt idx="592">
                  <c:v>907441.01633393834</c:v>
                </c:pt>
                <c:pt idx="593">
                  <c:v>912408.75912408752</c:v>
                </c:pt>
                <c:pt idx="594">
                  <c:v>914076.78244972578</c:v>
                </c:pt>
                <c:pt idx="595">
                  <c:v>907441.01633393834</c:v>
                </c:pt>
                <c:pt idx="596">
                  <c:v>907441.01633393834</c:v>
                </c:pt>
                <c:pt idx="597">
                  <c:v>910746.81238615653</c:v>
                </c:pt>
                <c:pt idx="598">
                  <c:v>917431.19266055047</c:v>
                </c:pt>
                <c:pt idx="599">
                  <c:v>917431.19266055047</c:v>
                </c:pt>
                <c:pt idx="600">
                  <c:v>927643.78478664195</c:v>
                </c:pt>
                <c:pt idx="601">
                  <c:v>929368.02973977698</c:v>
                </c:pt>
                <c:pt idx="602">
                  <c:v>948766.60341555986</c:v>
                </c:pt>
                <c:pt idx="603">
                  <c:v>948766.60341555986</c:v>
                </c:pt>
                <c:pt idx="604">
                  <c:v>945179.58412098291</c:v>
                </c:pt>
                <c:pt idx="605">
                  <c:v>945179.58412098291</c:v>
                </c:pt>
                <c:pt idx="606">
                  <c:v>948766.60341555986</c:v>
                </c:pt>
                <c:pt idx="607">
                  <c:v>948766.60341555986</c:v>
                </c:pt>
                <c:pt idx="608">
                  <c:v>948766.60341555986</c:v>
                </c:pt>
                <c:pt idx="609">
                  <c:v>956022.94455066905</c:v>
                </c:pt>
                <c:pt idx="610">
                  <c:v>956022.94455066905</c:v>
                </c:pt>
                <c:pt idx="611">
                  <c:v>954198.47328244266</c:v>
                </c:pt>
                <c:pt idx="612">
                  <c:v>950570.34220532316</c:v>
                </c:pt>
              </c:numCache>
            </c:numRef>
          </c:val>
          <c:smooth val="0"/>
          <c:extLst xmlns:c16r2="http://schemas.microsoft.com/office/drawing/2015/06/chart">
            <c:ext xmlns:c16="http://schemas.microsoft.com/office/drawing/2014/chart" uri="{C3380CC4-5D6E-409C-BE32-E72D297353CC}">
              <c16:uniqueId val="{00000002-59BE-473A-90C3-A270034603BA}"/>
            </c:ext>
          </c:extLst>
        </c:ser>
        <c:dLbls>
          <c:showLegendKey val="0"/>
          <c:showVal val="0"/>
          <c:showCatName val="0"/>
          <c:showSerName val="0"/>
          <c:showPercent val="0"/>
          <c:showBubbleSize val="0"/>
        </c:dLbls>
        <c:smooth val="0"/>
        <c:axId val="410251280"/>
        <c:axId val="410251672"/>
      </c:lineChart>
      <c:dateAx>
        <c:axId val="4102512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0251672"/>
        <c:crosses val="autoZero"/>
        <c:auto val="1"/>
        <c:lblOffset val="100"/>
        <c:baseTimeUnit val="days"/>
      </c:dateAx>
      <c:valAx>
        <c:axId val="410251672"/>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41025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70/30</a:t>
            </a:r>
            <a:r>
              <a:rPr lang="en-US" baseline="0" dirty="0"/>
              <a:t> Portfolio 1997-2014</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EE4036"/>
              </a:solidFill>
              <a:round/>
            </a:ln>
            <a:effectLst/>
          </c:spPr>
          <c:marker>
            <c:symbol val="none"/>
          </c:marker>
          <c:cat>
            <c:numRef>
              <c:f>'Yearly Return'!$A$20:$A$38</c:f>
              <c:numCache>
                <c:formatCode>General</c:formatCode>
                <c:ptCount val="19"/>
                <c:pt idx="0" formatCode="m/d/yyyy">
                  <c:v>35430</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'Yearly Return'!$C$20:$C$38</c:f>
              <c:numCache>
                <c:formatCode>#,##0.00</c:formatCode>
                <c:ptCount val="19"/>
                <c:pt idx="0">
                  <c:v>100000</c:v>
                </c:pt>
                <c:pt idx="1">
                  <c:v>110173.66902813299</c:v>
                </c:pt>
                <c:pt idx="2">
                  <c:v>125669.94302918414</c:v>
                </c:pt>
                <c:pt idx="3">
                  <c:v>151421.85568114652</c:v>
                </c:pt>
                <c:pt idx="4">
                  <c:v>175981.58657095558</c:v>
                </c:pt>
                <c:pt idx="5">
                  <c:v>165895.78323505359</c:v>
                </c:pt>
                <c:pt idx="6">
                  <c:v>149461.98606636588</c:v>
                </c:pt>
                <c:pt idx="7">
                  <c:v>133157.41515479574</c:v>
                </c:pt>
                <c:pt idx="8">
                  <c:v>164149.63258791945</c:v>
                </c:pt>
                <c:pt idx="9">
                  <c:v>182747.50730437855</c:v>
                </c:pt>
                <c:pt idx="10">
                  <c:v>196532.0116319643</c:v>
                </c:pt>
                <c:pt idx="11">
                  <c:v>225633.69672289383</c:v>
                </c:pt>
                <c:pt idx="12">
                  <c:v>246373.78727705011</c:v>
                </c:pt>
                <c:pt idx="13">
                  <c:v>179666.48118753036</c:v>
                </c:pt>
                <c:pt idx="14">
                  <c:v>214612.2469330249</c:v>
                </c:pt>
                <c:pt idx="15">
                  <c:v>237267.31445161509</c:v>
                </c:pt>
                <c:pt idx="16">
                  <c:v>235440.41650606983</c:v>
                </c:pt>
                <c:pt idx="17">
                  <c:v>263263.42311563453</c:v>
                </c:pt>
                <c:pt idx="18">
                  <c:v>307892.74304011336</c:v>
                </c:pt>
              </c:numCache>
            </c:numRef>
          </c:val>
          <c:smooth val="0"/>
          <c:extLst xmlns:c16r2="http://schemas.microsoft.com/office/drawing/2015/06/chart">
            <c:ext xmlns:c16="http://schemas.microsoft.com/office/drawing/2014/chart" uri="{C3380CC4-5D6E-409C-BE32-E72D297353CC}">
              <c16:uniqueId val="{00000000-0C74-4A31-AD08-1F6FBB22A8DE}"/>
            </c:ext>
          </c:extLst>
        </c:ser>
        <c:dLbls>
          <c:showLegendKey val="0"/>
          <c:showVal val="0"/>
          <c:showCatName val="0"/>
          <c:showSerName val="0"/>
          <c:showPercent val="0"/>
          <c:showBubbleSize val="0"/>
        </c:dLbls>
        <c:smooth val="0"/>
        <c:axId val="409620648"/>
        <c:axId val="410252456"/>
      </c:lineChart>
      <c:catAx>
        <c:axId val="4096206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52456"/>
        <c:crosses val="autoZero"/>
        <c:auto val="1"/>
        <c:lblAlgn val="ctr"/>
        <c:lblOffset val="100"/>
        <c:noMultiLvlLbl val="0"/>
      </c:catAx>
      <c:valAx>
        <c:axId val="410252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620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3169865" cy="481945"/>
          </a:xfrm>
          <a:prstGeom prst="rect">
            <a:avLst/>
          </a:prstGeom>
        </p:spPr>
        <p:txBody>
          <a:bodyPr vert="horz" lIns="94770" tIns="47385" rIns="94770" bIns="47385" rtlCol="0"/>
          <a:lstStyle>
            <a:lvl1pPr algn="l">
              <a:defRPr sz="1200"/>
            </a:lvl1pPr>
          </a:lstStyle>
          <a:p>
            <a:endParaRPr lang="en-US" dirty="0"/>
          </a:p>
        </p:txBody>
      </p:sp>
      <p:sp>
        <p:nvSpPr>
          <p:cNvPr id="3" name="Date Placeholder 2"/>
          <p:cNvSpPr>
            <a:spLocks noGrp="1"/>
          </p:cNvSpPr>
          <p:nvPr>
            <p:ph type="dt" idx="1"/>
          </p:nvPr>
        </p:nvSpPr>
        <p:spPr>
          <a:xfrm>
            <a:off x="4143684" y="6"/>
            <a:ext cx="3169865" cy="481945"/>
          </a:xfrm>
          <a:prstGeom prst="rect">
            <a:avLst/>
          </a:prstGeom>
        </p:spPr>
        <p:txBody>
          <a:bodyPr vert="horz" lIns="94770" tIns="47385" rIns="94770" bIns="47385" rtlCol="0"/>
          <a:lstStyle>
            <a:lvl1pPr algn="r">
              <a:defRPr sz="1200"/>
            </a:lvl1pPr>
          </a:lstStyle>
          <a:p>
            <a:fld id="{59BF6BE4-D4FA-4109-8639-A26CABDC8084}" type="datetimeFigureOut">
              <a:rPr lang="en-US" smtClean="0"/>
              <a:t>4/8/2019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770" tIns="47385" rIns="94770" bIns="47385" rtlCol="0" anchor="ctr"/>
          <a:lstStyle/>
          <a:p>
            <a:endParaRPr lang="en-US" dirty="0"/>
          </a:p>
        </p:txBody>
      </p:sp>
      <p:sp>
        <p:nvSpPr>
          <p:cNvPr id="5" name="Notes Placeholder 4"/>
          <p:cNvSpPr>
            <a:spLocks noGrp="1"/>
          </p:cNvSpPr>
          <p:nvPr>
            <p:ph type="body" sz="quarter" idx="3"/>
          </p:nvPr>
        </p:nvSpPr>
        <p:spPr>
          <a:xfrm>
            <a:off x="732017" y="4621106"/>
            <a:ext cx="5851166" cy="3780155"/>
          </a:xfrm>
          <a:prstGeom prst="rect">
            <a:avLst/>
          </a:prstGeom>
        </p:spPr>
        <p:txBody>
          <a:bodyPr vert="horz" lIns="94770" tIns="47385" rIns="94770" bIns="4738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9119261"/>
            <a:ext cx="3169865" cy="481945"/>
          </a:xfrm>
          <a:prstGeom prst="rect">
            <a:avLst/>
          </a:prstGeom>
        </p:spPr>
        <p:txBody>
          <a:bodyPr vert="horz" lIns="94770" tIns="47385" rIns="94770" bIns="473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684" y="9119261"/>
            <a:ext cx="3169865" cy="481945"/>
          </a:xfrm>
          <a:prstGeom prst="rect">
            <a:avLst/>
          </a:prstGeom>
        </p:spPr>
        <p:txBody>
          <a:bodyPr vert="horz" lIns="94770" tIns="47385" rIns="94770" bIns="47385" rtlCol="0" anchor="b"/>
          <a:lstStyle>
            <a:lvl1pPr algn="r">
              <a:defRPr sz="1200"/>
            </a:lvl1pPr>
          </a:lstStyle>
          <a:p>
            <a:fld id="{40308B8F-6AF3-4A4F-BCF4-5BE241696E6D}" type="slidenum">
              <a:rPr lang="en-US" smtClean="0"/>
              <a:t>‹#›</a:t>
            </a:fld>
            <a:endParaRPr lang="en-US" dirty="0"/>
          </a:p>
        </p:txBody>
      </p:sp>
    </p:spTree>
    <p:extLst>
      <p:ext uri="{BB962C8B-B14F-4D97-AF65-F5344CB8AC3E}">
        <p14:creationId xmlns:p14="http://schemas.microsoft.com/office/powerpoint/2010/main" val="202051690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2960" y="4621106"/>
            <a:ext cx="5669280" cy="3780155"/>
          </a:xfrm>
        </p:spPr>
        <p:txBody>
          <a:bodyPr/>
          <a:lstStyle/>
          <a:p>
            <a:r>
              <a:rPr lang="en-US" i="0" dirty="0"/>
              <a:t>Welcome. I'm [Presenter Name] with Jackson. Today I want to talk about a topic that seems to be either misunderstood or severely oversimplified among the financial services industry, popular press, and even elite advisors—and that is the unique and very real challenge of retirement income planning.</a:t>
            </a:r>
          </a:p>
        </p:txBody>
      </p:sp>
      <p:sp>
        <p:nvSpPr>
          <p:cNvPr id="4" name="Slide Number Placeholder 3"/>
          <p:cNvSpPr>
            <a:spLocks noGrp="1"/>
          </p:cNvSpPr>
          <p:nvPr>
            <p:ph type="sldNum" sz="quarter" idx="10"/>
          </p:nvPr>
        </p:nvSpPr>
        <p:spPr/>
        <p:txBody>
          <a:bodyPr/>
          <a:lstStyle/>
          <a:p>
            <a:fld id="{40308B8F-6AF3-4A4F-BCF4-5BE241696E6D}" type="slidenum">
              <a:rPr lang="en-US" smtClean="0"/>
              <a:t>1</a:t>
            </a:fld>
            <a:endParaRPr lang="en-US" dirty="0"/>
          </a:p>
        </p:txBody>
      </p:sp>
    </p:spTree>
    <p:extLst>
      <p:ext uri="{BB962C8B-B14F-4D97-AF65-F5344CB8AC3E}">
        <p14:creationId xmlns:p14="http://schemas.microsoft.com/office/powerpoint/2010/main" val="379114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Much is made these days about the holistic approach to financial planning, which is meant to encompass the whole of a client's financial needs. But it's surprising how few advisors--even those who embrace this holistic approach--focus on retirement income planning as part of such a model.</a:t>
            </a:r>
            <a:r>
              <a:rPr lang="en-US" baseline="30000" dirty="0"/>
              <a:t>1</a:t>
            </a:r>
            <a:r>
              <a:rPr lang="en-US" dirty="0"/>
              <a:t> &lt;Click&gt;Once the accumulating has ended and the consuming has begun, an advisor who can meet the unique challenges of retirement income</a:t>
            </a:r>
            <a:r>
              <a:rPr lang="en-US" baseline="0" dirty="0"/>
              <a:t> planning</a:t>
            </a:r>
            <a:r>
              <a:rPr lang="en-US" dirty="0"/>
              <a:t> will be of enormous value -</a:t>
            </a:r>
            <a:r>
              <a:rPr lang="en-US" baseline="0" dirty="0"/>
              <a:t> </a:t>
            </a:r>
            <a:r>
              <a:rPr lang="en-US" dirty="0"/>
              <a:t>for example, recent studies on the ordering of withdrawal from different types of accounts - taxable, tax-deferred, and tax free - have shown that a sophisticated approach to income planning can make the same amount of assets last an extra six years or longer.</a:t>
            </a:r>
            <a:r>
              <a:rPr lang="en-US" baseline="30000" dirty="0"/>
              <a:t>2</a:t>
            </a:r>
            <a:r>
              <a:rPr lang="en-US" dirty="0"/>
              <a:t> And</a:t>
            </a:r>
            <a:r>
              <a:rPr lang="en-US" baseline="0" dirty="0"/>
              <a:t> with potential new requirements of advisors as fiduciaries, &lt;Click&gt; t</a:t>
            </a:r>
            <a:r>
              <a:rPr lang="en-US" dirty="0"/>
              <a:t>hose who ignore retirement-specific risks may not live up to their duty to clients.</a:t>
            </a:r>
          </a:p>
        </p:txBody>
      </p:sp>
      <p:sp>
        <p:nvSpPr>
          <p:cNvPr id="4" name="Slide Number Placeholder 3"/>
          <p:cNvSpPr>
            <a:spLocks noGrp="1"/>
          </p:cNvSpPr>
          <p:nvPr>
            <p:ph type="sldNum" sz="quarter" idx="10"/>
          </p:nvPr>
        </p:nvSpPr>
        <p:spPr/>
        <p:txBody>
          <a:bodyPr/>
          <a:lstStyle/>
          <a:p>
            <a:fld id="{40308B8F-6AF3-4A4F-BCF4-5BE241696E6D}" type="slidenum">
              <a:rPr lang="en-US" smtClean="0"/>
              <a:t>10</a:t>
            </a:fld>
            <a:endParaRPr lang="en-US" dirty="0"/>
          </a:p>
        </p:txBody>
      </p:sp>
    </p:spTree>
    <p:extLst>
      <p:ext uri="{BB962C8B-B14F-4D97-AF65-F5344CB8AC3E}">
        <p14:creationId xmlns:p14="http://schemas.microsoft.com/office/powerpoint/2010/main" val="335173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baseline="0" dirty="0"/>
              <a:t>But let's take a closer look at what we mean when we talk about accumulation thinking vs. income thinking. In traditional accumulation planning, portfolio volatility is an important concern--and one might contend that portfolio volatility is a great proxy for income volatility. Volatility is volatility, right? But if we examine this assumption, we’ll see it simply doesn’t hold water. The two are not as related as you’d think.</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11</a:t>
            </a:fld>
            <a:endParaRPr lang="en-US" dirty="0"/>
          </a:p>
        </p:txBody>
      </p:sp>
    </p:spTree>
    <p:extLst>
      <p:ext uri="{BB962C8B-B14F-4D97-AF65-F5344CB8AC3E}">
        <p14:creationId xmlns:p14="http://schemas.microsoft.com/office/powerpoint/2010/main" val="316877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a:t>
            </a:r>
            <a:r>
              <a:rPr lang="en-US" baseline="0" dirty="0"/>
              <a:t> at</a:t>
            </a:r>
            <a:r>
              <a:rPr lang="en-US" dirty="0"/>
              <a:t> an example. Those who study portfolios often talk about the “risk-free” asset and the “risk-free” rate. Usually, they use something like US Treasury Bills--essentially, cash—as a</a:t>
            </a:r>
            <a:r>
              <a:rPr lang="en-US" baseline="0" dirty="0"/>
              <a:t> concrete example</a:t>
            </a:r>
            <a:r>
              <a:rPr lang="en-US" dirty="0"/>
              <a:t>. “Risk-free” in this context means</a:t>
            </a:r>
            <a:r>
              <a:rPr lang="en-US" baseline="0" dirty="0"/>
              <a:t> there is no variation to a portfolio’s nominal value. So,</a:t>
            </a:r>
            <a:r>
              <a:rPr lang="en-US" dirty="0"/>
              <a:t> a $1</a:t>
            </a:r>
            <a:r>
              <a:rPr lang="en-US" baseline="0" dirty="0"/>
              <a:t> million portfolio of T Bills would have maintained a remarkably stable value over the years. Low risk, right? Not so fast.</a:t>
            </a:r>
          </a:p>
          <a:p>
            <a:endParaRPr lang="en-US" baseline="0" dirty="0"/>
          </a:p>
          <a:p>
            <a:r>
              <a:rPr lang="en-US" baseline="0" dirty="0"/>
              <a:t>Since 1990, a $1 million T-Bill portfolio would have provided a high of $78,135/year and a low of $163/year. Not so risk free, right?</a:t>
            </a:r>
            <a:r>
              <a:rPr lang="en-US" baseline="30000" dirty="0"/>
              <a:t>1</a:t>
            </a:r>
            <a:r>
              <a:rPr lang="en-US" baseline="0" dirty="0"/>
              <a:t> Merton argues that investors, retirement plan sponsors, and even advisors are focused on the wrong thing. They’re not focused on income risk.</a:t>
            </a:r>
            <a:r>
              <a:rPr lang="en-US" dirty="0"/>
              <a:t> </a:t>
            </a:r>
            <a:r>
              <a:rPr lang="en-US" baseline="30000" dirty="0"/>
              <a:t>2</a:t>
            </a:r>
          </a:p>
          <a:p>
            <a:endParaRPr lang="en-US" baseline="0" dirty="0"/>
          </a:p>
          <a:p>
            <a:r>
              <a:rPr lang="en-US" baseline="0" dirty="0"/>
              <a:t>If we look only at income risk, a much better example of this type of income asset would be a Single Premium Immediate Annuity, or SPIA. In a basic income annuity, the value of annual income does not vary. An inflation-adjusted SPIA would therefore be the hypothetical risk-free income asset.</a:t>
            </a:r>
          </a:p>
          <a:p>
            <a:endParaRPr lang="en-US" baseline="0" dirty="0"/>
          </a:p>
          <a:p>
            <a:r>
              <a:rPr lang="en-US" baseline="0" dirty="0"/>
              <a:t>If we make the shift from accumulation language to income language, we shouldn't be focusing on how clients would feel or react if their account balance went down by 10, 20, or 50%. We should determine their income risk appetite. How would they react if their income went down by 10, 20, or 50%? To do otherwise is to solve the wrong problem entirely.</a:t>
            </a:r>
          </a:p>
        </p:txBody>
      </p:sp>
      <p:sp>
        <p:nvSpPr>
          <p:cNvPr id="4" name="Slide Number Placeholder 3"/>
          <p:cNvSpPr>
            <a:spLocks noGrp="1"/>
          </p:cNvSpPr>
          <p:nvPr>
            <p:ph type="sldNum" sz="quarter" idx="10"/>
          </p:nvPr>
        </p:nvSpPr>
        <p:spPr/>
        <p:txBody>
          <a:bodyPr/>
          <a:lstStyle/>
          <a:p>
            <a:fld id="{40308B8F-6AF3-4A4F-BCF4-5BE241696E6D}" type="slidenum">
              <a:rPr lang="en-US" smtClean="0"/>
              <a:t>12</a:t>
            </a:fld>
            <a:endParaRPr lang="en-US" dirty="0"/>
          </a:p>
        </p:txBody>
      </p:sp>
    </p:spTree>
    <p:extLst>
      <p:ext uri="{BB962C8B-B14F-4D97-AF65-F5344CB8AC3E}">
        <p14:creationId xmlns:p14="http://schemas.microsoft.com/office/powerpoint/2010/main" val="262824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dive a bit deeper into the current level of public discourse around retirement income—the conventional wisdom that Merton was trying to challenge. We often see two common approaches to retirement income:</a:t>
            </a:r>
          </a:p>
          <a:p>
            <a:endParaRPr lang="en-US" dirty="0"/>
          </a:p>
          <a:p>
            <a:pPr marL="241379" indent="-241379">
              <a:buAutoNum type="arabicPeriod"/>
            </a:pPr>
            <a:r>
              <a:rPr lang="en-US" dirty="0"/>
              <a:t>Focus on an accumulation “number”</a:t>
            </a:r>
            <a:r>
              <a:rPr lang="en-US" baseline="0" dirty="0"/>
              <a:t>.</a:t>
            </a:r>
          </a:p>
          <a:p>
            <a:pPr marL="241379" indent="-241379">
              <a:buAutoNum type="arabicPeriod"/>
            </a:pPr>
            <a:r>
              <a:rPr lang="en-US" dirty="0"/>
              <a:t>Go with the 4% rule - which its proponents say is a simple, sure thing</a:t>
            </a:r>
          </a:p>
          <a:p>
            <a:pPr marL="241379" indent="-241379">
              <a:buAutoNum type="arabicPeriod"/>
            </a:pPr>
            <a:endParaRPr lang="en-US" dirty="0"/>
          </a:p>
          <a:p>
            <a:pPr defTabSz="947699">
              <a:defRPr/>
            </a:pPr>
            <a:r>
              <a:rPr lang="en-US" dirty="0"/>
              <a:t>In the first case, pundits bring an asset allocation weapon to a consumption fight.</a:t>
            </a:r>
            <a:r>
              <a:rPr lang="en-US" baseline="0" dirty="0"/>
              <a:t> </a:t>
            </a:r>
            <a:r>
              <a:rPr lang="en-US" dirty="0"/>
              <a:t>This approach assumes it’s possible to come up with one number that will solve retirement for a given investor. But that’s not true. </a:t>
            </a:r>
          </a:p>
        </p:txBody>
      </p:sp>
      <p:sp>
        <p:nvSpPr>
          <p:cNvPr id="4" name="Slide Number Placeholder 3"/>
          <p:cNvSpPr>
            <a:spLocks noGrp="1"/>
          </p:cNvSpPr>
          <p:nvPr>
            <p:ph type="sldNum" sz="quarter" idx="10"/>
          </p:nvPr>
        </p:nvSpPr>
        <p:spPr/>
        <p:txBody>
          <a:bodyPr/>
          <a:lstStyle/>
          <a:p>
            <a:fld id="{40308B8F-6AF3-4A4F-BCF4-5BE241696E6D}" type="slidenum">
              <a:rPr lang="en-US" smtClean="0"/>
              <a:t>13</a:t>
            </a:fld>
            <a:endParaRPr lang="en-US" dirty="0"/>
          </a:p>
        </p:txBody>
      </p:sp>
    </p:spTree>
    <p:extLst>
      <p:ext uri="{BB962C8B-B14F-4D97-AF65-F5344CB8AC3E}">
        <p14:creationId xmlns:p14="http://schemas.microsoft.com/office/powerpoint/2010/main" val="265980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amount required to fund a certain spending level—say, $50,000 per year in 2016 dollars—has varied widely over time. Here we see what it would have taken historically for a couple aged 70 and 65 to fund a $50,000/year SPIA. From </a:t>
            </a:r>
            <a:r>
              <a:rPr lang="en-US" b="1" dirty="0"/>
              <a:t>2008 to 2012 </a:t>
            </a:r>
            <a:r>
              <a:rPr lang="en-US" dirty="0"/>
              <a:t>– less than four years, the cost of this spending went up by nearly 50%. Who’s to say the number you have in mind now will fund the retirement you want if that retirement doesn’t start for 10 or 20 years? </a:t>
            </a:r>
          </a:p>
        </p:txBody>
      </p:sp>
      <p:sp>
        <p:nvSpPr>
          <p:cNvPr id="4" name="Slide Number Placeholder 3"/>
          <p:cNvSpPr>
            <a:spLocks noGrp="1"/>
          </p:cNvSpPr>
          <p:nvPr>
            <p:ph type="sldNum" sz="quarter" idx="10"/>
          </p:nvPr>
        </p:nvSpPr>
        <p:spPr/>
        <p:txBody>
          <a:bodyPr/>
          <a:lstStyle/>
          <a:p>
            <a:fld id="{40308B8F-6AF3-4A4F-BCF4-5BE241696E6D}" type="slidenum">
              <a:rPr lang="en-US" smtClean="0"/>
              <a:t>14</a:t>
            </a:fld>
            <a:endParaRPr lang="en-US" dirty="0"/>
          </a:p>
        </p:txBody>
      </p:sp>
    </p:spTree>
    <p:extLst>
      <p:ext uri="{BB962C8B-B14F-4D97-AF65-F5344CB8AC3E}">
        <p14:creationId xmlns:p14="http://schemas.microsoft.com/office/powerpoint/2010/main" val="417065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Of course, many believe an immediate annuity is not a good fit for their clients and that they have a good way to arrive at a "retirement number." </a:t>
            </a:r>
            <a:r>
              <a:rPr lang="en-US" baseline="0" dirty="0"/>
              <a:t>They assume that a retiree can live off of 4% of their assets per year, adjusted for inflation, throughout retirement. This “4% rule” has become standard. But,</a:t>
            </a:r>
            <a:r>
              <a:rPr lang="en-US" dirty="0"/>
              <a:t> I'm about to show you that our faith in the 4% rule may be misplaced and our understanding of what it means is wrong.</a:t>
            </a:r>
          </a:p>
          <a:p>
            <a:pPr defTabSz="947699">
              <a:defRPr/>
            </a:pPr>
            <a:endParaRPr lang="en-US" dirty="0"/>
          </a:p>
          <a:p>
            <a:pPr defTabSz="947699">
              <a:defRPr/>
            </a:pPr>
            <a:r>
              <a:rPr lang="en-US" dirty="0"/>
              <a:t>But before diving into the 4% rule, let’s understand why it's important in the first place. It’s essentially an attempt to reduce the sequence of returns risk for a retiree. </a:t>
            </a:r>
          </a:p>
        </p:txBody>
      </p:sp>
      <p:sp>
        <p:nvSpPr>
          <p:cNvPr id="4" name="Slide Number Placeholder 3"/>
          <p:cNvSpPr>
            <a:spLocks noGrp="1"/>
          </p:cNvSpPr>
          <p:nvPr>
            <p:ph type="sldNum" sz="quarter" idx="10"/>
          </p:nvPr>
        </p:nvSpPr>
        <p:spPr/>
        <p:txBody>
          <a:bodyPr/>
          <a:lstStyle/>
          <a:p>
            <a:fld id="{40308B8F-6AF3-4A4F-BCF4-5BE241696E6D}" type="slidenum">
              <a:rPr lang="en-US" smtClean="0"/>
              <a:t>15</a:t>
            </a:fld>
            <a:endParaRPr lang="en-US" dirty="0"/>
          </a:p>
        </p:txBody>
      </p:sp>
    </p:spTree>
    <p:extLst>
      <p:ext uri="{BB962C8B-B14F-4D97-AF65-F5344CB8AC3E}">
        <p14:creationId xmlns:p14="http://schemas.microsoft.com/office/powerpoint/2010/main" val="114624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US" dirty="0"/>
              <a:t>"Sequence of returns" risk arises only if there are cash flows to or from an account. In this example we see the exact same set of annual returns applied to a $100,000 account. The difference is that in the first example, the good returns come first, with poor returns late. &lt;Click&gt;In the lower example, the bad returns come first. But, as you can see, it doesn't really matter. With no additions or subtractions of cash the paths end up in the same place.</a:t>
            </a:r>
          </a:p>
        </p:txBody>
      </p:sp>
      <p:sp>
        <p:nvSpPr>
          <p:cNvPr id="4" name="Slide Number Placeholder 3"/>
          <p:cNvSpPr>
            <a:spLocks noGrp="1"/>
          </p:cNvSpPr>
          <p:nvPr>
            <p:ph type="sldNum" sz="quarter" idx="10"/>
          </p:nvPr>
        </p:nvSpPr>
        <p:spPr/>
        <p:txBody>
          <a:bodyPr/>
          <a:lstStyle/>
          <a:p>
            <a:fld id="{40308B8F-6AF3-4A4F-BCF4-5BE241696E6D}" type="slidenum">
              <a:rPr lang="en-US" smtClean="0"/>
              <a:t>16</a:t>
            </a:fld>
            <a:endParaRPr lang="en-US" dirty="0"/>
          </a:p>
        </p:txBody>
      </p:sp>
    </p:spTree>
    <p:extLst>
      <p:ext uri="{BB962C8B-B14F-4D97-AF65-F5344CB8AC3E}">
        <p14:creationId xmlns:p14="http://schemas.microsoft.com/office/powerpoint/2010/main" val="186994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US" baseline="0" dirty="0"/>
              <a:t>But as soon as we introduce withdrawals, the order of returns has a huge effect on where we end up. Poor early returns lead account B to run out of money by year 12, even though the withdrawals from both accounts are identical.</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17</a:t>
            </a:fld>
            <a:endParaRPr lang="en-US" dirty="0"/>
          </a:p>
        </p:txBody>
      </p:sp>
    </p:spTree>
    <p:extLst>
      <p:ext uri="{BB962C8B-B14F-4D97-AF65-F5344CB8AC3E}">
        <p14:creationId xmlns:p14="http://schemas.microsoft.com/office/powerpoint/2010/main" val="110068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has</a:t>
            </a:r>
            <a:r>
              <a:rPr lang="en-US" baseline="0" dirty="0"/>
              <a:t> this sort of thing mattered historically?</a:t>
            </a:r>
            <a:r>
              <a:rPr lang="en-US" dirty="0"/>
              <a:t> Well, let’s look at an actual example from history.</a:t>
            </a:r>
            <a:r>
              <a:rPr lang="en-US" baseline="0" dirty="0"/>
              <a:t> </a:t>
            </a:r>
          </a:p>
          <a:p>
            <a:endParaRPr lang="en-US" baseline="0" dirty="0"/>
          </a:p>
          <a:p>
            <a:r>
              <a:rPr lang="en-US" dirty="0"/>
              <a:t>A recent article in the Chicago</a:t>
            </a:r>
            <a:r>
              <a:rPr lang="en-US" baseline="0" dirty="0"/>
              <a:t> Tribune noted </a:t>
            </a:r>
            <a:r>
              <a:rPr lang="en-US" dirty="0"/>
              <a:t>that a 70/30 stock/bond portfolio would have allowed $100,000 to grow to over $300,000 from 1997 to 2014.</a:t>
            </a:r>
            <a:r>
              <a:rPr lang="en-US" baseline="30000" dirty="0"/>
              <a:t>1</a:t>
            </a:r>
            <a:r>
              <a:rPr lang="en-US" dirty="0"/>
              <a:t> This historical accumulation fact is put forward as evidence that this portfolio works in retirement. </a:t>
            </a:r>
          </a:p>
          <a:p>
            <a:endParaRPr lang="en-US" dirty="0"/>
          </a:p>
          <a:p>
            <a:pPr defTabSz="914279">
              <a:defRPr/>
            </a:pPr>
            <a:r>
              <a:rPr lang="en-US" dirty="0"/>
              <a:t>Bank of America Merrill Lynch U.S. Treasury Index</a:t>
            </a:r>
          </a:p>
          <a:p>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18</a:t>
            </a:fld>
            <a:endParaRPr lang="en-US" dirty="0"/>
          </a:p>
        </p:txBody>
      </p:sp>
    </p:spTree>
    <p:extLst>
      <p:ext uri="{BB962C8B-B14F-4D97-AF65-F5344CB8AC3E}">
        <p14:creationId xmlns:p14="http://schemas.microsoft.com/office/powerpoint/2010/main" val="392753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take that same portfolio and factor in a yearly 4% withdrawal with a 3% inflation adjustment. If begun in 1997, the portfolio would have been worth nearly $118,479 16 years later. We get our 4% withdrawal, and we end up with more than we started with. Impressive.</a:t>
            </a:r>
          </a:p>
          <a:p>
            <a:endParaRPr lang="en-US" baseline="0" dirty="0"/>
          </a:p>
          <a:p>
            <a:pPr defTabSz="947699">
              <a:defRPr/>
            </a:pPr>
            <a:r>
              <a:rPr lang="en-US" baseline="0" dirty="0"/>
              <a:t>&lt;Click&gt;But let’s take that same portfolio with the same spending pattern and begin three years later, in 2000. This account would have been worth just shy of $57,382 after 16 years. </a:t>
            </a:r>
          </a:p>
          <a:p>
            <a:pPr defTabSz="947699">
              <a:defRPr/>
            </a:pPr>
            <a:endParaRPr lang="en-US" b="1" baseline="0" dirty="0"/>
          </a:p>
          <a:p>
            <a:pPr defTabSz="947699">
              <a:defRPr/>
            </a:pPr>
            <a:r>
              <a:rPr lang="en-US" b="1" baseline="0" dirty="0"/>
              <a:t>A three year difference in retirement date would have meant nearly 52% less in the account after just 16 years.</a:t>
            </a:r>
          </a:p>
          <a:p>
            <a:endParaRPr lang="en-US" baseline="0" dirty="0"/>
          </a:p>
          <a:p>
            <a:r>
              <a:rPr lang="en-US" baseline="0" dirty="0"/>
              <a:t>So not only did the Tribune article cherry-pick its time period, but it ignored the reality that most people add to and subtract from their portfolios. That's a simplification that can be very dangerous!</a:t>
            </a:r>
          </a:p>
        </p:txBody>
      </p:sp>
      <p:sp>
        <p:nvSpPr>
          <p:cNvPr id="4" name="Slide Number Placeholder 3"/>
          <p:cNvSpPr>
            <a:spLocks noGrp="1"/>
          </p:cNvSpPr>
          <p:nvPr>
            <p:ph type="sldNum" sz="quarter" idx="10"/>
          </p:nvPr>
        </p:nvSpPr>
        <p:spPr/>
        <p:txBody>
          <a:bodyPr/>
          <a:lstStyle/>
          <a:p>
            <a:fld id="{40308B8F-6AF3-4A4F-BCF4-5BE241696E6D}" type="slidenum">
              <a:rPr lang="en-US" smtClean="0"/>
              <a:t>19</a:t>
            </a:fld>
            <a:endParaRPr lang="en-US" dirty="0"/>
          </a:p>
        </p:txBody>
      </p:sp>
    </p:spTree>
    <p:extLst>
      <p:ext uri="{BB962C8B-B14F-4D97-AF65-F5344CB8AC3E}">
        <p14:creationId xmlns:p14="http://schemas.microsoft.com/office/powerpoint/2010/main" val="45309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go over some important disclosures. (Read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2</a:t>
            </a:fld>
            <a:endParaRPr lang="en-US" dirty="0"/>
          </a:p>
        </p:txBody>
      </p:sp>
    </p:spTree>
    <p:extLst>
      <p:ext uri="{BB962C8B-B14F-4D97-AF65-F5344CB8AC3E}">
        <p14:creationId xmlns:p14="http://schemas.microsoft.com/office/powerpoint/2010/main" val="348179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course, is we have no idea if a client’s chosen retirement date will be good or bad for their portfolio. We only know that in retrospect. So we should plan to prepare them in case they just happen to retire at a bad time.</a:t>
            </a:r>
          </a:p>
        </p:txBody>
      </p:sp>
      <p:sp>
        <p:nvSpPr>
          <p:cNvPr id="4" name="Slide Number Placeholder 3"/>
          <p:cNvSpPr>
            <a:spLocks noGrp="1"/>
          </p:cNvSpPr>
          <p:nvPr>
            <p:ph type="sldNum" sz="quarter" idx="10"/>
          </p:nvPr>
        </p:nvSpPr>
        <p:spPr/>
        <p:txBody>
          <a:bodyPr/>
          <a:lstStyle/>
          <a:p>
            <a:fld id="{40308B8F-6AF3-4A4F-BCF4-5BE241696E6D}" type="slidenum">
              <a:rPr lang="en-US" smtClean="0"/>
              <a:t>20</a:t>
            </a:fld>
            <a:endParaRPr lang="en-US" dirty="0"/>
          </a:p>
        </p:txBody>
      </p:sp>
    </p:spTree>
    <p:extLst>
      <p:ext uri="{BB962C8B-B14F-4D97-AF65-F5344CB8AC3E}">
        <p14:creationId xmlns:p14="http://schemas.microsoft.com/office/powerpoint/2010/main" val="192327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of you who know and understand sequence of returns might be thinking, “I already take this stuff into account. That’s why I only let my clients take a sustainable withdrawal rate.”</a:t>
            </a:r>
          </a:p>
          <a:p>
            <a:endParaRPr lang="en-US" dirty="0"/>
          </a:p>
          <a:p>
            <a:r>
              <a:rPr lang="en-US" dirty="0"/>
              <a:t>&lt;Click&gt;Let me guess. Somewhere around 4%?</a:t>
            </a:r>
          </a:p>
        </p:txBody>
      </p:sp>
      <p:sp>
        <p:nvSpPr>
          <p:cNvPr id="4" name="Slide Number Placeholder 3"/>
          <p:cNvSpPr>
            <a:spLocks noGrp="1"/>
          </p:cNvSpPr>
          <p:nvPr>
            <p:ph type="sldNum" sz="quarter" idx="10"/>
          </p:nvPr>
        </p:nvSpPr>
        <p:spPr/>
        <p:txBody>
          <a:bodyPr/>
          <a:lstStyle/>
          <a:p>
            <a:fld id="{40308B8F-6AF3-4A4F-BCF4-5BE241696E6D}" type="slidenum">
              <a:rPr lang="en-US" smtClean="0"/>
              <a:t>21</a:t>
            </a:fld>
            <a:endParaRPr lang="en-US" dirty="0"/>
          </a:p>
        </p:txBody>
      </p:sp>
    </p:spTree>
    <p:extLst>
      <p:ext uri="{BB962C8B-B14F-4D97-AF65-F5344CB8AC3E}">
        <p14:creationId xmlns:p14="http://schemas.microsoft.com/office/powerpoint/2010/main" val="58970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017" y="4621106"/>
            <a:ext cx="5851166" cy="4332395"/>
          </a:xfrm>
        </p:spPr>
        <p:txBody>
          <a:bodyPr>
            <a:normAutofit/>
          </a:bodyPr>
          <a:lstStyle/>
          <a:p>
            <a:r>
              <a:rPr lang="en-US" dirty="0"/>
              <a:t>The so-called 4% rule, initially developed by William Bengen in 1994, has become engrained</a:t>
            </a:r>
            <a:r>
              <a:rPr lang="en-US" baseline="0" dirty="0"/>
              <a:t> in the culture of retirement planning. It is routinely cited as prudent to withdraw 4% of your retirement-date portfolio and adjust this amount for inflation throughout retirement. But have you ever actually examined how the rule was derived or what it means?</a:t>
            </a:r>
          </a:p>
          <a:p>
            <a:endParaRPr lang="en-US" baseline="0" dirty="0"/>
          </a:p>
          <a:p>
            <a:r>
              <a:rPr lang="en-US" baseline="0" dirty="0"/>
              <a:t>First, it’s important to understand that the rule was produced using rolling 30-year periods from 1929 to 1991, with gross asset class returns from Ibbotson. From this we note that:</a:t>
            </a:r>
          </a:p>
          <a:p>
            <a:endParaRPr lang="en-US" baseline="0" dirty="0"/>
          </a:p>
          <a:p>
            <a:pPr marL="241379" indent="-241379">
              <a:buAutoNum type="arabicPeriod"/>
            </a:pPr>
            <a:r>
              <a:rPr lang="en-US" baseline="0" dirty="0"/>
              <a:t>The “rule” holds using historical return streams , and doesn't take current market conditions into account.</a:t>
            </a:r>
          </a:p>
          <a:p>
            <a:pPr marL="241379" indent="-241379">
              <a:buAutoNum type="arabicPeriod"/>
            </a:pPr>
            <a:r>
              <a:rPr lang="en-US" baseline="0" dirty="0"/>
              <a:t>The 4% rate does not include fees and taxes.</a:t>
            </a:r>
          </a:p>
          <a:p>
            <a:pPr marL="241379" indent="-241379">
              <a:buAutoNum type="arabicPeriod"/>
            </a:pPr>
            <a:endParaRPr lang="en-US" baseline="0" dirty="0"/>
          </a:p>
          <a:p>
            <a:r>
              <a:rPr lang="en-US" baseline="0" dirty="0"/>
              <a:t>It would be worthwhile to ask how the rule would hold up if we update the return assumptions using modern Monte Carlo analysis to find a safe withdrawal rate—instead of just historical periods. Would 4% still be deemed ‘acceptable’, or was this a historical accident? </a:t>
            </a:r>
          </a:p>
          <a:p>
            <a:endParaRPr lang="en-US" baseline="0" dirty="0"/>
          </a:p>
          <a:p>
            <a:r>
              <a:rPr lang="en-US" baseline="0" dirty="0"/>
              <a:t>It’s also worth asking how much a retiree could actually spend from a 4% withdrawal, or any level of withdrawal, if fees and taxes are included.</a:t>
            </a:r>
            <a:endParaRPr lang="en-US" dirty="0"/>
          </a:p>
          <a:p>
            <a:pPr marL="241379" indent="-241379">
              <a:buAutoNum type="arabicPeriod"/>
            </a:pPr>
            <a:endParaRPr lang="en-US" baseline="0" dirty="0"/>
          </a:p>
        </p:txBody>
      </p:sp>
      <p:sp>
        <p:nvSpPr>
          <p:cNvPr id="4" name="Slide Number Placeholder 3"/>
          <p:cNvSpPr>
            <a:spLocks noGrp="1"/>
          </p:cNvSpPr>
          <p:nvPr>
            <p:ph type="sldNum" sz="quarter" idx="10"/>
          </p:nvPr>
        </p:nvSpPr>
        <p:spPr/>
        <p:txBody>
          <a:bodyPr/>
          <a:lstStyle/>
          <a:p>
            <a:fld id="{40308B8F-6AF3-4A4F-BCF4-5BE241696E6D}" type="slidenum">
              <a:rPr lang="en-US" smtClean="0"/>
              <a:t>22</a:t>
            </a:fld>
            <a:endParaRPr lang="en-US" dirty="0"/>
          </a:p>
        </p:txBody>
      </p:sp>
    </p:spTree>
    <p:extLst>
      <p:ext uri="{BB962C8B-B14F-4D97-AF65-F5344CB8AC3E}">
        <p14:creationId xmlns:p14="http://schemas.microsoft.com/office/powerpoint/2010/main" val="4075290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p:txBody>
      </p:sp>
      <p:sp>
        <p:nvSpPr>
          <p:cNvPr id="4" name="Slide Number Placeholder 3"/>
          <p:cNvSpPr>
            <a:spLocks noGrp="1"/>
          </p:cNvSpPr>
          <p:nvPr>
            <p:ph type="sldNum" sz="quarter" idx="10"/>
          </p:nvPr>
        </p:nvSpPr>
        <p:spPr/>
        <p:txBody>
          <a:bodyPr/>
          <a:lstStyle/>
          <a:p>
            <a:fld id="{40308B8F-6AF3-4A4F-BCF4-5BE241696E6D}" type="slidenum">
              <a:rPr lang="en-US" smtClean="0"/>
              <a:t>23</a:t>
            </a:fld>
            <a:endParaRPr lang="en-US" dirty="0"/>
          </a:p>
        </p:txBody>
      </p:sp>
    </p:spTree>
    <p:extLst>
      <p:ext uri="{BB962C8B-B14F-4D97-AF65-F5344CB8AC3E}">
        <p14:creationId xmlns:p14="http://schemas.microsoft.com/office/powerpoint/2010/main" val="53990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p:txBody>
      </p:sp>
      <p:sp>
        <p:nvSpPr>
          <p:cNvPr id="4" name="Slide Number Placeholder 3"/>
          <p:cNvSpPr>
            <a:spLocks noGrp="1"/>
          </p:cNvSpPr>
          <p:nvPr>
            <p:ph type="sldNum" sz="quarter" idx="10"/>
          </p:nvPr>
        </p:nvSpPr>
        <p:spPr/>
        <p:txBody>
          <a:bodyPr/>
          <a:lstStyle/>
          <a:p>
            <a:fld id="{40308B8F-6AF3-4A4F-BCF4-5BE241696E6D}" type="slidenum">
              <a:rPr lang="en-US" smtClean="0"/>
              <a:t>24</a:t>
            </a:fld>
            <a:endParaRPr lang="en-US" dirty="0"/>
          </a:p>
        </p:txBody>
      </p:sp>
    </p:spTree>
    <p:extLst>
      <p:ext uri="{BB962C8B-B14F-4D97-AF65-F5344CB8AC3E}">
        <p14:creationId xmlns:p14="http://schemas.microsoft.com/office/powerpoint/2010/main" val="135716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p:txBody>
      </p:sp>
      <p:sp>
        <p:nvSpPr>
          <p:cNvPr id="4" name="Slide Number Placeholder 3"/>
          <p:cNvSpPr>
            <a:spLocks noGrp="1"/>
          </p:cNvSpPr>
          <p:nvPr>
            <p:ph type="sldNum" sz="quarter" idx="10"/>
          </p:nvPr>
        </p:nvSpPr>
        <p:spPr/>
        <p:txBody>
          <a:bodyPr/>
          <a:lstStyle/>
          <a:p>
            <a:fld id="{40308B8F-6AF3-4A4F-BCF4-5BE241696E6D}" type="slidenum">
              <a:rPr lang="en-US" smtClean="0"/>
              <a:t>25</a:t>
            </a:fld>
            <a:endParaRPr lang="en-US" dirty="0"/>
          </a:p>
        </p:txBody>
      </p:sp>
    </p:spTree>
    <p:extLst>
      <p:ext uri="{BB962C8B-B14F-4D97-AF65-F5344CB8AC3E}">
        <p14:creationId xmlns:p14="http://schemas.microsoft.com/office/powerpoint/2010/main" val="98284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p:txBody>
      </p:sp>
      <p:sp>
        <p:nvSpPr>
          <p:cNvPr id="4" name="Slide Number Placeholder 3"/>
          <p:cNvSpPr>
            <a:spLocks noGrp="1"/>
          </p:cNvSpPr>
          <p:nvPr>
            <p:ph type="sldNum" sz="quarter" idx="10"/>
          </p:nvPr>
        </p:nvSpPr>
        <p:spPr/>
        <p:txBody>
          <a:bodyPr/>
          <a:lstStyle/>
          <a:p>
            <a:fld id="{40308B8F-6AF3-4A4F-BCF4-5BE241696E6D}" type="slidenum">
              <a:rPr lang="en-US" smtClean="0"/>
              <a:t>26</a:t>
            </a:fld>
            <a:endParaRPr lang="en-US" dirty="0"/>
          </a:p>
        </p:txBody>
      </p:sp>
    </p:spTree>
    <p:extLst>
      <p:ext uri="{BB962C8B-B14F-4D97-AF65-F5344CB8AC3E}">
        <p14:creationId xmlns:p14="http://schemas.microsoft.com/office/powerpoint/2010/main" val="102330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p:txBody>
      </p:sp>
      <p:sp>
        <p:nvSpPr>
          <p:cNvPr id="4" name="Slide Number Placeholder 3"/>
          <p:cNvSpPr>
            <a:spLocks noGrp="1"/>
          </p:cNvSpPr>
          <p:nvPr>
            <p:ph type="sldNum" sz="quarter" idx="10"/>
          </p:nvPr>
        </p:nvSpPr>
        <p:spPr/>
        <p:txBody>
          <a:bodyPr/>
          <a:lstStyle/>
          <a:p>
            <a:fld id="{40308B8F-6AF3-4A4F-BCF4-5BE241696E6D}" type="slidenum">
              <a:rPr lang="en-US" smtClean="0"/>
              <a:t>27</a:t>
            </a:fld>
            <a:endParaRPr lang="en-US" dirty="0"/>
          </a:p>
        </p:txBody>
      </p:sp>
    </p:spTree>
    <p:extLst>
      <p:ext uri="{BB962C8B-B14F-4D97-AF65-F5344CB8AC3E}">
        <p14:creationId xmlns:p14="http://schemas.microsoft.com/office/powerpoint/2010/main" val="2472876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second of these first.</a:t>
            </a:r>
          </a:p>
          <a:p>
            <a:endParaRPr lang="en-US" dirty="0"/>
          </a:p>
          <a:p>
            <a:r>
              <a:rPr lang="en-US" dirty="0"/>
              <a:t>&lt;Click&gt;If we assume a 1% advisory fee based on Assets Under Management,</a:t>
            </a:r>
            <a:r>
              <a:rPr lang="en-US" baseline="0" dirty="0"/>
              <a:t> &lt;Click&gt;</a:t>
            </a:r>
            <a:r>
              <a:rPr lang="en-US" dirty="0"/>
              <a:t>and a half-percent to one percent for fees on underlying investments, &lt;Click&gt;we’re left with two to two-and-a-half percent net of fees and gross of taxes.</a:t>
            </a:r>
          </a:p>
          <a:p>
            <a:endParaRPr lang="en-US" dirty="0"/>
          </a:p>
          <a:p>
            <a:r>
              <a:rPr lang="en-US" dirty="0"/>
              <a:t>&lt;Click&gt;If we assume a 15-25% effective tax rate, &lt;click&gt;we’re left with slightly more or less than two percent in spendable money.</a:t>
            </a:r>
          </a:p>
          <a:p>
            <a:endParaRPr lang="en-US" dirty="0"/>
          </a:p>
          <a:p>
            <a:pPr defTabSz="914279">
              <a:defRPr/>
            </a:pPr>
            <a:r>
              <a:rPr lang="en-US" dirty="0"/>
              <a:t>&lt;Click&gt;To put that in context, a $1 million portfolio would produce</a:t>
            </a:r>
            <a:r>
              <a:rPr lang="en-US" baseline="0" dirty="0"/>
              <a:t> somewhere between $15,000 and $21,000 in spendable dollars. Does your $1 million client expect to spend more than about $1,700/month?</a:t>
            </a:r>
          </a:p>
          <a:p>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28</a:t>
            </a:fld>
            <a:endParaRPr lang="en-US" dirty="0"/>
          </a:p>
        </p:txBody>
      </p:sp>
    </p:spTree>
    <p:extLst>
      <p:ext uri="{BB962C8B-B14F-4D97-AF65-F5344CB8AC3E}">
        <p14:creationId xmlns:p14="http://schemas.microsoft.com/office/powerpoint/2010/main" val="82591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Working in reverse, &lt;click&gt;to produce $40,000 in spendable dollars, we would need closer to a 6 to 7 percent gross annual drain on a $1 million account.</a:t>
            </a:r>
          </a:p>
          <a:p>
            <a:endParaRPr lang="en-US" baseline="0" dirty="0"/>
          </a:p>
          <a:p>
            <a:r>
              <a:rPr lang="en-US" dirty="0"/>
              <a:t>Even using Bengen's original numbers, a 6% withdrawal rate would have failed in more than 60% of historical scenarios.</a:t>
            </a:r>
            <a:r>
              <a:rPr lang="en-US" baseline="30000" dirty="0"/>
              <a:t>1</a:t>
            </a:r>
            <a:r>
              <a:rPr lang="en-US" dirty="0"/>
              <a:t> </a:t>
            </a:r>
          </a:p>
          <a:p>
            <a:endParaRPr lang="en-US" dirty="0"/>
          </a:p>
          <a:p>
            <a:pPr defTabSz="947699">
              <a:defRPr/>
            </a:pPr>
            <a:r>
              <a:rPr lang="en-US" dirty="0"/>
              <a:t>But Bengen's research was conducted using data from a very different financial climate. Many things have changed, particularly interest rates.</a:t>
            </a:r>
          </a:p>
        </p:txBody>
      </p:sp>
      <p:sp>
        <p:nvSpPr>
          <p:cNvPr id="4" name="Slide Number Placeholder 3"/>
          <p:cNvSpPr>
            <a:spLocks noGrp="1"/>
          </p:cNvSpPr>
          <p:nvPr>
            <p:ph type="sldNum" sz="quarter" idx="10"/>
          </p:nvPr>
        </p:nvSpPr>
        <p:spPr/>
        <p:txBody>
          <a:bodyPr/>
          <a:lstStyle/>
          <a:p>
            <a:fld id="{40308B8F-6AF3-4A4F-BCF4-5BE241696E6D}" type="slidenum">
              <a:rPr lang="en-US" smtClean="0"/>
              <a:t>29</a:t>
            </a:fld>
            <a:endParaRPr lang="en-US" dirty="0"/>
          </a:p>
        </p:txBody>
      </p:sp>
    </p:spTree>
    <p:extLst>
      <p:ext uri="{BB962C8B-B14F-4D97-AF65-F5344CB8AC3E}">
        <p14:creationId xmlns:p14="http://schemas.microsoft.com/office/powerpoint/2010/main" val="307968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3</a:t>
            </a:fld>
            <a:endParaRPr lang="en-US" dirty="0"/>
          </a:p>
        </p:txBody>
      </p:sp>
    </p:spTree>
    <p:extLst>
      <p:ext uri="{BB962C8B-B14F-4D97-AF65-F5344CB8AC3E}">
        <p14:creationId xmlns:p14="http://schemas.microsoft.com/office/powerpoint/2010/main" val="3169117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strike="noStrike" dirty="0"/>
              <a:t>This chart, &lt;click&gt;based on a Monte Carlo simulation study by Wells Fargo, used historical average asset class returns to generate 50,000 possible future scenarios.</a:t>
            </a:r>
          </a:p>
          <a:p>
            <a:endParaRPr lang="en-US" dirty="0"/>
          </a:p>
          <a:p>
            <a:pPr defTabSz="913917">
              <a:defRPr/>
            </a:pPr>
            <a:r>
              <a:rPr lang="en-US" dirty="0"/>
              <a:t>In this</a:t>
            </a:r>
            <a:r>
              <a:rPr lang="en-US" baseline="0" dirty="0"/>
              <a:t> study based on a 50/50 portfolio</a:t>
            </a:r>
            <a:r>
              <a:rPr lang="en-US" dirty="0"/>
              <a:t>, the 4% rule has an 84% chance of success before fees and taxes and a 23% chance of success if we assume fees and taxes account for an additional 2%, a conservative estimate. Even this difference between gross and net calculations is shocking. However, if instead of historical averages we ground the Monte Carlo analysis within a long-term low interest rate environment such as that found in many of the years after the financial crisis, the 4% gross withdrawal has just a 43% chance of success – about half of the chances found using historical numbers, and a 6% return has just a 6% chance of success.</a:t>
            </a:r>
            <a:r>
              <a:rPr lang="en-US" baseline="30000" dirty="0"/>
              <a:t>2</a:t>
            </a:r>
          </a:p>
        </p:txBody>
      </p:sp>
      <p:sp>
        <p:nvSpPr>
          <p:cNvPr id="4" name="Slide Number Placeholder 3"/>
          <p:cNvSpPr>
            <a:spLocks noGrp="1"/>
          </p:cNvSpPr>
          <p:nvPr>
            <p:ph type="sldNum" sz="quarter" idx="10"/>
          </p:nvPr>
        </p:nvSpPr>
        <p:spPr/>
        <p:txBody>
          <a:bodyPr/>
          <a:lstStyle/>
          <a:p>
            <a:fld id="{40308B8F-6AF3-4A4F-BCF4-5BE241696E6D}" type="slidenum">
              <a:rPr lang="en-US" smtClean="0"/>
              <a:t>30</a:t>
            </a:fld>
            <a:endParaRPr lang="en-US" dirty="0"/>
          </a:p>
        </p:txBody>
      </p:sp>
    </p:spTree>
    <p:extLst>
      <p:ext uri="{BB962C8B-B14F-4D97-AF65-F5344CB8AC3E}">
        <p14:creationId xmlns:p14="http://schemas.microsoft.com/office/powerpoint/2010/main" val="1580954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31</a:t>
            </a:fld>
            <a:endParaRPr lang="en-US" dirty="0"/>
          </a:p>
        </p:txBody>
      </p:sp>
    </p:spTree>
    <p:extLst>
      <p:ext uri="{BB962C8B-B14F-4D97-AF65-F5344CB8AC3E}">
        <p14:creationId xmlns:p14="http://schemas.microsoft.com/office/powerpoint/2010/main" val="1025918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32</a:t>
            </a:fld>
            <a:endParaRPr lang="en-US" dirty="0"/>
          </a:p>
        </p:txBody>
      </p:sp>
    </p:spTree>
    <p:extLst>
      <p:ext uri="{BB962C8B-B14F-4D97-AF65-F5344CB8AC3E}">
        <p14:creationId xmlns:p14="http://schemas.microsoft.com/office/powerpoint/2010/main" val="1294748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reviewed how portfolios,</a:t>
            </a:r>
            <a:r>
              <a:rPr lang="en-US" baseline="0" dirty="0"/>
              <a:t> income production, and safe withdrawal rates have changed, let’s turn to another way that r</a:t>
            </a:r>
            <a:r>
              <a:rPr lang="en-US" dirty="0"/>
              <a:t>etirement income planning is different. Unlike other liabilities that we can plan for, like a car or a house, we don’t actually know how much we’ll need in retirement. Why? Because we don’t know how long we’ll live!</a:t>
            </a:r>
          </a:p>
          <a:p>
            <a:endParaRPr lang="en-US" dirty="0"/>
          </a:p>
          <a:p>
            <a:pPr defTabSz="965515">
              <a:defRPr/>
            </a:pPr>
            <a:r>
              <a:rPr lang="en-US" dirty="0"/>
              <a:t>Along with sequence of return risk, longevity</a:t>
            </a:r>
            <a:r>
              <a:rPr lang="en-US" baseline="0" dirty="0"/>
              <a:t> risk is the other major retirement liability. </a:t>
            </a:r>
            <a:r>
              <a:rPr lang="en-US" dirty="0"/>
              <a:t>And, just like markets, longevity continues to evolve.</a:t>
            </a:r>
          </a:p>
        </p:txBody>
      </p:sp>
      <p:sp>
        <p:nvSpPr>
          <p:cNvPr id="4" name="Slide Number Placeholder 3"/>
          <p:cNvSpPr>
            <a:spLocks noGrp="1"/>
          </p:cNvSpPr>
          <p:nvPr>
            <p:ph type="sldNum" sz="quarter" idx="10"/>
          </p:nvPr>
        </p:nvSpPr>
        <p:spPr/>
        <p:txBody>
          <a:bodyPr/>
          <a:lstStyle/>
          <a:p>
            <a:fld id="{40308B8F-6AF3-4A4F-BCF4-5BE241696E6D}" type="slidenum">
              <a:rPr lang="en-US" smtClean="0"/>
              <a:t>33</a:t>
            </a:fld>
            <a:endParaRPr lang="en-US" dirty="0"/>
          </a:p>
        </p:txBody>
      </p:sp>
    </p:spTree>
    <p:extLst>
      <p:ext uri="{BB962C8B-B14F-4D97-AF65-F5344CB8AC3E}">
        <p14:creationId xmlns:p14="http://schemas.microsoft.com/office/powerpoint/2010/main" val="31733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this is another poorly understood topic. &lt;click&gt;Media reports almost always quote life</a:t>
            </a:r>
            <a:r>
              <a:rPr lang="en-US" baseline="0" dirty="0"/>
              <a:t> expectancy from birth in their discussion of retirement. But this is misleading. A person about to retire at age 65 has a much higher life expectancy than they did as a newborn baby. </a:t>
            </a:r>
          </a:p>
          <a:p>
            <a:endParaRPr lang="en-US" baseline="0" dirty="0"/>
          </a:p>
          <a:p>
            <a:r>
              <a:rPr lang="en-US" baseline="0" dirty="0"/>
              <a:t>&lt;click&gt;For example, today’s newborns have a life expectancy of 76 for males, 81 for females. &lt;click&gt;Today’s 65 year olds add 7 and 4 years, respectively.</a:t>
            </a:r>
          </a:p>
        </p:txBody>
      </p:sp>
      <p:sp>
        <p:nvSpPr>
          <p:cNvPr id="4" name="Slide Number Placeholder 3"/>
          <p:cNvSpPr>
            <a:spLocks noGrp="1"/>
          </p:cNvSpPr>
          <p:nvPr>
            <p:ph type="sldNum" sz="quarter" idx="10"/>
          </p:nvPr>
        </p:nvSpPr>
        <p:spPr/>
        <p:txBody>
          <a:bodyPr/>
          <a:lstStyle/>
          <a:p>
            <a:fld id="{40308B8F-6AF3-4A4F-BCF4-5BE241696E6D}" type="slidenum">
              <a:rPr lang="en-US" smtClean="0"/>
              <a:t>34</a:t>
            </a:fld>
            <a:endParaRPr lang="en-US" dirty="0"/>
          </a:p>
        </p:txBody>
      </p:sp>
    </p:spTree>
    <p:extLst>
      <p:ext uri="{BB962C8B-B14F-4D97-AF65-F5344CB8AC3E}">
        <p14:creationId xmlns:p14="http://schemas.microsoft.com/office/powerpoint/2010/main" val="51810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we can't stop there. There is a huge longevity gap in the US based on socio-economic factors. For example, &lt;click&gt;a 50 year old woman in the bottom 20% of wage earners has a life expectancy of 78 while a &lt;click&gt;50 year old woman in the top 20% of earners can expect to live to 92</a:t>
            </a:r>
            <a:r>
              <a:rPr lang="en-US" dirty="0"/>
              <a:t>—</a:t>
            </a:r>
            <a:r>
              <a:rPr lang="en-US" baseline="0" dirty="0"/>
              <a:t>14 years longer! It's important to consider life expectancy data that actually apply to your clients.</a:t>
            </a:r>
            <a:r>
              <a:rPr lang="en-US" baseline="30000" dirty="0"/>
              <a:t>2</a:t>
            </a:r>
          </a:p>
        </p:txBody>
      </p:sp>
      <p:sp>
        <p:nvSpPr>
          <p:cNvPr id="4" name="Slide Number Placeholder 3"/>
          <p:cNvSpPr>
            <a:spLocks noGrp="1"/>
          </p:cNvSpPr>
          <p:nvPr>
            <p:ph type="sldNum" sz="quarter" idx="10"/>
          </p:nvPr>
        </p:nvSpPr>
        <p:spPr/>
        <p:txBody>
          <a:bodyPr/>
          <a:lstStyle/>
          <a:p>
            <a:fld id="{40308B8F-6AF3-4A4F-BCF4-5BE241696E6D}" type="slidenum">
              <a:rPr lang="en-US" smtClean="0"/>
              <a:t>35</a:t>
            </a:fld>
            <a:endParaRPr lang="en-US" dirty="0"/>
          </a:p>
        </p:txBody>
      </p:sp>
    </p:spTree>
    <p:extLst>
      <p:ext uri="{BB962C8B-B14F-4D97-AF65-F5344CB8AC3E}">
        <p14:creationId xmlns:p14="http://schemas.microsoft.com/office/powerpoint/2010/main" val="3839575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8680" y="4621106"/>
            <a:ext cx="5577840" cy="3780155"/>
          </a:xfrm>
        </p:spPr>
        <p:txBody>
          <a:bodyPr/>
          <a:lstStyle/>
          <a:p>
            <a:r>
              <a:rPr lang="en-US" baseline="0" dirty="0"/>
              <a:t>But, what </a:t>
            </a:r>
            <a:r>
              <a:rPr lang="en-US" u="sng" baseline="0" dirty="0"/>
              <a:t>is</a:t>
            </a:r>
            <a:r>
              <a:rPr lang="en-US" baseline="0" dirty="0"/>
              <a:t> life expectancy? It’s the median (50</a:t>
            </a:r>
            <a:r>
              <a:rPr lang="en-US" baseline="30000" dirty="0"/>
              <a:t>th</a:t>
            </a:r>
            <a:r>
              <a:rPr lang="en-US" baseline="0" dirty="0"/>
              <a:t> percentile) of expected age at death. So half the population of 65-year-olds is expected to live beyond what we call life expectancy. Some much longer. </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36</a:t>
            </a:fld>
            <a:endParaRPr lang="en-US" dirty="0"/>
          </a:p>
        </p:txBody>
      </p:sp>
    </p:spTree>
    <p:extLst>
      <p:ext uri="{BB962C8B-B14F-4D97-AF65-F5344CB8AC3E}">
        <p14:creationId xmlns:p14="http://schemas.microsoft.com/office/powerpoint/2010/main" val="1432501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fact, we should probably be discussing the range of life expectancies with our clients, not just the 50</a:t>
            </a:r>
            <a:r>
              <a:rPr lang="en-US" baseline="30000" dirty="0"/>
              <a:t>th</a:t>
            </a:r>
            <a:r>
              <a:rPr lang="en-US" baseline="0" dirty="0"/>
              <a:t> percentile. </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37</a:t>
            </a:fld>
            <a:endParaRPr lang="en-US" dirty="0"/>
          </a:p>
        </p:txBody>
      </p:sp>
    </p:spTree>
    <p:extLst>
      <p:ext uri="{BB962C8B-B14F-4D97-AF65-F5344CB8AC3E}">
        <p14:creationId xmlns:p14="http://schemas.microsoft.com/office/powerpoint/2010/main" val="3419622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25% of 65 year old couples will have one spouse live to age 97 or later. </a:t>
            </a:r>
          </a:p>
          <a:p>
            <a:endParaRPr lang="en-US" baseline="0" dirty="0"/>
          </a:p>
          <a:p>
            <a:r>
              <a:rPr lang="en-US" baseline="0" dirty="0"/>
              <a:t>So the question is, what age should you plan for?</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38</a:t>
            </a:fld>
            <a:endParaRPr lang="en-US" dirty="0"/>
          </a:p>
        </p:txBody>
      </p:sp>
    </p:spTree>
    <p:extLst>
      <p:ext uri="{BB962C8B-B14F-4D97-AF65-F5344CB8AC3E}">
        <p14:creationId xmlns:p14="http://schemas.microsoft.com/office/powerpoint/2010/main" val="4056614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a:t>
            </a:r>
            <a:r>
              <a:rPr lang="en-US" baseline="0" dirty="0"/>
              <a:t> to answer some of these questions, let’s review what we’ve discussed</a:t>
            </a:r>
            <a:r>
              <a:rPr lang="en-US" dirty="0"/>
              <a:t>. We’ve identified</a:t>
            </a:r>
            <a:r>
              <a:rPr lang="en-US" baseline="0" dirty="0"/>
              <a:t> some ways that the current understanding of retirement income planning is flawed.</a:t>
            </a:r>
          </a:p>
          <a:p>
            <a:endParaRPr lang="en-US" baseline="0" dirty="0"/>
          </a:p>
          <a:p>
            <a:r>
              <a:rPr lang="en-US" dirty="0"/>
              <a:t>1. </a:t>
            </a:r>
            <a:r>
              <a:rPr lang="en-US" b="1" baseline="0" dirty="0"/>
              <a:t>Accumulation thinking vs. income thinking: </a:t>
            </a:r>
            <a:r>
              <a:rPr lang="en-US" baseline="0" dirty="0"/>
              <a:t>Our focus on the wrong measures can lead to failure to address the right problem: providing dependable funding for spending needs. By focusing on the wrong measurements of risk and success, we risk failing to provide what retirees need.</a:t>
            </a:r>
          </a:p>
          <a:p>
            <a:pPr marL="236925" indent="-236925">
              <a:buAutoNum type="arabicPeriod"/>
            </a:pPr>
            <a:endParaRPr lang="en-US" baseline="0" dirty="0"/>
          </a:p>
          <a:p>
            <a:r>
              <a:rPr lang="en-US" baseline="0" dirty="0"/>
              <a:t>2. </a:t>
            </a:r>
            <a:r>
              <a:rPr lang="en-US" b="0" baseline="0" dirty="0"/>
              <a:t>&lt;Click&gt;</a:t>
            </a:r>
            <a:r>
              <a:rPr lang="en-US" b="1" baseline="0" dirty="0"/>
              <a:t>Misplaced faith in the 4% rule:</a:t>
            </a:r>
            <a:r>
              <a:rPr lang="en-US" baseline="0" dirty="0"/>
              <a:t> This rule of thumb is based on gross returns from the past. Updated to today and accounting for taxes, fees, and inflation, 4% could be a very risky proposition.</a:t>
            </a:r>
          </a:p>
          <a:p>
            <a:endParaRPr lang="en-US" baseline="0" dirty="0"/>
          </a:p>
          <a:p>
            <a:r>
              <a:rPr lang="en-US" baseline="0" dirty="0"/>
              <a:t>3. &lt;Click&gt;</a:t>
            </a:r>
            <a:r>
              <a:rPr lang="en-US" b="1" baseline="0" dirty="0"/>
              <a:t>Planning for longevity: </a:t>
            </a:r>
            <a:r>
              <a:rPr lang="en-US" baseline="0" dirty="0"/>
              <a:t>Many fail to consider what life expectancy really is, let alone quote a realistic number.</a:t>
            </a:r>
          </a:p>
          <a:p>
            <a:endParaRPr lang="en-US" baseline="0" dirty="0"/>
          </a:p>
          <a:p>
            <a:r>
              <a:rPr lang="en-US" baseline="0" dirty="0"/>
              <a:t>So now let’s turn to some tools that advisors can use to become true retirement income planning specialists. We want to help you develop the tools to truly help your clients, and help you to communicate that value to clients and prospects.</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39</a:t>
            </a:fld>
            <a:endParaRPr lang="en-US" dirty="0"/>
          </a:p>
        </p:txBody>
      </p:sp>
    </p:spTree>
    <p:extLst>
      <p:ext uri="{BB962C8B-B14F-4D97-AF65-F5344CB8AC3E}">
        <p14:creationId xmlns:p14="http://schemas.microsoft.com/office/powerpoint/2010/main" val="117280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please note:</a:t>
            </a:r>
          </a:p>
          <a:p>
            <a:r>
              <a:rPr lang="en-US" b="1" dirty="0"/>
              <a:t> </a:t>
            </a:r>
          </a:p>
          <a:p>
            <a:pPr marL="171427" indent="-171427">
              <a:buFont typeface="Arial" panose="020B0604020202020204" pitchFamily="34" charset="0"/>
              <a:buChar char="•"/>
            </a:pPr>
            <a:r>
              <a:rPr lang="en-US" b="0" dirty="0"/>
              <a:t>If presenting a CE credit presentation in Florida please read slide.</a:t>
            </a:r>
          </a:p>
          <a:p>
            <a:pPr marL="171427" indent="-171427">
              <a:buFont typeface="Arial" panose="020B0604020202020204" pitchFamily="34" charset="0"/>
              <a:buChar char="•"/>
            </a:pPr>
            <a:endParaRPr lang="en-US" b="0" dirty="0"/>
          </a:p>
          <a:p>
            <a:pPr marL="171427" indent="-171427">
              <a:buFont typeface="Arial" panose="020B0604020202020204" pitchFamily="34" charset="0"/>
              <a:buChar char="•"/>
            </a:pPr>
            <a:r>
              <a:rPr lang="en-US" b="0" dirty="0"/>
              <a:t>If presenting a non-CE credit presentation in Florida or any other state, do not read slide, but make the following statement while the slide is still up, “Disclosure contained on this slide is not applicable because this presentation is not being conducted for Continuing Education credit(s).”</a:t>
            </a:r>
          </a:p>
        </p:txBody>
      </p:sp>
      <p:sp>
        <p:nvSpPr>
          <p:cNvPr id="4" name="Slide Number Placeholder 3"/>
          <p:cNvSpPr>
            <a:spLocks noGrp="1"/>
          </p:cNvSpPr>
          <p:nvPr>
            <p:ph type="sldNum" sz="quarter" idx="10"/>
          </p:nvPr>
        </p:nvSpPr>
        <p:spPr/>
        <p:txBody>
          <a:bodyPr/>
          <a:lstStyle/>
          <a:p>
            <a:fld id="{9D3D66DB-F13E-4D77-A7BD-4C2427FF5908}" type="slidenum">
              <a:rPr lang="en-US" smtClean="0"/>
              <a:pPr/>
              <a:t>4</a:t>
            </a:fld>
            <a:endParaRPr lang="en-US" dirty="0"/>
          </a:p>
        </p:txBody>
      </p:sp>
    </p:spTree>
    <p:extLst>
      <p:ext uri="{BB962C8B-B14F-4D97-AF65-F5344CB8AC3E}">
        <p14:creationId xmlns:p14="http://schemas.microsoft.com/office/powerpoint/2010/main" val="1922699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continue our discussion of longevity. How should we talk about this with clients and how can we come up with a reasonable number to use in our</a:t>
            </a:r>
            <a:r>
              <a:rPr lang="en-US" baseline="0" dirty="0"/>
              <a:t> </a:t>
            </a:r>
            <a:r>
              <a:rPr lang="en-US" dirty="0"/>
              <a:t>planning?</a:t>
            </a:r>
          </a:p>
          <a:p>
            <a:endParaRPr lang="en-US" dirty="0"/>
          </a:p>
          <a:p>
            <a:r>
              <a:rPr lang="en-US" dirty="0"/>
              <a:t>Options are plenty. You could simply use the same estimate for everyone, such as age 100. </a:t>
            </a:r>
          </a:p>
          <a:p>
            <a:endParaRPr lang="en-US" dirty="0"/>
          </a:p>
          <a:p>
            <a:r>
              <a:rPr lang="en-US" dirty="0"/>
              <a:t>&lt;Click&gt;If</a:t>
            </a:r>
            <a:r>
              <a:rPr lang="en-US" baseline="0" dirty="0"/>
              <a:t> you want to dig deeper</a:t>
            </a:r>
            <a:r>
              <a:rPr lang="en-US" dirty="0"/>
              <a:t>, you could use government or actuarial-table life expectancies. &lt;Click&gt;Or you</a:t>
            </a:r>
            <a:r>
              <a:rPr lang="en-US" baseline="0" dirty="0"/>
              <a:t> could take advantage of the wide array of life expectancy calculators freely available. Some are fairly simple. Others go into great detail on medical and family histories. You may also consider developing your own hybrid of these options.</a:t>
            </a:r>
          </a:p>
        </p:txBody>
      </p:sp>
      <p:sp>
        <p:nvSpPr>
          <p:cNvPr id="4" name="Slide Number Placeholder 3"/>
          <p:cNvSpPr>
            <a:spLocks noGrp="1"/>
          </p:cNvSpPr>
          <p:nvPr>
            <p:ph type="sldNum" sz="quarter" idx="10"/>
          </p:nvPr>
        </p:nvSpPr>
        <p:spPr/>
        <p:txBody>
          <a:bodyPr/>
          <a:lstStyle/>
          <a:p>
            <a:fld id="{40308B8F-6AF3-4A4F-BCF4-5BE241696E6D}" type="slidenum">
              <a:rPr lang="en-US" smtClean="0"/>
              <a:t>40</a:t>
            </a:fld>
            <a:endParaRPr lang="en-US" dirty="0"/>
          </a:p>
        </p:txBody>
      </p:sp>
    </p:spTree>
    <p:extLst>
      <p:ext uri="{BB962C8B-B14F-4D97-AF65-F5344CB8AC3E}">
        <p14:creationId xmlns:p14="http://schemas.microsoft.com/office/powerpoint/2010/main" val="1598841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talk about doing more with the assets clients do have.</a:t>
            </a:r>
          </a:p>
          <a:p>
            <a:endParaRPr lang="en-US" dirty="0"/>
          </a:p>
          <a:p>
            <a:r>
              <a:rPr lang="en-US" dirty="0"/>
              <a:t>Conventional wisdom has it that retirees should first tap their non-qualified, taxable accounts, followed by tax-deferred accounts like IRAs, followed by tax-free accounts like Roths. However,</a:t>
            </a:r>
            <a:r>
              <a:rPr lang="en-US" baseline="0" dirty="0"/>
              <a:t> recent evidence shows that this approach is flawed and those with professional help can do better.</a:t>
            </a:r>
          </a:p>
          <a:p>
            <a:endParaRPr lang="en-US" baseline="0" dirty="0"/>
          </a:p>
          <a:p>
            <a:r>
              <a:rPr lang="en-US" baseline="0" dirty="0"/>
              <a:t>To be sure, this conventional wisdom does improve retirement outcomes compared to the reverse order of withdrawals. &lt;Click&gt;Following the conventional order would add 3 years over the reverse.</a:t>
            </a:r>
          </a:p>
        </p:txBody>
      </p:sp>
      <p:sp>
        <p:nvSpPr>
          <p:cNvPr id="4" name="Slide Number Placeholder 3"/>
          <p:cNvSpPr>
            <a:spLocks noGrp="1"/>
          </p:cNvSpPr>
          <p:nvPr>
            <p:ph type="sldNum" sz="quarter" idx="10"/>
          </p:nvPr>
        </p:nvSpPr>
        <p:spPr/>
        <p:txBody>
          <a:bodyPr/>
          <a:lstStyle/>
          <a:p>
            <a:fld id="{40308B8F-6AF3-4A4F-BCF4-5BE241696E6D}" type="slidenum">
              <a:rPr lang="en-US" smtClean="0"/>
              <a:t>41</a:t>
            </a:fld>
            <a:endParaRPr lang="en-US" dirty="0"/>
          </a:p>
        </p:txBody>
      </p:sp>
    </p:spTree>
    <p:extLst>
      <p:ext uri="{BB962C8B-B14F-4D97-AF65-F5344CB8AC3E}">
        <p14:creationId xmlns:p14="http://schemas.microsoft.com/office/powerpoint/2010/main" val="2375676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796">
              <a:defRPr/>
            </a:pPr>
            <a:r>
              <a:rPr lang="en-US" baseline="0" dirty="0"/>
              <a:t>However, sophisticated tax bracket management can add 6-plus years of income compared to an unsophisticated approach. </a:t>
            </a:r>
          </a:p>
        </p:txBody>
      </p:sp>
      <p:sp>
        <p:nvSpPr>
          <p:cNvPr id="4" name="Slide Number Placeholder 3"/>
          <p:cNvSpPr>
            <a:spLocks noGrp="1"/>
          </p:cNvSpPr>
          <p:nvPr>
            <p:ph type="sldNum" sz="quarter" idx="10"/>
          </p:nvPr>
        </p:nvSpPr>
        <p:spPr/>
        <p:txBody>
          <a:bodyPr/>
          <a:lstStyle/>
          <a:p>
            <a:fld id="{40308B8F-6AF3-4A4F-BCF4-5BE241696E6D}" type="slidenum">
              <a:rPr lang="en-US" smtClean="0"/>
              <a:t>42</a:t>
            </a:fld>
            <a:endParaRPr lang="en-US" dirty="0"/>
          </a:p>
        </p:txBody>
      </p:sp>
    </p:spTree>
    <p:extLst>
      <p:ext uri="{BB962C8B-B14F-4D97-AF65-F5344CB8AC3E}">
        <p14:creationId xmlns:p14="http://schemas.microsoft.com/office/powerpoint/2010/main" val="392197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Bracket management is based on the idea that tax-deferred assets should be used to fill up lower tax brackets whenever possible. &lt;Click&gt;In practice, this will mean tapping tax-deferred assets earlier in retirement – but only to a point. If, through bracket management, tax-deferred growth is never taxed above the 15% level, for example, years can be added to an average retirement.</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43</a:t>
            </a:fld>
            <a:endParaRPr lang="en-US" dirty="0"/>
          </a:p>
        </p:txBody>
      </p:sp>
    </p:spTree>
    <p:extLst>
      <p:ext uri="{BB962C8B-B14F-4D97-AF65-F5344CB8AC3E}">
        <p14:creationId xmlns:p14="http://schemas.microsoft.com/office/powerpoint/2010/main" val="1179150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My colleagues and I would be happy</a:t>
            </a:r>
            <a:r>
              <a:rPr lang="en-US" baseline="0" dirty="0"/>
              <a:t> to walk you through this process in more detail. We also have resources that can help you implement these ideas. But the main take-away today is that, with the help of a professional, a retiree could implement this sophisticated withdrawal strategy. The years added to a retirement are tangible evidence of the value you bring as a specialized advisor.</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44</a:t>
            </a:fld>
            <a:endParaRPr lang="en-US" dirty="0"/>
          </a:p>
        </p:txBody>
      </p:sp>
    </p:spTree>
    <p:extLst>
      <p:ext uri="{BB962C8B-B14F-4D97-AF65-F5344CB8AC3E}">
        <p14:creationId xmlns:p14="http://schemas.microsoft.com/office/powerpoint/2010/main" val="1054292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2960" y="4621106"/>
            <a:ext cx="5669280" cy="3780155"/>
          </a:xfrm>
        </p:spPr>
        <p:txBody>
          <a:bodyPr/>
          <a:lstStyle/>
          <a:p>
            <a:r>
              <a:rPr lang="en-US" dirty="0"/>
              <a:t>And when we discuss</a:t>
            </a:r>
            <a:r>
              <a:rPr lang="en-US" baseline="0" dirty="0"/>
              <a:t> strategies to extend the life of retirement assets, it’s important to set some parameters for what success and failure look like in these scenarios.</a:t>
            </a:r>
          </a:p>
          <a:p>
            <a:endParaRPr lang="en-US" baseline="0" dirty="0"/>
          </a:p>
          <a:p>
            <a:r>
              <a:rPr lang="en-US" baseline="0" dirty="0"/>
              <a:t>Typically, the financial services industry uses too simplistic a method for evaluating the failure or success of an income plan—most commonly, running out of money near the end of life is viewed the same as running out of money at age 70. Both are considered a “failure,” but one is clearly more disastrous than the other. </a:t>
            </a:r>
            <a:r>
              <a:rPr lang="en-US" dirty="0"/>
              <a:t>You can distinguish yourself and your practice from the rest of the industry by focusing not on the probability of failure, but on magnitude. In fact, with enough focus on magnitude of failure, you might be able to develop a plan in which "failure" doesn't have to mean "ruin“.</a:t>
            </a:r>
          </a:p>
        </p:txBody>
      </p:sp>
      <p:sp>
        <p:nvSpPr>
          <p:cNvPr id="4" name="Slide Number Placeholder 3"/>
          <p:cNvSpPr>
            <a:spLocks noGrp="1"/>
          </p:cNvSpPr>
          <p:nvPr>
            <p:ph type="sldNum" sz="quarter" idx="10"/>
          </p:nvPr>
        </p:nvSpPr>
        <p:spPr/>
        <p:txBody>
          <a:bodyPr/>
          <a:lstStyle/>
          <a:p>
            <a:fld id="{40308B8F-6AF3-4A4F-BCF4-5BE241696E6D}" type="slidenum">
              <a:rPr lang="en-US" smtClean="0"/>
              <a:t>45</a:t>
            </a:fld>
            <a:endParaRPr lang="en-US" dirty="0"/>
          </a:p>
        </p:txBody>
      </p:sp>
    </p:spTree>
    <p:extLst>
      <p:ext uri="{BB962C8B-B14F-4D97-AF65-F5344CB8AC3E}">
        <p14:creationId xmlns:p14="http://schemas.microsoft.com/office/powerpoint/2010/main" val="3795533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good retirement plan presentation should show a graph like this. We need to show clients where their income comes from. How much is guaranteed? How much is variable? How much can run out in a “failure” scenario. </a:t>
            </a:r>
          </a:p>
          <a:p>
            <a:endParaRPr lang="en-US" dirty="0"/>
          </a:p>
          <a:p>
            <a:r>
              <a:rPr lang="en-US" dirty="0"/>
              <a:t>&lt;Click&gt;We then need to ask what level of continued income in a failure scenario is acceptable to the client. It may be that we can design a plan in which failure – though not “plan A” by any means – is still a comfortable situation. If that’s true, a 10, 20, or even 30% chance of this failure scenario coming true</a:t>
            </a:r>
            <a:r>
              <a:rPr lang="en-US" baseline="0" dirty="0"/>
              <a:t> isn’t necessarily reason for alarm. In that case, failure isn’t financial ruin – it’s just a slight change of plans.</a:t>
            </a:r>
          </a:p>
          <a:p>
            <a:endParaRPr lang="en-US" baseline="0" dirty="0"/>
          </a:p>
          <a:p>
            <a:r>
              <a:rPr lang="en-US" dirty="0"/>
              <a:t>For example, in the top chart here, you can see that even if your non-guaranteed investment income runs to zero, if your portfolio includes an annuity with guaranteed income, your income stream remains steady. Not as robust, but certainly not what you'd call "ruin."</a:t>
            </a:r>
          </a:p>
        </p:txBody>
      </p:sp>
      <p:sp>
        <p:nvSpPr>
          <p:cNvPr id="4" name="Slide Number Placeholder 3"/>
          <p:cNvSpPr>
            <a:spLocks noGrp="1"/>
          </p:cNvSpPr>
          <p:nvPr>
            <p:ph type="sldNum" sz="quarter" idx="10"/>
          </p:nvPr>
        </p:nvSpPr>
        <p:spPr/>
        <p:txBody>
          <a:bodyPr/>
          <a:lstStyle/>
          <a:p>
            <a:fld id="{40308B8F-6AF3-4A4F-BCF4-5BE241696E6D}" type="slidenum">
              <a:rPr lang="en-US" smtClean="0"/>
              <a:t>46</a:t>
            </a:fld>
            <a:endParaRPr lang="en-US" dirty="0"/>
          </a:p>
        </p:txBody>
      </p:sp>
    </p:spTree>
    <p:extLst>
      <p:ext uri="{BB962C8B-B14F-4D97-AF65-F5344CB8AC3E}">
        <p14:creationId xmlns:p14="http://schemas.microsoft.com/office/powerpoint/2010/main" val="678500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Because of this unique ability to manage risks specific to retirement, economists agree that annuities are a legitimate and core product for a retirement portfolio.</a:t>
            </a:r>
          </a:p>
          <a:p>
            <a:pPr defTabSz="947699">
              <a:defRPr/>
            </a:pPr>
            <a:endParaRPr lang="en-US" dirty="0"/>
          </a:p>
          <a:p>
            <a:pPr defTabSz="947699">
              <a:defRPr/>
            </a:pPr>
            <a:r>
              <a:rPr lang="en-US" dirty="0"/>
              <a:t>But how can annuities</a:t>
            </a:r>
            <a:r>
              <a:rPr lang="en-US" baseline="0" dirty="0"/>
              <a:t> – variable, fixed, indexed, and immediate – provide for a steadier income stream? The fact is, this kind of consistent income stream is really only available because of risk-pooling. Building your own longevity and consistent income stream in the derivatives market is virtually impossible.</a:t>
            </a:r>
          </a:p>
          <a:p>
            <a:pPr defTabSz="947699">
              <a:defRPr/>
            </a:pPr>
            <a:endParaRPr lang="en-US" baseline="0" dirty="0"/>
          </a:p>
        </p:txBody>
      </p:sp>
      <p:sp>
        <p:nvSpPr>
          <p:cNvPr id="4" name="Slide Number Placeholder 3"/>
          <p:cNvSpPr>
            <a:spLocks noGrp="1"/>
          </p:cNvSpPr>
          <p:nvPr>
            <p:ph type="sldNum" sz="quarter" idx="10"/>
          </p:nvPr>
        </p:nvSpPr>
        <p:spPr/>
        <p:txBody>
          <a:bodyPr/>
          <a:lstStyle/>
          <a:p>
            <a:fld id="{40308B8F-6AF3-4A4F-BCF4-5BE241696E6D}" type="slidenum">
              <a:rPr lang="en-US" smtClean="0"/>
              <a:t>47</a:t>
            </a:fld>
            <a:endParaRPr lang="en-US" dirty="0"/>
          </a:p>
        </p:txBody>
      </p:sp>
    </p:spTree>
    <p:extLst>
      <p:ext uri="{BB962C8B-B14F-4D97-AF65-F5344CB8AC3E}">
        <p14:creationId xmlns:p14="http://schemas.microsoft.com/office/powerpoint/2010/main" val="4169682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&lt;click&gt;Without the advantages of risk pooling and longevity risk management, retirees are faced with a trade off between the level of income they want and the risk that they will run out of money. For example, this Merrill Lynch study shows that a 4.2% withdrawal might have an 80% chance of success. (Unfortunately, this scenario does not take low interest rates into account.) </a:t>
            </a:r>
          </a:p>
        </p:txBody>
      </p:sp>
      <p:sp>
        <p:nvSpPr>
          <p:cNvPr id="4" name="Slide Number Placeholder 3"/>
          <p:cNvSpPr>
            <a:spLocks noGrp="1"/>
          </p:cNvSpPr>
          <p:nvPr>
            <p:ph type="sldNum" sz="quarter" idx="10"/>
          </p:nvPr>
        </p:nvSpPr>
        <p:spPr/>
        <p:txBody>
          <a:bodyPr/>
          <a:lstStyle/>
          <a:p>
            <a:fld id="{40308B8F-6AF3-4A4F-BCF4-5BE241696E6D}" type="slidenum">
              <a:rPr lang="en-US" smtClean="0"/>
              <a:t>48</a:t>
            </a:fld>
            <a:endParaRPr lang="en-US" dirty="0"/>
          </a:p>
        </p:txBody>
      </p:sp>
    </p:spTree>
    <p:extLst>
      <p:ext uri="{BB962C8B-B14F-4D97-AF65-F5344CB8AC3E}">
        <p14:creationId xmlns:p14="http://schemas.microsoft.com/office/powerpoint/2010/main" val="2429193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were too high of risk for someone, they could instead take 3.4% income and have a 95% chance of success. </a:t>
            </a:r>
          </a:p>
        </p:txBody>
      </p:sp>
      <p:sp>
        <p:nvSpPr>
          <p:cNvPr id="4" name="Slide Number Placeholder 3"/>
          <p:cNvSpPr>
            <a:spLocks noGrp="1"/>
          </p:cNvSpPr>
          <p:nvPr>
            <p:ph type="sldNum" sz="quarter" idx="10"/>
          </p:nvPr>
        </p:nvSpPr>
        <p:spPr/>
        <p:txBody>
          <a:bodyPr/>
          <a:lstStyle/>
          <a:p>
            <a:fld id="{40308B8F-6AF3-4A4F-BCF4-5BE241696E6D}" type="slidenum">
              <a:rPr lang="en-US" smtClean="0"/>
              <a:t>49</a:t>
            </a:fld>
            <a:endParaRPr lang="en-US" dirty="0"/>
          </a:p>
        </p:txBody>
      </p:sp>
    </p:spTree>
    <p:extLst>
      <p:ext uri="{BB962C8B-B14F-4D97-AF65-F5344CB8AC3E}">
        <p14:creationId xmlns:p14="http://schemas.microsoft.com/office/powerpoint/2010/main" val="206216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aware of the seismic shift in retirement planning as the classic company pension plan has all but disappeared and led to the widespread adoption of defined contribution plans, such as 401(k)s. What has gotten surprisingly little attention amid this shift is </a:t>
            </a:r>
            <a:r>
              <a:rPr lang="en-US" b="1" dirty="0"/>
              <a:t>income</a:t>
            </a:r>
            <a:r>
              <a:rPr lang="en-US" dirty="0"/>
              <a:t>. With such a big focus on accumulation in retirement planning, income strategies haven't gotten enough attention. </a:t>
            </a:r>
          </a:p>
          <a:p>
            <a:endParaRPr lang="en-US" dirty="0"/>
          </a:p>
          <a:p>
            <a:r>
              <a:rPr lang="en-US" dirty="0"/>
              <a:t>For example, here are some basic, plain English questions an investor might ask.</a:t>
            </a:r>
          </a:p>
        </p:txBody>
      </p:sp>
      <p:sp>
        <p:nvSpPr>
          <p:cNvPr id="4" name="Slide Number Placeholder 3"/>
          <p:cNvSpPr>
            <a:spLocks noGrp="1"/>
          </p:cNvSpPr>
          <p:nvPr>
            <p:ph type="sldNum" sz="quarter" idx="10"/>
          </p:nvPr>
        </p:nvSpPr>
        <p:spPr/>
        <p:txBody>
          <a:bodyPr/>
          <a:lstStyle/>
          <a:p>
            <a:fld id="{40308B8F-6AF3-4A4F-BCF4-5BE241696E6D}" type="slidenum">
              <a:rPr lang="en-US" smtClean="0"/>
              <a:t>5</a:t>
            </a:fld>
            <a:endParaRPr lang="en-US" dirty="0"/>
          </a:p>
        </p:txBody>
      </p:sp>
    </p:spTree>
    <p:extLst>
      <p:ext uri="{BB962C8B-B14F-4D97-AF65-F5344CB8AC3E}">
        <p14:creationId xmlns:p14="http://schemas.microsoft.com/office/powerpoint/2010/main" val="1501725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because risk pooling and longevity risk management can reduce risk and increase the amount of income someone can take, a third option would be to take, for example, a 4.75% income that is guaranteed for life for an additional fee and has the potential to grow with a high enough level of investment performance.</a:t>
            </a:r>
          </a:p>
          <a:p>
            <a:r>
              <a:rPr lang="en-US" dirty="0"/>
              <a:t> </a:t>
            </a:r>
          </a:p>
          <a:p>
            <a:r>
              <a:rPr lang="en-US" dirty="0"/>
              <a:t>Of course other annuity options, with different income levels and liquidity characteristics would be possible as well. This example simply serves to show how, viewed in the context of the trade off between income amount and risk, including an annuity can enhance both of these factors: economic research shows that with annuities income risk is reduced and the amount of income available goes up compared to non-annuity systematic withdrawal plans. Because of this, if income level and income risk are important to a client, it may not be wise to exclude annuity options from the planning process entirely.</a:t>
            </a:r>
          </a:p>
        </p:txBody>
      </p:sp>
      <p:sp>
        <p:nvSpPr>
          <p:cNvPr id="4" name="Slide Number Placeholder 3"/>
          <p:cNvSpPr>
            <a:spLocks noGrp="1"/>
          </p:cNvSpPr>
          <p:nvPr>
            <p:ph type="sldNum" sz="quarter" idx="10"/>
          </p:nvPr>
        </p:nvSpPr>
        <p:spPr/>
        <p:txBody>
          <a:bodyPr/>
          <a:lstStyle/>
          <a:p>
            <a:fld id="{40308B8F-6AF3-4A4F-BCF4-5BE241696E6D}" type="slidenum">
              <a:rPr lang="en-US" smtClean="0"/>
              <a:t>50</a:t>
            </a:fld>
            <a:endParaRPr lang="en-US" dirty="0"/>
          </a:p>
        </p:txBody>
      </p:sp>
    </p:spTree>
    <p:extLst>
      <p:ext uri="{BB962C8B-B14F-4D97-AF65-F5344CB8AC3E}">
        <p14:creationId xmlns:p14="http://schemas.microsoft.com/office/powerpoint/2010/main" val="125188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51</a:t>
            </a:fld>
            <a:endParaRPr lang="en-US" dirty="0"/>
          </a:p>
        </p:txBody>
      </p:sp>
    </p:spTree>
    <p:extLst>
      <p:ext uri="{BB962C8B-B14F-4D97-AF65-F5344CB8AC3E}">
        <p14:creationId xmlns:p14="http://schemas.microsoft.com/office/powerpoint/2010/main" val="3204111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economists consistently tout annuities as having high utility for retirees. They even have a term for why—despite this apparent utility—annuities are left out of many portfolios: The call it the Annuity Puzzle.</a:t>
            </a:r>
          </a:p>
          <a:p>
            <a:endParaRPr lang="en-US" dirty="0"/>
          </a:p>
          <a:p>
            <a:r>
              <a:rPr lang="en-US" dirty="0"/>
              <a:t>The reasons for leaving out annuities vary, but some psychological research shows that framing is key—in other words, the way you describe an annuity to a client.</a:t>
            </a:r>
          </a:p>
          <a:p>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52</a:t>
            </a:fld>
            <a:endParaRPr lang="en-US" dirty="0"/>
          </a:p>
        </p:txBody>
      </p:sp>
    </p:spTree>
    <p:extLst>
      <p:ext uri="{BB962C8B-B14F-4D97-AF65-F5344CB8AC3E}">
        <p14:creationId xmlns:p14="http://schemas.microsoft.com/office/powerpoint/2010/main" val="333630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Framed as a pure investment—or an instrument intended to grow assets—21% of people chose an annuity with lifetime income.</a:t>
            </a:r>
          </a:p>
          <a:p>
            <a:endParaRPr lang="en-US" dirty="0"/>
          </a:p>
          <a:p>
            <a:r>
              <a:rPr lang="en-US" dirty="0"/>
              <a:t>But framed as a consumption strategy—&lt;Click&gt;or a way to provide retirement income over a long period—72% chose an annuity with lifetime income.</a:t>
            </a:r>
          </a:p>
          <a:p>
            <a:endParaRPr lang="en-US" dirty="0"/>
          </a:p>
          <a:p>
            <a:r>
              <a:rPr lang="en-US" dirty="0"/>
              <a:t>If this seems familiar, that’s because it’s very similar to what our friend Merton—the Nobel laureate—is urging us to do: We need to get accumulation thinking out of retirement income planning.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53</a:t>
            </a:fld>
            <a:endParaRPr lang="en-US" dirty="0"/>
          </a:p>
        </p:txBody>
      </p:sp>
    </p:spTree>
    <p:extLst>
      <p:ext uri="{BB962C8B-B14F-4D97-AF65-F5344CB8AC3E}">
        <p14:creationId xmlns:p14="http://schemas.microsoft.com/office/powerpoint/2010/main" val="3277650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The strategies we’ve discussed today can be of enormous</a:t>
            </a:r>
            <a:r>
              <a:rPr lang="en-US" baseline="0" dirty="0"/>
              <a:t> value to your clients, but they’re not always easy to research, calculate and implement. But everything worthwhile takes some effort right? There are a wealth of resources available</a:t>
            </a:r>
            <a:r>
              <a:rPr lang="en-US" dirty="0"/>
              <a:t> to </a:t>
            </a:r>
            <a:r>
              <a:rPr lang="en-US" baseline="0" dirty="0"/>
              <a:t>help your clients get the most out of their retirement assets. There are a variety of resources available to provide support and education surrounding this and many other topics, and a variety of digital tools for advisors and investors can help illustrate the benefits and drawbacks of various complex strategies. </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54</a:t>
            </a:fld>
            <a:endParaRPr lang="en-US" dirty="0"/>
          </a:p>
        </p:txBody>
      </p:sp>
    </p:spTree>
    <p:extLst>
      <p:ext uri="{BB962C8B-B14F-4D97-AF65-F5344CB8AC3E}">
        <p14:creationId xmlns:p14="http://schemas.microsoft.com/office/powerpoint/2010/main" val="695299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go over these important disclosures just one more time.</a:t>
            </a:r>
          </a:p>
          <a:p>
            <a:endParaRPr lang="en-US" dirty="0"/>
          </a:p>
          <a:p>
            <a:r>
              <a:rPr lang="en-US" dirty="0"/>
              <a:t>(Read slide.)</a:t>
            </a:r>
          </a:p>
        </p:txBody>
      </p:sp>
      <p:sp>
        <p:nvSpPr>
          <p:cNvPr id="4" name="Slide Number Placeholder 3"/>
          <p:cNvSpPr>
            <a:spLocks noGrp="1"/>
          </p:cNvSpPr>
          <p:nvPr>
            <p:ph type="sldNum" sz="quarter" idx="10"/>
          </p:nvPr>
        </p:nvSpPr>
        <p:spPr/>
        <p:txBody>
          <a:bodyPr/>
          <a:lstStyle/>
          <a:p>
            <a:fld id="{40308B8F-6AF3-4A4F-BCF4-5BE241696E6D}" type="slidenum">
              <a:rPr lang="en-US" smtClean="0"/>
              <a:t>55</a:t>
            </a:fld>
            <a:endParaRPr lang="en-US" dirty="0"/>
          </a:p>
        </p:txBody>
      </p:sp>
    </p:spTree>
    <p:extLst>
      <p:ext uri="{BB962C8B-B14F-4D97-AF65-F5344CB8AC3E}">
        <p14:creationId xmlns:p14="http://schemas.microsoft.com/office/powerpoint/2010/main" val="2358236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0308B8F-6AF3-4A4F-BCF4-5BE241696E6D}" type="slidenum">
              <a:rPr lang="en-US" smtClean="0"/>
              <a:t>56</a:t>
            </a:fld>
            <a:endParaRPr lang="en-US" dirty="0"/>
          </a:p>
        </p:txBody>
      </p:sp>
    </p:spTree>
    <p:extLst>
      <p:ext uri="{BB962C8B-B14F-4D97-AF65-F5344CB8AC3E}">
        <p14:creationId xmlns:p14="http://schemas.microsoft.com/office/powerpoint/2010/main" val="409163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please note:</a:t>
            </a:r>
          </a:p>
          <a:p>
            <a:r>
              <a:rPr lang="en-US" b="1" dirty="0"/>
              <a:t> </a:t>
            </a:r>
          </a:p>
          <a:p>
            <a:pPr marL="171427" indent="-171427">
              <a:buFont typeface="Arial" panose="020B0604020202020204" pitchFamily="34" charset="0"/>
              <a:buChar char="•"/>
            </a:pPr>
            <a:r>
              <a:rPr lang="en-US" b="0" dirty="0"/>
              <a:t>If presenting a CE credit presentation in Florida please read slide.</a:t>
            </a:r>
          </a:p>
          <a:p>
            <a:pPr marL="171427" indent="-171427">
              <a:buFont typeface="Arial" panose="020B0604020202020204" pitchFamily="34" charset="0"/>
              <a:buChar char="•"/>
            </a:pPr>
            <a:endParaRPr lang="en-US" b="0" dirty="0"/>
          </a:p>
          <a:p>
            <a:pPr marL="171427" indent="-171427">
              <a:buFont typeface="Arial" panose="020B0604020202020204" pitchFamily="34" charset="0"/>
              <a:buChar char="•"/>
            </a:pPr>
            <a:r>
              <a:rPr lang="en-US" b="0" dirty="0"/>
              <a:t>If presenting a non-CE credit presentation in Florida or any other state, do not read slide, but make the following statement while the slide is still up, “Disclosure contained on this slide is not applicable because this presentation is not being conducted for Continuing Education credit(s).”</a:t>
            </a:r>
          </a:p>
        </p:txBody>
      </p:sp>
      <p:sp>
        <p:nvSpPr>
          <p:cNvPr id="4" name="Slide Number Placeholder 3"/>
          <p:cNvSpPr>
            <a:spLocks noGrp="1"/>
          </p:cNvSpPr>
          <p:nvPr>
            <p:ph type="sldNum" sz="quarter" idx="10"/>
          </p:nvPr>
        </p:nvSpPr>
        <p:spPr/>
        <p:txBody>
          <a:bodyPr/>
          <a:lstStyle/>
          <a:p>
            <a:fld id="{9D3D66DB-F13E-4D77-A7BD-4C2427FF5908}" type="slidenum">
              <a:rPr lang="en-US" smtClean="0"/>
              <a:pPr/>
              <a:t>57</a:t>
            </a:fld>
            <a:endParaRPr lang="en-US" dirty="0"/>
          </a:p>
        </p:txBody>
      </p:sp>
    </p:spTree>
    <p:extLst>
      <p:ext uri="{BB962C8B-B14F-4D97-AF65-F5344CB8AC3E}">
        <p14:creationId xmlns:p14="http://schemas.microsoft.com/office/powerpoint/2010/main" val="592049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0308B8F-6AF3-4A4F-BCF4-5BE241696E6D}" type="slidenum">
              <a:rPr lang="en-US" smtClean="0"/>
              <a:t>58</a:t>
            </a:fld>
            <a:endParaRPr lang="en-US" dirty="0"/>
          </a:p>
        </p:txBody>
      </p:sp>
    </p:spTree>
    <p:extLst>
      <p:ext uri="{BB962C8B-B14F-4D97-AF65-F5344CB8AC3E}">
        <p14:creationId xmlns:p14="http://schemas.microsoft.com/office/powerpoint/2010/main" val="360587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21106"/>
            <a:ext cx="5943600" cy="3780155"/>
          </a:xfrm>
        </p:spPr>
        <p:txBody>
          <a:bodyPr/>
          <a:lstStyle/>
          <a:p>
            <a:pPr defTabSz="947699">
              <a:defRPr/>
            </a:pPr>
            <a:r>
              <a:rPr lang="en-US" dirty="0"/>
              <a:t>Consider this hypothetical scenario: In the days of the defined benefit pension plan, if a client asked their pension plan administrator these questions, these are some of the answers they'd likely get: </a:t>
            </a:r>
            <a:br>
              <a:rPr lang="en-US" dirty="0"/>
            </a:br>
            <a:r>
              <a:rPr lang="en-US" dirty="0"/>
              <a:t>(</a:t>
            </a:r>
            <a:r>
              <a:rPr lang="en-US" i="1" dirty="0"/>
              <a:t>read slide)</a:t>
            </a:r>
          </a:p>
          <a:p>
            <a:pPr defTabSz="947699">
              <a:defRPr/>
            </a:pPr>
            <a:endParaRPr lang="en-US" dirty="0"/>
          </a:p>
          <a:p>
            <a:pPr defTabSz="947699">
              <a:defRPr/>
            </a:pPr>
            <a:r>
              <a:rPr lang="en-US" dirty="0"/>
              <a:t>Again, you’ll notice that these are basic, plain English answers that directly address income concerns.</a:t>
            </a:r>
          </a:p>
        </p:txBody>
      </p:sp>
      <p:sp>
        <p:nvSpPr>
          <p:cNvPr id="4" name="Slide Number Placeholder 3"/>
          <p:cNvSpPr>
            <a:spLocks noGrp="1"/>
          </p:cNvSpPr>
          <p:nvPr>
            <p:ph type="sldNum" sz="quarter" idx="10"/>
          </p:nvPr>
        </p:nvSpPr>
        <p:spPr/>
        <p:txBody>
          <a:bodyPr/>
          <a:lstStyle/>
          <a:p>
            <a:fld id="{40308B8F-6AF3-4A4F-BCF4-5BE241696E6D}" type="slidenum">
              <a:rPr lang="en-US" smtClean="0"/>
              <a:t>6</a:t>
            </a:fld>
            <a:endParaRPr lang="en-US" dirty="0"/>
          </a:p>
        </p:txBody>
      </p:sp>
    </p:spTree>
    <p:extLst>
      <p:ext uri="{BB962C8B-B14F-4D97-AF65-F5344CB8AC3E}">
        <p14:creationId xmlns:p14="http://schemas.microsoft.com/office/powerpoint/2010/main" val="233997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if today’s 401(k) plan participant asked these questions, they may receive a letter from their plan administrator, like the hypothetical one here, that says their investments are diversified and earned 3.2% this period, which under-performed the index but the Sharpe ratio was better than average… they may even get a few nicely colored pie charts thrown in!</a:t>
            </a:r>
          </a:p>
          <a:p>
            <a:endParaRPr lang="en-US" dirty="0"/>
          </a:p>
          <a:p>
            <a:r>
              <a:rPr lang="en-US" dirty="0"/>
              <a:t>Does anyone see a disconnect here? Do you think your client is capable of answering these three fundamental retirement questions by reviewing their plan's website data or quarterly DC plan statement? Can you?</a:t>
            </a:r>
          </a:p>
          <a:p>
            <a:endParaRPr lang="en-US" dirty="0"/>
          </a:p>
          <a:p>
            <a:r>
              <a:rPr lang="en-US" dirty="0"/>
              <a:t>What is an advisor’s obligation when it comes to addressing retirement income? Is it to improve the client’s Total Return and Sharpe Ratio? Or is it to help ensure they have the income they need to retire comfortably? </a:t>
            </a:r>
          </a:p>
        </p:txBody>
      </p:sp>
      <p:sp>
        <p:nvSpPr>
          <p:cNvPr id="4" name="Slide Number Placeholder 3"/>
          <p:cNvSpPr>
            <a:spLocks noGrp="1"/>
          </p:cNvSpPr>
          <p:nvPr>
            <p:ph type="sldNum" sz="quarter" idx="10"/>
          </p:nvPr>
        </p:nvSpPr>
        <p:spPr/>
        <p:txBody>
          <a:bodyPr/>
          <a:lstStyle/>
          <a:p>
            <a:fld id="{40308B8F-6AF3-4A4F-BCF4-5BE241696E6D}" type="slidenum">
              <a:rPr lang="en-US" smtClean="0"/>
              <a:t>7</a:t>
            </a:fld>
            <a:endParaRPr lang="en-US" dirty="0"/>
          </a:p>
        </p:txBody>
      </p:sp>
    </p:spTree>
    <p:extLst>
      <p:ext uri="{BB962C8B-B14F-4D97-AF65-F5344CB8AC3E}">
        <p14:creationId xmlns:p14="http://schemas.microsoft.com/office/powerpoint/2010/main" val="243668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2960" y="4621106"/>
            <a:ext cx="5669280" cy="3780155"/>
          </a:xfrm>
        </p:spPr>
        <p:txBody>
          <a:bodyPr/>
          <a:lstStyle/>
          <a:p>
            <a:r>
              <a:rPr lang="en-US" dirty="0"/>
              <a:t>So let’s back up for a second and ask the question: What’s so special about retirement income? Why can’t the</a:t>
            </a:r>
            <a:r>
              <a:rPr lang="en-US" baseline="0" dirty="0"/>
              <a:t> usual</a:t>
            </a:r>
            <a:r>
              <a:rPr lang="en-US" dirty="0"/>
              <a:t> risk tolerance and asset allocation tools just be imported into the retirement income puzzle?</a:t>
            </a:r>
          </a:p>
          <a:p>
            <a:endParaRPr lang="en-US" dirty="0"/>
          </a:p>
          <a:p>
            <a:r>
              <a:rPr lang="en-US" dirty="0"/>
              <a:t>In 2014, Robert Merton, an MIT professor and Nobel Laureate in economics, pleaded in the pages of the Harvard Business Review for a shift in the thinking and language surrounding retirement income planning. He sounded the alarm that accumulation thinking – with its sole focus on account balances and return volatility – is creeping further and further into the income world. But,</a:t>
            </a:r>
            <a:r>
              <a:rPr lang="en-US" baseline="0" dirty="0"/>
              <a:t> Merton noted, this is potentially very harmful. Risk in retirement would most accurately be defined as failure to fund spending needs, not as volatility in portfolio balances.</a:t>
            </a:r>
            <a:r>
              <a:rPr lang="en-US" baseline="30000" dirty="0"/>
              <a:t>2</a:t>
            </a:r>
            <a:r>
              <a:rPr lang="en-US" baseline="0" dirty="0"/>
              <a:t> </a:t>
            </a:r>
          </a:p>
        </p:txBody>
      </p:sp>
      <p:sp>
        <p:nvSpPr>
          <p:cNvPr id="4" name="Slide Number Placeholder 3"/>
          <p:cNvSpPr>
            <a:spLocks noGrp="1"/>
          </p:cNvSpPr>
          <p:nvPr>
            <p:ph type="sldNum" sz="quarter" idx="10"/>
          </p:nvPr>
        </p:nvSpPr>
        <p:spPr/>
        <p:txBody>
          <a:bodyPr/>
          <a:lstStyle/>
          <a:p>
            <a:fld id="{40308B8F-6AF3-4A4F-BCF4-5BE241696E6D}" type="slidenum">
              <a:rPr lang="en-US" smtClean="0"/>
              <a:t>8</a:t>
            </a:fld>
            <a:endParaRPr lang="en-US" dirty="0"/>
          </a:p>
        </p:txBody>
      </p:sp>
    </p:spTree>
    <p:extLst>
      <p:ext uri="{BB962C8B-B14F-4D97-AF65-F5344CB8AC3E}">
        <p14:creationId xmlns:p14="http://schemas.microsoft.com/office/powerpoint/2010/main" val="268329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99">
              <a:defRPr/>
            </a:pPr>
            <a:r>
              <a:rPr lang="en-US" dirty="0"/>
              <a:t>This</a:t>
            </a:r>
            <a:r>
              <a:rPr lang="en-US" baseline="0" dirty="0"/>
              <a:t> workshop has two parts. First, we’ll discuss the current conventional wisdom surrounding retirement income planning and why it may be off base. Then, we’ll turn to tools and techniques advisors can use to help make retirement income planning a cornerstone of their practice.</a:t>
            </a:r>
            <a:endParaRPr lang="en-US" dirty="0"/>
          </a:p>
        </p:txBody>
      </p:sp>
      <p:sp>
        <p:nvSpPr>
          <p:cNvPr id="4" name="Slide Number Placeholder 3"/>
          <p:cNvSpPr>
            <a:spLocks noGrp="1"/>
          </p:cNvSpPr>
          <p:nvPr>
            <p:ph type="sldNum" sz="quarter" idx="10"/>
          </p:nvPr>
        </p:nvSpPr>
        <p:spPr/>
        <p:txBody>
          <a:bodyPr/>
          <a:lstStyle/>
          <a:p>
            <a:fld id="{40308B8F-6AF3-4A4F-BCF4-5BE241696E6D}" type="slidenum">
              <a:rPr lang="en-US" smtClean="0"/>
              <a:t>9</a:t>
            </a:fld>
            <a:endParaRPr lang="en-US" dirty="0"/>
          </a:p>
        </p:txBody>
      </p:sp>
    </p:spTree>
    <p:extLst>
      <p:ext uri="{BB962C8B-B14F-4D97-AF65-F5344CB8AC3E}">
        <p14:creationId xmlns:p14="http://schemas.microsoft.com/office/powerpoint/2010/main" val="97556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txBox="1">
            <a:spLocks/>
          </p:cNvSpPr>
          <p:nvPr userDrawn="1"/>
        </p:nvSpPr>
        <p:spPr>
          <a:xfrm>
            <a:off x="294668" y="6340892"/>
            <a:ext cx="2057400" cy="301756"/>
          </a:xfrm>
          <a:prstGeom prst="rect">
            <a:avLst/>
          </a:prstGeom>
        </p:spPr>
        <p:txBody>
          <a:bodyPr/>
          <a:lstStyle>
            <a:defPPr>
              <a:defRPr lang="en-US"/>
            </a:defPPr>
            <a:lvl1pPr marL="0" algn="l" defTabSz="914400" rtl="0" eaLnBrk="1" latinLnBrk="0" hangingPunct="1">
              <a:defRPr sz="1000" kern="1200">
                <a:solidFill>
                  <a:srgbClr val="42424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CMC17569CEPPT 05/17</a:t>
            </a:r>
          </a:p>
        </p:txBody>
      </p:sp>
    </p:spTree>
    <p:extLst>
      <p:ext uri="{BB962C8B-B14F-4D97-AF65-F5344CB8AC3E}">
        <p14:creationId xmlns:p14="http://schemas.microsoft.com/office/powerpoint/2010/main" val="247124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118321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113460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54369"/>
            <a:ext cx="7886700" cy="4922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294668" y="6340892"/>
            <a:ext cx="2057400" cy="301756"/>
          </a:xfrm>
          <a:prstGeom prst="rect">
            <a:avLst/>
          </a:prstGeom>
        </p:spPr>
        <p:txBody>
          <a:bodyPr/>
          <a:lstStyle>
            <a:defPPr>
              <a:defRPr lang="en-US"/>
            </a:defPPr>
            <a:lvl1pPr marL="0" algn="l" defTabSz="914400" rtl="0" eaLnBrk="1" latinLnBrk="0" hangingPunct="1">
              <a:defRPr sz="1000" kern="1200">
                <a:solidFill>
                  <a:srgbClr val="42424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CMC17569CEPPT 05/17</a:t>
            </a:r>
          </a:p>
        </p:txBody>
      </p:sp>
      <p:sp>
        <p:nvSpPr>
          <p:cNvPr id="8" name="Slide Number Placeholder 5"/>
          <p:cNvSpPr txBox="1">
            <a:spLocks/>
          </p:cNvSpPr>
          <p:nvPr userDrawn="1"/>
        </p:nvSpPr>
        <p:spPr>
          <a:xfrm>
            <a:off x="2854036" y="6250845"/>
            <a:ext cx="5813715" cy="3848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2424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424243"/>
                </a:solidFill>
                <a:latin typeface="Arial" panose="020B0604020202020204" pitchFamily="34" charset="0"/>
                <a:cs typeface="Arial" panose="020B0604020202020204" pitchFamily="34" charset="0"/>
              </a:rPr>
              <a:t>For financial industry</a:t>
            </a:r>
            <a:r>
              <a:rPr lang="en-US" sz="1000" b="1" baseline="0" dirty="0">
                <a:solidFill>
                  <a:srgbClr val="424243"/>
                </a:solidFill>
                <a:latin typeface="Arial" panose="020B0604020202020204" pitchFamily="34" charset="0"/>
                <a:cs typeface="Arial" panose="020B0604020202020204" pitchFamily="34" charset="0"/>
              </a:rPr>
              <a:t> professionals </a:t>
            </a:r>
            <a:r>
              <a:rPr lang="en-US" sz="1000" b="1" dirty="0">
                <a:solidFill>
                  <a:srgbClr val="424243"/>
                </a:solidFill>
                <a:latin typeface="Arial" panose="020B0604020202020204" pitchFamily="34" charset="0"/>
                <a:cs typeface="Arial" panose="020B0604020202020204" pitchFamily="34" charset="0"/>
              </a:rPr>
              <a:t>only. Not intended for use with the general public. </a:t>
            </a:r>
          </a:p>
        </p:txBody>
      </p:sp>
    </p:spTree>
    <p:extLst>
      <p:ext uri="{BB962C8B-B14F-4D97-AF65-F5344CB8AC3E}">
        <p14:creationId xmlns:p14="http://schemas.microsoft.com/office/powerpoint/2010/main" val="878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txBox="1">
            <a:spLocks/>
          </p:cNvSpPr>
          <p:nvPr userDrawn="1"/>
        </p:nvSpPr>
        <p:spPr>
          <a:xfrm>
            <a:off x="294668" y="6340892"/>
            <a:ext cx="2057400" cy="301756"/>
          </a:xfrm>
          <a:prstGeom prst="rect">
            <a:avLst/>
          </a:prstGeom>
        </p:spPr>
        <p:txBody>
          <a:bodyPr/>
          <a:lstStyle>
            <a:defPPr>
              <a:defRPr lang="en-US"/>
            </a:defPPr>
            <a:lvl1pPr marL="0" algn="l" defTabSz="914400" rtl="0" eaLnBrk="1" latinLnBrk="0" hangingPunct="1">
              <a:defRPr sz="1000" kern="1200">
                <a:solidFill>
                  <a:srgbClr val="42424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CMC17569CEPPT 05/17</a:t>
            </a:r>
          </a:p>
        </p:txBody>
      </p:sp>
      <p:sp>
        <p:nvSpPr>
          <p:cNvPr id="4" name="Slide Number Placeholder 5"/>
          <p:cNvSpPr txBox="1">
            <a:spLocks/>
          </p:cNvSpPr>
          <p:nvPr userDrawn="1"/>
        </p:nvSpPr>
        <p:spPr>
          <a:xfrm>
            <a:off x="2826327" y="6250845"/>
            <a:ext cx="5841424" cy="3848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2424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For financial industry</a:t>
            </a:r>
            <a:r>
              <a:rPr lang="en-US" sz="1000" b="1" baseline="0" dirty="0">
                <a:solidFill>
                  <a:schemeClr val="bg1"/>
                </a:solidFill>
                <a:latin typeface="Arial" panose="020B0604020202020204" pitchFamily="34" charset="0"/>
                <a:cs typeface="Arial" panose="020B0604020202020204" pitchFamily="34" charset="0"/>
              </a:rPr>
              <a:t> professionals </a:t>
            </a:r>
            <a:r>
              <a:rPr lang="en-US" sz="1000" b="1" dirty="0">
                <a:solidFill>
                  <a:schemeClr val="bg1"/>
                </a:solidFill>
                <a:latin typeface="Arial" panose="020B0604020202020204" pitchFamily="34" charset="0"/>
                <a:cs typeface="Arial" panose="020B0604020202020204" pitchFamily="34" charset="0"/>
              </a:rPr>
              <a:t>only. Not intended for use with the general public. </a:t>
            </a:r>
          </a:p>
        </p:txBody>
      </p:sp>
    </p:spTree>
    <p:extLst>
      <p:ext uri="{BB962C8B-B14F-4D97-AF65-F5344CB8AC3E}">
        <p14:creationId xmlns:p14="http://schemas.microsoft.com/office/powerpoint/2010/main" val="16520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53129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354423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157402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11932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36220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D1323DF-18A2-4142-9EBF-D08B34505DF7}" type="datetimeFigureOut">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272391" y="6356351"/>
            <a:ext cx="3242959" cy="384816"/>
          </a:xfrm>
          <a:prstGeom prst="rect">
            <a:avLst/>
          </a:prstGeom>
        </p:spPr>
        <p:txBody>
          <a:bodyPr/>
          <a:lstStyle/>
          <a:p>
            <a:fld id="{415C66FE-91F5-41BA-A58E-4599C42CD0F3}" type="slidenum">
              <a:rPr lang="en-US" smtClean="0"/>
              <a:t>‹#›</a:t>
            </a:fld>
            <a:endParaRPr lang="en-US" dirty="0"/>
          </a:p>
        </p:txBody>
      </p:sp>
    </p:spTree>
    <p:extLst>
      <p:ext uri="{BB962C8B-B14F-4D97-AF65-F5344CB8AC3E}">
        <p14:creationId xmlns:p14="http://schemas.microsoft.com/office/powerpoint/2010/main" val="29514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465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54369"/>
            <a:ext cx="7886700" cy="49225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97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66910" y="5970755"/>
            <a:ext cx="3290690" cy="338652"/>
          </a:xfrm>
          <a:prstGeom prst="rect">
            <a:avLst/>
          </a:prstGeom>
          <a:noFill/>
          <a:ln w="6350">
            <a:solidFill>
              <a:schemeClr val="bg1"/>
            </a:solidFill>
            <a:miter lim="800000"/>
            <a:headEnd/>
            <a:tailEnd/>
          </a:ln>
        </p:spPr>
        <p:txBody>
          <a:bodyPr/>
          <a:lstStyle/>
          <a:p>
            <a:pPr algn="ctr" eaLnBrk="0" hangingPunct="0"/>
            <a:r>
              <a:rPr lang="en-US" sz="900" b="1" dirty="0">
                <a:solidFill>
                  <a:schemeClr val="bg1"/>
                </a:solidFill>
                <a:latin typeface="Arial Narrow" pitchFamily="34" charset="0"/>
              </a:rPr>
              <a:t>Not </a:t>
            </a:r>
            <a:r>
              <a:rPr lang="en-US" sz="900" b="1">
                <a:solidFill>
                  <a:schemeClr val="bg1"/>
                </a:solidFill>
                <a:latin typeface="Arial Narrow" pitchFamily="34" charset="0"/>
              </a:rPr>
              <a:t>FDIC/NCUA insured  </a:t>
            </a:r>
            <a:r>
              <a:rPr lang="en-US" sz="900" b="1" dirty="0">
                <a:solidFill>
                  <a:schemeClr val="bg1"/>
                </a:solidFill>
                <a:latin typeface="Arial Narrow" pitchFamily="34" charset="0"/>
              </a:rPr>
              <a:t>•  May lose value  •  Not bank/CU guaranteed Not a deposit  •  Not insured by any federal agency</a:t>
            </a:r>
          </a:p>
        </p:txBody>
      </p:sp>
      <p:sp>
        <p:nvSpPr>
          <p:cNvPr id="5" name="Text Box 1031"/>
          <p:cNvSpPr txBox="1">
            <a:spLocks noChangeArrowheads="1"/>
          </p:cNvSpPr>
          <p:nvPr/>
        </p:nvSpPr>
        <p:spPr bwMode="auto">
          <a:xfrm>
            <a:off x="4820356" y="5993333"/>
            <a:ext cx="4068610" cy="461665"/>
          </a:xfrm>
          <a:prstGeom prst="rect">
            <a:avLst/>
          </a:prstGeom>
          <a:noFill/>
          <a:ln w="9525">
            <a:noFill/>
            <a:miter lim="800000"/>
            <a:headEnd/>
            <a:tailEnd/>
          </a:ln>
        </p:spPr>
        <p:txBody>
          <a:bodyPr wrap="square" lIns="0" tIns="0" rIns="0" bIns="0" anchor="b">
            <a:spAutoFit/>
          </a:bodyPr>
          <a:lstStyle/>
          <a:p>
            <a:pPr eaLnBrk="0" hangingPunct="0">
              <a:spcBef>
                <a:spcPts val="0"/>
              </a:spcBef>
              <a:defRPr/>
            </a:pPr>
            <a:r>
              <a:rPr lang="en-US" sz="1000" b="1" dirty="0">
                <a:solidFill>
                  <a:schemeClr val="bg1"/>
                </a:solidFill>
                <a:latin typeface="Arial" pitchFamily="34" charset="0"/>
                <a:cs typeface="Arial" pitchFamily="34" charset="0"/>
              </a:rPr>
              <a:t>This presentation is meant to provide education on the content being presented and is intended for financial industry professionals. It is not intended for use with the general public.</a:t>
            </a:r>
          </a:p>
        </p:txBody>
      </p:sp>
    </p:spTree>
    <p:extLst>
      <p:ext uri="{BB962C8B-B14F-4D97-AF65-F5344CB8AC3E}">
        <p14:creationId xmlns:p14="http://schemas.microsoft.com/office/powerpoint/2010/main" val="5911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a Hole in ‘Holistic’</a:t>
            </a:r>
          </a:p>
        </p:txBody>
      </p:sp>
      <p:sp>
        <p:nvSpPr>
          <p:cNvPr id="3" name="Content Placeholder 2"/>
          <p:cNvSpPr>
            <a:spLocks noGrp="1"/>
          </p:cNvSpPr>
          <p:nvPr>
            <p:ph idx="1"/>
          </p:nvPr>
        </p:nvSpPr>
        <p:spPr>
          <a:xfrm>
            <a:off x="628651" y="1723107"/>
            <a:ext cx="3028950" cy="1524000"/>
          </a:xfrm>
        </p:spPr>
        <p:txBody>
          <a:bodyPr>
            <a:normAutofit/>
          </a:bodyPr>
          <a:lstStyle/>
          <a:p>
            <a:pPr marL="0" indent="0">
              <a:buNone/>
            </a:pPr>
            <a:r>
              <a:rPr lang="en-US" sz="2800" b="1" dirty="0"/>
              <a:t>Holistic Advisor: </a:t>
            </a:r>
          </a:p>
          <a:p>
            <a:pPr marL="0" indent="0">
              <a:buNone/>
            </a:pPr>
            <a:r>
              <a:rPr lang="en-US" sz="2000" dirty="0">
                <a:solidFill>
                  <a:srgbClr val="404041"/>
                </a:solidFill>
              </a:rPr>
              <a:t>Provides guidance for the whole of a client’s financial needs.</a:t>
            </a:r>
          </a:p>
        </p:txBody>
      </p:sp>
      <p:sp>
        <p:nvSpPr>
          <p:cNvPr id="4" name="TextBox 3"/>
          <p:cNvSpPr txBox="1"/>
          <p:nvPr/>
        </p:nvSpPr>
        <p:spPr>
          <a:xfrm>
            <a:off x="304799" y="6046335"/>
            <a:ext cx="8004313"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Speaker reference: Our summarization of Black Rock and Investment News Research, "2016 Elite RIA Study.“</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Speaker reference: Kristin Cook, William Meyer, and William Reichenstein, Financial Analysts Journal, "Tax-efficient Withdrawal Strategies," 2015.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40995"/>
            <a:ext cx="4101615" cy="41224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706" y="1297915"/>
            <a:ext cx="1410437" cy="4291757"/>
          </a:xfrm>
          <a:prstGeom prst="rect">
            <a:avLst/>
          </a:prstGeom>
        </p:spPr>
      </p:pic>
      <p:grpSp>
        <p:nvGrpSpPr>
          <p:cNvPr id="12" name="Group 11"/>
          <p:cNvGrpSpPr/>
          <p:nvPr/>
        </p:nvGrpSpPr>
        <p:grpSpPr>
          <a:xfrm>
            <a:off x="628648" y="3383470"/>
            <a:ext cx="3028953" cy="1963791"/>
            <a:chOff x="628648" y="3555541"/>
            <a:chExt cx="3152043" cy="1963791"/>
          </a:xfrm>
        </p:grpSpPr>
        <p:sp>
          <p:nvSpPr>
            <p:cNvPr id="11" name="Rounded Rectangle 10"/>
            <p:cNvSpPr/>
            <p:nvPr/>
          </p:nvSpPr>
          <p:spPr>
            <a:xfrm>
              <a:off x="628648" y="3555541"/>
              <a:ext cx="3152043" cy="1963791"/>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79230" y="3721828"/>
              <a:ext cx="2778371" cy="1708160"/>
            </a:xfrm>
            <a:prstGeom prst="rect">
              <a:avLst/>
            </a:prstGeom>
          </p:spPr>
          <p:txBody>
            <a:bodyPr wrap="square">
              <a:spAutoFit/>
            </a:bodyPr>
            <a:lstStyle/>
            <a:p>
              <a:r>
                <a:rPr lang="en-US" sz="2100" b="1" dirty="0">
                  <a:solidFill>
                    <a:schemeClr val="bg1"/>
                  </a:solidFill>
                  <a:latin typeface="Arial" panose="020B0604020202020204" pitchFamily="34" charset="0"/>
                  <a:cs typeface="Arial" panose="020B0604020202020204" pitchFamily="34" charset="0"/>
                </a:rPr>
                <a:t>Those who ignore retirement-specific risks may not live up to their duty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to clients.</a:t>
              </a:r>
            </a:p>
          </p:txBody>
        </p:sp>
      </p:grpSp>
      <p:sp>
        <p:nvSpPr>
          <p:cNvPr id="13" name="Content Placeholder 2"/>
          <p:cNvSpPr txBox="1">
            <a:spLocks/>
          </p:cNvSpPr>
          <p:nvPr/>
        </p:nvSpPr>
        <p:spPr>
          <a:xfrm>
            <a:off x="5629243" y="3007877"/>
            <a:ext cx="1987127" cy="694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rPr>
              <a:t>Accumulation </a:t>
            </a:r>
            <a:br>
              <a:rPr lang="en-US" sz="2000" b="1" dirty="0">
                <a:solidFill>
                  <a:schemeClr val="bg1"/>
                </a:solidFill>
              </a:rPr>
            </a:br>
            <a:r>
              <a:rPr lang="en-US" sz="2000" b="1" dirty="0">
                <a:solidFill>
                  <a:schemeClr val="bg1"/>
                </a:solidFill>
              </a:rPr>
              <a:t>Planning</a:t>
            </a:r>
            <a:endParaRPr lang="en-US" sz="1600" dirty="0">
              <a:solidFill>
                <a:schemeClr val="bg1"/>
              </a:solidFill>
            </a:endParaRPr>
          </a:p>
        </p:txBody>
      </p:sp>
      <p:sp>
        <p:nvSpPr>
          <p:cNvPr id="14" name="Content Placeholder 2"/>
          <p:cNvSpPr txBox="1">
            <a:spLocks/>
          </p:cNvSpPr>
          <p:nvPr/>
        </p:nvSpPr>
        <p:spPr>
          <a:xfrm>
            <a:off x="5629242" y="3728348"/>
            <a:ext cx="1987127" cy="694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rPr>
              <a:t>Income</a:t>
            </a:r>
            <a:br>
              <a:rPr lang="en-US" sz="2000" b="1" dirty="0">
                <a:solidFill>
                  <a:schemeClr val="bg1"/>
                </a:solidFill>
              </a:rPr>
            </a:br>
            <a:r>
              <a:rPr lang="en-US" sz="2000" b="1" dirty="0">
                <a:solidFill>
                  <a:schemeClr val="bg1"/>
                </a:solidFill>
              </a:rPr>
              <a:t>Planning</a:t>
            </a:r>
            <a:endParaRPr lang="en-US" sz="1600" dirty="0">
              <a:solidFill>
                <a:schemeClr val="bg1"/>
              </a:solidFill>
            </a:endParaRPr>
          </a:p>
        </p:txBody>
      </p:sp>
    </p:spTree>
    <p:extLst>
      <p:ext uri="{BB962C8B-B14F-4D97-AF65-F5344CB8AC3E}">
        <p14:creationId xmlns:p14="http://schemas.microsoft.com/office/powerpoint/2010/main" val="7406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uiExpand="1" build="p"/>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Volatility is Volatility, Right? </a:t>
            </a:r>
          </a:p>
        </p:txBody>
      </p:sp>
      <p:grpSp>
        <p:nvGrpSpPr>
          <p:cNvPr id="5" name="Group 4"/>
          <p:cNvGrpSpPr/>
          <p:nvPr/>
        </p:nvGrpSpPr>
        <p:grpSpPr>
          <a:xfrm>
            <a:off x="2523481" y="2048013"/>
            <a:ext cx="3817230" cy="2040895"/>
            <a:chOff x="2523482" y="1668933"/>
            <a:chExt cx="3817230" cy="204089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482" y="1668933"/>
              <a:ext cx="3817230" cy="2040895"/>
            </a:xfrm>
            <a:prstGeom prst="rect">
              <a:avLst/>
            </a:prstGeom>
          </p:spPr>
        </p:pic>
        <p:sp>
          <p:nvSpPr>
            <p:cNvPr id="6" name="Content Placeholder 2"/>
            <p:cNvSpPr txBox="1">
              <a:spLocks/>
            </p:cNvSpPr>
            <p:nvPr/>
          </p:nvSpPr>
          <p:spPr>
            <a:xfrm>
              <a:off x="3113905" y="2781938"/>
              <a:ext cx="2624240" cy="694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bg1"/>
                  </a:solidFill>
                </a:rPr>
                <a:t>Accumulation </a:t>
              </a:r>
              <a:br>
                <a:rPr lang="en-US" sz="2800" b="1" dirty="0">
                  <a:solidFill>
                    <a:schemeClr val="bg1"/>
                  </a:solidFill>
                </a:rPr>
              </a:br>
              <a:r>
                <a:rPr lang="en-US" sz="2800" b="1" dirty="0">
                  <a:solidFill>
                    <a:schemeClr val="bg1"/>
                  </a:solidFill>
                </a:rPr>
                <a:t>Planning</a:t>
              </a:r>
              <a:endParaRPr lang="en-US" sz="2000" dirty="0">
                <a:solidFill>
                  <a:schemeClr val="bg1"/>
                </a:solidFill>
              </a:endParaRPr>
            </a:p>
          </p:txBody>
        </p:sp>
      </p:grpSp>
      <p:grpSp>
        <p:nvGrpSpPr>
          <p:cNvPr id="8" name="Group 7"/>
          <p:cNvGrpSpPr/>
          <p:nvPr/>
        </p:nvGrpSpPr>
        <p:grpSpPr>
          <a:xfrm>
            <a:off x="2523482" y="3923197"/>
            <a:ext cx="3817229" cy="2053493"/>
            <a:chOff x="2523481" y="3544117"/>
            <a:chExt cx="3817229" cy="205349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481" y="3544117"/>
              <a:ext cx="3817229" cy="2053493"/>
            </a:xfrm>
            <a:prstGeom prst="rect">
              <a:avLst/>
            </a:prstGeom>
          </p:spPr>
        </p:pic>
        <p:sp>
          <p:nvSpPr>
            <p:cNvPr id="7" name="Content Placeholder 2"/>
            <p:cNvSpPr txBox="1">
              <a:spLocks/>
            </p:cNvSpPr>
            <p:nvPr/>
          </p:nvSpPr>
          <p:spPr>
            <a:xfrm>
              <a:off x="3113904" y="3802359"/>
              <a:ext cx="2624240" cy="8365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solidFill>
                    <a:schemeClr val="bg1"/>
                  </a:solidFill>
                </a:rPr>
                <a:t>Income</a:t>
              </a:r>
              <a:br>
                <a:rPr lang="en-US" sz="2800" b="1" dirty="0">
                  <a:solidFill>
                    <a:schemeClr val="bg1"/>
                  </a:solidFill>
                </a:rPr>
              </a:br>
              <a:r>
                <a:rPr lang="en-US" sz="2800" b="1" dirty="0">
                  <a:solidFill>
                    <a:schemeClr val="bg1"/>
                  </a:solidFill>
                </a:rPr>
                <a:t>Planning</a:t>
              </a:r>
              <a:endParaRPr lang="en-US" sz="2000" dirty="0">
                <a:solidFill>
                  <a:schemeClr val="bg1"/>
                </a:solidFill>
              </a:endParaRPr>
            </a:p>
          </p:txBody>
        </p:sp>
      </p:grpSp>
      <p:sp>
        <p:nvSpPr>
          <p:cNvPr id="9" name="Rectangle 8"/>
          <p:cNvSpPr/>
          <p:nvPr/>
        </p:nvSpPr>
        <p:spPr>
          <a:xfrm>
            <a:off x="4170063" y="3286247"/>
            <a:ext cx="522900" cy="830997"/>
          </a:xfrm>
          <a:prstGeom prst="rect">
            <a:avLst/>
          </a:prstGeom>
        </p:spPr>
        <p:txBody>
          <a:bodyPr wrap="none">
            <a:spAutoFit/>
          </a:bodyPr>
          <a:lstStyle/>
          <a:p>
            <a:r>
              <a:rPr lang="en-US" sz="4800" b="1" dirty="0">
                <a:solidFill>
                  <a:srgbClr val="BA312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241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3.7037E-6 L -0.00034 -0.10764 " pathEditMode="relative" rAng="0" ptsTypes="AA">
                                      <p:cBhvr>
                                        <p:cTn id="6" dur="2000" fill="hold"/>
                                        <p:tgtEl>
                                          <p:spTgt spid="5"/>
                                        </p:tgtEl>
                                        <p:attrNameLst>
                                          <p:attrName>ppt_x</p:attrName>
                                          <p:attrName>ppt_y</p:attrName>
                                        </p:attrNameLst>
                                      </p:cBhvr>
                                      <p:rCtr x="-17" y="-539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4996" t="47927" r="-1" b="-28196"/>
          <a:stretch/>
        </p:blipFill>
        <p:spPr>
          <a:xfrm>
            <a:off x="6569561" y="1041647"/>
            <a:ext cx="45719" cy="1853326"/>
          </a:xfrm>
          <a:prstGeom prst="rect">
            <a:avLst/>
          </a:prstGeom>
        </p:spPr>
      </p:pic>
      <p:graphicFrame>
        <p:nvGraphicFramePr>
          <p:cNvPr id="14" name="Chart 13">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4047347165"/>
              </p:ext>
            </p:extLst>
          </p:nvPr>
        </p:nvGraphicFramePr>
        <p:xfrm>
          <a:off x="214248" y="1687221"/>
          <a:ext cx="6581775" cy="420528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a:t>Portfolio and Income Volatility</a:t>
            </a:r>
          </a:p>
        </p:txBody>
      </p:sp>
      <p:sp>
        <p:nvSpPr>
          <p:cNvPr id="9" name="Rectangle 8"/>
          <p:cNvSpPr/>
          <p:nvPr/>
        </p:nvSpPr>
        <p:spPr>
          <a:xfrm>
            <a:off x="628650" y="1311276"/>
            <a:ext cx="6167373" cy="424732"/>
          </a:xfrm>
          <a:prstGeom prst="rect">
            <a:avLst/>
          </a:prstGeom>
        </p:spPr>
        <p:txBody>
          <a:bodyPr wrap="square">
            <a:spAutoFit/>
          </a:bodyPr>
          <a:lstStyle/>
          <a:p>
            <a:pPr lvl="0" algn="ctr">
              <a:lnSpc>
                <a:spcPct val="90000"/>
              </a:lnSpc>
              <a:spcBef>
                <a:spcPts val="1000"/>
              </a:spcBef>
            </a:pPr>
            <a:r>
              <a:rPr lang="en-US" sz="2400" b="1" dirty="0">
                <a:solidFill>
                  <a:srgbClr val="EA2E24"/>
                </a:solidFill>
                <a:latin typeface="Arial" panose="020B0604020202020204" pitchFamily="34" charset="0"/>
                <a:cs typeface="Arial" panose="020B0604020202020204" pitchFamily="34" charset="0"/>
              </a:rPr>
              <a:t>T-Bills Income Volatility</a:t>
            </a:r>
          </a:p>
        </p:txBody>
      </p:sp>
      <p:sp>
        <p:nvSpPr>
          <p:cNvPr id="6" name="TextBox 5"/>
          <p:cNvSpPr txBox="1"/>
          <p:nvPr/>
        </p:nvSpPr>
        <p:spPr>
          <a:xfrm>
            <a:off x="304799" y="5936685"/>
            <a:ext cx="8004313"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30-year T-Bill performance.</a:t>
            </a:r>
          </a:p>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Speaker reference: 30-year T-Bill performance.</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Speaker reference: Robert C. Merton, "The Crisis in Retirement Planning," July-August, 2013.</a:t>
            </a:r>
          </a:p>
        </p:txBody>
      </p:sp>
      <p:sp>
        <p:nvSpPr>
          <p:cNvPr id="15" name="TextBox 14"/>
          <p:cNvSpPr txBox="1"/>
          <p:nvPr/>
        </p:nvSpPr>
        <p:spPr>
          <a:xfrm>
            <a:off x="6886574" y="2267162"/>
            <a:ext cx="1794821" cy="2600712"/>
          </a:xfrm>
          <a:prstGeom prst="rect">
            <a:avLst/>
          </a:prstGeom>
          <a:noFill/>
        </p:spPr>
        <p:txBody>
          <a:bodyPr wrap="square" rtlCol="0">
            <a:spAutoFit/>
          </a:bodyPr>
          <a:lstStyle/>
          <a:p>
            <a:r>
              <a:rPr lang="en-US" sz="2400" b="1" dirty="0">
                <a:solidFill>
                  <a:srgbClr val="EE4036"/>
                </a:solidFill>
                <a:latin typeface="Arial" panose="020B0604020202020204" pitchFamily="34" charset="0"/>
                <a:cs typeface="Arial" panose="020B0604020202020204" pitchFamily="34" charset="0"/>
              </a:rPr>
              <a:t>Example:</a:t>
            </a:r>
          </a:p>
          <a:p>
            <a:endParaRPr lang="en-US" sz="1500" b="1" dirty="0">
              <a:solidFill>
                <a:srgbClr val="58595B"/>
              </a:solidFill>
              <a:latin typeface="Arial" panose="020B0604020202020204" pitchFamily="34" charset="0"/>
              <a:cs typeface="Arial" panose="020B0604020202020204" pitchFamily="34" charset="0"/>
            </a:endParaRPr>
          </a:p>
          <a:p>
            <a:r>
              <a:rPr lang="en-US" sz="1500" b="1" dirty="0">
                <a:solidFill>
                  <a:srgbClr val="58595B"/>
                </a:solidFill>
                <a:latin typeface="Arial" panose="020B0604020202020204" pitchFamily="34" charset="0"/>
                <a:cs typeface="Arial" panose="020B0604020202020204" pitchFamily="34" charset="0"/>
              </a:rPr>
              <a:t>2011: </a:t>
            </a:r>
          </a:p>
          <a:p>
            <a:r>
              <a:rPr lang="en-US" sz="1500" b="1" dirty="0">
                <a:solidFill>
                  <a:srgbClr val="58595B"/>
                </a:solidFill>
                <a:latin typeface="Arial" panose="020B0604020202020204" pitchFamily="34" charset="0"/>
                <a:cs typeface="Arial" panose="020B0604020202020204" pitchFamily="34" charset="0"/>
              </a:rPr>
              <a:t>$1000/month</a:t>
            </a:r>
          </a:p>
          <a:p>
            <a:endParaRPr lang="en-US" sz="1500" b="1" dirty="0">
              <a:solidFill>
                <a:srgbClr val="58595B"/>
              </a:solidFill>
              <a:latin typeface="Arial" panose="020B0604020202020204" pitchFamily="34" charset="0"/>
              <a:cs typeface="Arial" panose="020B0604020202020204" pitchFamily="34" charset="0"/>
            </a:endParaRPr>
          </a:p>
          <a:p>
            <a:r>
              <a:rPr lang="en-US" sz="1500" b="1" dirty="0">
                <a:solidFill>
                  <a:srgbClr val="58595B"/>
                </a:solidFill>
                <a:latin typeface="Arial" panose="020B0604020202020204" pitchFamily="34" charset="0"/>
                <a:cs typeface="Arial" panose="020B0604020202020204" pitchFamily="34" charset="0"/>
              </a:rPr>
              <a:t>2012: </a:t>
            </a:r>
          </a:p>
          <a:p>
            <a:r>
              <a:rPr lang="en-US" sz="1500" b="1" dirty="0">
                <a:solidFill>
                  <a:srgbClr val="58595B"/>
                </a:solidFill>
                <a:latin typeface="Arial" panose="020B0604020202020204" pitchFamily="34" charset="0"/>
                <a:cs typeface="Arial" panose="020B0604020202020204" pitchFamily="34" charset="0"/>
              </a:rPr>
              <a:t>$1430/month</a:t>
            </a:r>
            <a:endParaRPr lang="en-US" sz="1500" b="1" dirty="0">
              <a:solidFill>
                <a:srgbClr val="71953E"/>
              </a:solidFill>
              <a:latin typeface="Arial" panose="020B0604020202020204" pitchFamily="34" charset="0"/>
              <a:cs typeface="Arial" panose="020B0604020202020204" pitchFamily="34" charset="0"/>
              <a:sym typeface="Wingdings" panose="05000000000000000000" pitchFamily="2" charset="2"/>
            </a:endParaRPr>
          </a:p>
          <a:p>
            <a:endParaRPr lang="en-US" sz="1500" b="1" dirty="0">
              <a:solidFill>
                <a:srgbClr val="58595B"/>
              </a:solidFill>
              <a:latin typeface="Arial" panose="020B0604020202020204" pitchFamily="34" charset="0"/>
              <a:cs typeface="Arial" panose="020B0604020202020204" pitchFamily="34" charset="0"/>
            </a:endParaRPr>
          </a:p>
          <a:p>
            <a:r>
              <a:rPr lang="en-US" sz="1500" b="1" dirty="0">
                <a:solidFill>
                  <a:srgbClr val="58595B"/>
                </a:solidFill>
                <a:latin typeface="Arial" panose="020B0604020202020204" pitchFamily="34" charset="0"/>
                <a:cs typeface="Arial" panose="020B0604020202020204" pitchFamily="34" charset="0"/>
              </a:rPr>
              <a:t>2013: </a:t>
            </a:r>
          </a:p>
          <a:p>
            <a:r>
              <a:rPr lang="en-US" sz="1500" b="1" dirty="0">
                <a:solidFill>
                  <a:srgbClr val="58595B"/>
                </a:solidFill>
                <a:latin typeface="Arial" panose="020B0604020202020204" pitchFamily="34" charset="0"/>
                <a:cs typeface="Arial" panose="020B0604020202020204" pitchFamily="34" charset="0"/>
              </a:rPr>
              <a:t>$571/month</a:t>
            </a:r>
            <a:endParaRPr lang="en-US" sz="1500" b="1" dirty="0">
              <a:solidFill>
                <a:srgbClr val="EE4036"/>
              </a:solidFill>
              <a:latin typeface="Arial" panose="020B0604020202020204" pitchFamily="34" charset="0"/>
              <a:cs typeface="Arial" panose="020B0604020202020204" pitchFamily="34" charset="0"/>
            </a:endParaRPr>
          </a:p>
        </p:txBody>
      </p:sp>
      <p:cxnSp>
        <p:nvCxnSpPr>
          <p:cNvPr id="10" name="Straight Connector 9"/>
          <p:cNvCxnSpPr/>
          <p:nvPr/>
        </p:nvCxnSpPr>
        <p:spPr>
          <a:xfrm flipV="1">
            <a:off x="789802" y="4197712"/>
            <a:ext cx="5866840" cy="6973"/>
          </a:xfrm>
          <a:prstGeom prst="line">
            <a:avLst/>
          </a:prstGeom>
          <a:ln w="28575">
            <a:solidFill>
              <a:srgbClr val="EE4036"/>
            </a:solidFill>
          </a:ln>
        </p:spPr>
        <p:style>
          <a:lnRef idx="1">
            <a:schemeClr val="accent1"/>
          </a:lnRef>
          <a:fillRef idx="0">
            <a:schemeClr val="accent1"/>
          </a:fillRef>
          <a:effectRef idx="0">
            <a:schemeClr val="accent1"/>
          </a:effectRef>
          <a:fontRef idx="minor">
            <a:schemeClr val="tx1"/>
          </a:fontRef>
        </p:style>
      </p:cxnSp>
      <p:sp>
        <p:nvSpPr>
          <p:cNvPr id="11" name="Right Arrow 22"/>
          <p:cNvSpPr/>
          <p:nvPr/>
        </p:nvSpPr>
        <p:spPr>
          <a:xfrm rot="16200000">
            <a:off x="8153093" y="3612944"/>
            <a:ext cx="422487" cy="331634"/>
          </a:xfrm>
          <a:prstGeom prst="rightArrow">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23"/>
          <p:cNvSpPr/>
          <p:nvPr/>
        </p:nvSpPr>
        <p:spPr>
          <a:xfrm rot="5400000">
            <a:off x="8153092" y="4399121"/>
            <a:ext cx="422487" cy="331634"/>
          </a:xfrm>
          <a:prstGeom prst="rightArrow">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6517638" y="796233"/>
            <a:ext cx="827830" cy="215444"/>
            <a:chOff x="6517638" y="796233"/>
            <a:chExt cx="827830" cy="215444"/>
          </a:xfrm>
        </p:grpSpPr>
        <p:sp>
          <p:nvSpPr>
            <p:cNvPr id="5" name="Speech Bubble: Rectangle 4"/>
            <p:cNvSpPr/>
            <p:nvPr/>
          </p:nvSpPr>
          <p:spPr>
            <a:xfrm>
              <a:off x="6554767" y="814361"/>
              <a:ext cx="712735" cy="174904"/>
            </a:xfrm>
            <a:prstGeom prst="wedgeRectCallout">
              <a:avLst>
                <a:gd name="adj1" fmla="val -42393"/>
                <a:gd name="adj2" fmla="val 105345"/>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517638" y="796233"/>
              <a:ext cx="827830" cy="215444"/>
            </a:xfrm>
            <a:prstGeom prst="rect">
              <a:avLst/>
            </a:prstGeom>
            <a:noFill/>
          </p:spPr>
          <p:txBody>
            <a:bodyPr wrap="square" rtlCol="0">
              <a:spAutoFit/>
            </a:bodyPr>
            <a:lstStyle/>
            <a:p>
              <a:r>
                <a:rPr lang="en-US" sz="800" b="1" dirty="0">
                  <a:solidFill>
                    <a:schemeClr val="tx1">
                      <a:lumMod val="65000"/>
                      <a:lumOff val="35000"/>
                    </a:schemeClr>
                  </a:solidFill>
                  <a:latin typeface="Arial" panose="020B0604020202020204" pitchFamily="34" charset="0"/>
                  <a:cs typeface="Arial" panose="020B0604020202020204" pitchFamily="34" charset="0"/>
                </a:rPr>
                <a:t>2016, 957.8%</a:t>
              </a:r>
            </a:p>
          </p:txBody>
        </p:sp>
      </p:grpSp>
      <p:sp>
        <p:nvSpPr>
          <p:cNvPr id="23" name="Rectangle 22"/>
          <p:cNvSpPr/>
          <p:nvPr/>
        </p:nvSpPr>
        <p:spPr>
          <a:xfrm>
            <a:off x="6415790" y="1469036"/>
            <a:ext cx="322289"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22"/>
          <p:cNvSpPr/>
          <p:nvPr/>
        </p:nvSpPr>
        <p:spPr>
          <a:xfrm rot="16200000">
            <a:off x="6472799" y="1558291"/>
            <a:ext cx="251079" cy="197086"/>
          </a:xfrm>
          <a:prstGeom prst="rightArrow">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4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7"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1" grpId="0" animBg="1"/>
      <p:bldP spid="12" grpId="0" animBg="1"/>
      <p:bldP spid="23"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Yesterday’s Retirement Income Planning</a:t>
            </a:r>
          </a:p>
        </p:txBody>
      </p:sp>
      <p:sp>
        <p:nvSpPr>
          <p:cNvPr id="5" name="TextBox 4"/>
          <p:cNvSpPr txBox="1"/>
          <p:nvPr/>
        </p:nvSpPr>
        <p:spPr>
          <a:xfrm>
            <a:off x="648299" y="2082861"/>
            <a:ext cx="3659799" cy="461665"/>
          </a:xfrm>
          <a:prstGeom prst="rect">
            <a:avLst/>
          </a:prstGeom>
          <a:noFill/>
        </p:spPr>
        <p:txBody>
          <a:bodyPr wrap="square" rtlCol="0">
            <a:spAutoFit/>
          </a:bodyPr>
          <a:lstStyle/>
          <a:p>
            <a:pPr algn="ctr"/>
            <a:r>
              <a:rPr lang="en-US" sz="2400" b="1" dirty="0">
                <a:solidFill>
                  <a:srgbClr val="DE2B22"/>
                </a:solidFill>
                <a:latin typeface="Arial" panose="020B0604020202020204" pitchFamily="34" charset="0"/>
                <a:cs typeface="Arial" panose="020B0604020202020204" pitchFamily="34" charset="0"/>
              </a:rPr>
              <a:t>Focus on a number</a:t>
            </a:r>
            <a:endParaRPr lang="en-US" sz="3200" b="1" dirty="0">
              <a:solidFill>
                <a:srgbClr val="424243"/>
              </a:solidFill>
              <a:latin typeface="Arial" panose="020B0604020202020204" pitchFamily="34" charset="0"/>
              <a:cs typeface="Arial" panose="020B0604020202020204" pitchFamily="34" charset="0"/>
            </a:endParaRPr>
          </a:p>
        </p:txBody>
      </p:sp>
      <p:sp>
        <p:nvSpPr>
          <p:cNvPr id="10" name="Rectangle 9"/>
          <p:cNvSpPr/>
          <p:nvPr/>
        </p:nvSpPr>
        <p:spPr>
          <a:xfrm>
            <a:off x="774252" y="1711200"/>
            <a:ext cx="3407893" cy="523220"/>
          </a:xfrm>
          <a:prstGeom prst="rect">
            <a:avLst/>
          </a:prstGeom>
        </p:spPr>
        <p:txBody>
          <a:bodyPr wrap="square">
            <a:spAutoFit/>
          </a:bodyPr>
          <a:lstStyle/>
          <a:p>
            <a:pPr algn="ctr"/>
            <a:r>
              <a:rPr lang="en-US" sz="2800" b="1" dirty="0">
                <a:solidFill>
                  <a:srgbClr val="404041"/>
                </a:solidFill>
                <a:latin typeface="Arial" panose="020B0604020202020204" pitchFamily="34" charset="0"/>
                <a:cs typeface="Arial" panose="020B0604020202020204" pitchFamily="34" charset="0"/>
              </a:rPr>
              <a:t>APPROACH #1:</a:t>
            </a:r>
          </a:p>
        </p:txBody>
      </p:sp>
      <p:sp>
        <p:nvSpPr>
          <p:cNvPr id="12" name="Rectangle 11"/>
          <p:cNvSpPr/>
          <p:nvPr/>
        </p:nvSpPr>
        <p:spPr>
          <a:xfrm>
            <a:off x="4835077" y="1711199"/>
            <a:ext cx="3407893" cy="523220"/>
          </a:xfrm>
          <a:prstGeom prst="rect">
            <a:avLst/>
          </a:prstGeom>
        </p:spPr>
        <p:txBody>
          <a:bodyPr wrap="square">
            <a:spAutoFit/>
          </a:bodyPr>
          <a:lstStyle/>
          <a:p>
            <a:pPr algn="ctr"/>
            <a:r>
              <a:rPr lang="en-US" sz="2800" b="1" dirty="0">
                <a:solidFill>
                  <a:srgbClr val="404041"/>
                </a:solidFill>
                <a:latin typeface="Arial" panose="020B0604020202020204" pitchFamily="34" charset="0"/>
                <a:cs typeface="Arial" panose="020B0604020202020204" pitchFamily="34" charset="0"/>
              </a:rPr>
              <a:t>APPROACH #2:</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525" y="2772038"/>
            <a:ext cx="1102070" cy="3353441"/>
          </a:xfrm>
          <a:prstGeom prst="rect">
            <a:avLst/>
          </a:prstGeom>
        </p:spPr>
      </p:pic>
      <p:grpSp>
        <p:nvGrpSpPr>
          <p:cNvPr id="18" name="Group 17"/>
          <p:cNvGrpSpPr/>
          <p:nvPr/>
        </p:nvGrpSpPr>
        <p:grpSpPr>
          <a:xfrm>
            <a:off x="2270720" y="2671107"/>
            <a:ext cx="1674770" cy="1182962"/>
            <a:chOff x="1388335" y="2472922"/>
            <a:chExt cx="1674770" cy="1182962"/>
          </a:xfrm>
        </p:grpSpPr>
        <p:sp>
          <p:nvSpPr>
            <p:cNvPr id="17" name="Oval Callout 16"/>
            <p:cNvSpPr/>
            <p:nvPr/>
          </p:nvSpPr>
          <p:spPr>
            <a:xfrm>
              <a:off x="1388335" y="2472922"/>
              <a:ext cx="1674770" cy="1182962"/>
            </a:xfrm>
            <a:prstGeom prst="wedgeEllipseCallout">
              <a:avLst/>
            </a:prstGeom>
            <a:solidFill>
              <a:srgbClr val="5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7" name="TextBox 6"/>
            <p:cNvSpPr txBox="1"/>
            <p:nvPr/>
          </p:nvSpPr>
          <p:spPr>
            <a:xfrm>
              <a:off x="1459843" y="2658000"/>
              <a:ext cx="1526489"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The amount you need to retire is this…”</a:t>
              </a:r>
            </a:p>
          </p:txBody>
        </p:sp>
      </p:grpSp>
      <p:sp>
        <p:nvSpPr>
          <p:cNvPr id="19" name="TextBox 18"/>
          <p:cNvSpPr txBox="1"/>
          <p:nvPr/>
        </p:nvSpPr>
        <p:spPr>
          <a:xfrm>
            <a:off x="4456382" y="2110816"/>
            <a:ext cx="4165283" cy="461665"/>
          </a:xfrm>
          <a:prstGeom prst="rect">
            <a:avLst/>
          </a:prstGeom>
          <a:noFill/>
        </p:spPr>
        <p:txBody>
          <a:bodyPr wrap="square" rtlCol="0">
            <a:spAutoFit/>
          </a:bodyPr>
          <a:lstStyle/>
          <a:p>
            <a:pPr algn="ctr"/>
            <a:r>
              <a:rPr lang="en-US" sz="2400" b="1" dirty="0">
                <a:solidFill>
                  <a:srgbClr val="DE2B22"/>
                </a:solidFill>
                <a:latin typeface="Arial" panose="020B0604020202020204" pitchFamily="34" charset="0"/>
                <a:cs typeface="Arial" panose="020B0604020202020204" pitchFamily="34" charset="0"/>
              </a:rPr>
              <a:t>The conventional 4% Rule</a:t>
            </a:r>
            <a:endParaRPr lang="en-US" sz="3200" b="1" dirty="0">
              <a:solidFill>
                <a:srgbClr val="424243"/>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249" y="2966672"/>
            <a:ext cx="948208" cy="3186762"/>
          </a:xfrm>
          <a:prstGeom prst="rect">
            <a:avLst/>
          </a:prstGeom>
        </p:spPr>
      </p:pic>
      <p:grpSp>
        <p:nvGrpSpPr>
          <p:cNvPr id="21" name="Group 20"/>
          <p:cNvGrpSpPr/>
          <p:nvPr/>
        </p:nvGrpSpPr>
        <p:grpSpPr>
          <a:xfrm>
            <a:off x="6323768" y="2699062"/>
            <a:ext cx="1674770" cy="1182962"/>
            <a:chOff x="1388335" y="2472922"/>
            <a:chExt cx="1674770" cy="1182962"/>
          </a:xfrm>
          <a:solidFill>
            <a:srgbClr val="4D3D2E"/>
          </a:solidFill>
        </p:grpSpPr>
        <p:sp>
          <p:nvSpPr>
            <p:cNvPr id="22" name="Oval Callout 21"/>
            <p:cNvSpPr/>
            <p:nvPr/>
          </p:nvSpPr>
          <p:spPr>
            <a:xfrm>
              <a:off x="1388335" y="2472922"/>
              <a:ext cx="1674770" cy="1182962"/>
            </a:xfrm>
            <a:prstGeom prst="wedgeEllipseCallo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23" name="TextBox 22"/>
            <p:cNvSpPr txBox="1"/>
            <p:nvPr/>
          </p:nvSpPr>
          <p:spPr>
            <a:xfrm>
              <a:off x="1459843" y="2653525"/>
              <a:ext cx="1526489" cy="95410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I’d go with the 4% Rule –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I hear it’s a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sure thing!</a:t>
              </a:r>
            </a:p>
          </p:txBody>
        </p:sp>
      </p:grpSp>
    </p:spTree>
    <p:extLst>
      <p:ext uri="{BB962C8B-B14F-4D97-AF65-F5344CB8AC3E}">
        <p14:creationId xmlns:p14="http://schemas.microsoft.com/office/powerpoint/2010/main" val="381214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There is No “Number”</a:t>
            </a:r>
          </a:p>
        </p:txBody>
      </p:sp>
      <p:graphicFrame>
        <p:nvGraphicFramePr>
          <p:cNvPr id="4" name="Chart 3"/>
          <p:cNvGraphicFramePr>
            <a:graphicFrameLocks/>
          </p:cNvGraphicFramePr>
          <p:nvPr>
            <p:extLst>
              <p:ext uri="{D42A27DB-BD31-4B8C-83A1-F6EECF244321}">
                <p14:modId xmlns:p14="http://schemas.microsoft.com/office/powerpoint/2010/main" val="1853950237"/>
              </p:ext>
            </p:extLst>
          </p:nvPr>
        </p:nvGraphicFramePr>
        <p:xfrm>
          <a:off x="422473" y="1451768"/>
          <a:ext cx="6503515" cy="443967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6647935" y="2734950"/>
            <a:ext cx="2041419" cy="1982169"/>
            <a:chOff x="628648" y="3555541"/>
            <a:chExt cx="2400190" cy="1982169"/>
          </a:xfrm>
        </p:grpSpPr>
        <p:sp>
          <p:nvSpPr>
            <p:cNvPr id="7" name="Rounded Rectangle 6"/>
            <p:cNvSpPr/>
            <p:nvPr/>
          </p:nvSpPr>
          <p:spPr>
            <a:xfrm>
              <a:off x="628648" y="3555541"/>
              <a:ext cx="2400190" cy="1640025"/>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8648" y="3721828"/>
              <a:ext cx="2400190" cy="1815882"/>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A gap of just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3 years, 10 months meant a nearly 50% increase in the cost of income.</a:t>
              </a:r>
            </a:p>
          </p:txBody>
        </p:sp>
      </p:grpSp>
      <p:sp>
        <p:nvSpPr>
          <p:cNvPr id="9" name="TextBox 8"/>
          <p:cNvSpPr txBox="1"/>
          <p:nvPr/>
        </p:nvSpPr>
        <p:spPr>
          <a:xfrm>
            <a:off x="304799" y="5935122"/>
            <a:ext cx="8004313"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Cannex Pay Index.</a:t>
            </a:r>
          </a:p>
          <a:p>
            <a:r>
              <a:rPr lang="en-US" sz="800" dirty="0">
                <a:latin typeface="Arial" panose="020B0604020202020204" pitchFamily="34" charset="0"/>
                <a:cs typeface="Arial" panose="020B0604020202020204" pitchFamily="34" charset="0"/>
              </a:rPr>
              <a:t>The Cannex Pay Index is meant to provide an indication of the lifetime yield that a retiree can expect from a single premium income annuity (SPIA). The Cannex Pay Index is unmanaged and not available for direct investment. </a:t>
            </a:r>
            <a:r>
              <a:rPr lang="en-US" sz="800" b="1" dirty="0">
                <a:latin typeface="Arial" panose="020B0604020202020204" pitchFamily="34" charset="0"/>
                <a:cs typeface="Arial" panose="020B0604020202020204" pitchFamily="34" charset="0"/>
              </a:rPr>
              <a:t>Past performance is no guarantee of future results.</a:t>
            </a:r>
          </a:p>
        </p:txBody>
      </p:sp>
    </p:spTree>
    <p:extLst>
      <p:ext uri="{BB962C8B-B14F-4D97-AF65-F5344CB8AC3E}">
        <p14:creationId xmlns:p14="http://schemas.microsoft.com/office/powerpoint/2010/main" val="73753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Yesterday’s Retirement Income Planning</a:t>
            </a:r>
          </a:p>
        </p:txBody>
      </p:sp>
      <p:sp>
        <p:nvSpPr>
          <p:cNvPr id="3" name="Content Placeholder 2"/>
          <p:cNvSpPr>
            <a:spLocks noGrp="1"/>
          </p:cNvSpPr>
          <p:nvPr>
            <p:ph idx="1"/>
          </p:nvPr>
        </p:nvSpPr>
        <p:spPr>
          <a:xfrm>
            <a:off x="2838593" y="2984106"/>
            <a:ext cx="4835770" cy="1148281"/>
          </a:xfrm>
        </p:spPr>
        <p:txBody>
          <a:bodyPr>
            <a:noAutofit/>
          </a:bodyPr>
          <a:lstStyle/>
          <a:p>
            <a:pPr marL="0" indent="0" algn="ctr">
              <a:buNone/>
            </a:pPr>
            <a:r>
              <a:rPr lang="en-US" b="1" i="1" dirty="0">
                <a:solidFill>
                  <a:srgbClr val="404041"/>
                </a:solidFill>
              </a:rPr>
              <a:t>You can live off of 4% of your assets per year, adjusted for inflation, throughout retirement.</a:t>
            </a:r>
          </a:p>
        </p:txBody>
      </p:sp>
      <p:sp>
        <p:nvSpPr>
          <p:cNvPr id="4" name="TextBox 3"/>
          <p:cNvSpPr txBox="1"/>
          <p:nvPr/>
        </p:nvSpPr>
        <p:spPr>
          <a:xfrm>
            <a:off x="3016201" y="1769246"/>
            <a:ext cx="4410215" cy="990015"/>
          </a:xfrm>
          <a:prstGeom prst="rect">
            <a:avLst/>
          </a:prstGeom>
          <a:noFill/>
        </p:spPr>
        <p:txBody>
          <a:bodyPr wrap="square" rtlCol="0">
            <a:spAutoFit/>
          </a:bodyPr>
          <a:lstStyle/>
          <a:p>
            <a:pPr algn="ctr">
              <a:lnSpc>
                <a:spcPts val="3500"/>
              </a:lnSpc>
            </a:pPr>
            <a:r>
              <a:rPr lang="en-US" sz="2800" b="1" dirty="0">
                <a:solidFill>
                  <a:srgbClr val="DE2B22"/>
                </a:solidFill>
                <a:latin typeface="Arial" panose="020B0604020202020204" pitchFamily="34" charset="0"/>
                <a:cs typeface="Arial" panose="020B0604020202020204" pitchFamily="34" charset="0"/>
              </a:rPr>
              <a:t>The conventional</a:t>
            </a:r>
          </a:p>
          <a:p>
            <a:pPr algn="ctr">
              <a:lnSpc>
                <a:spcPts val="3500"/>
              </a:lnSpc>
            </a:pPr>
            <a:r>
              <a:rPr lang="en-US" sz="3600" b="1" dirty="0">
                <a:solidFill>
                  <a:srgbClr val="424243"/>
                </a:solidFill>
                <a:latin typeface="Arial" panose="020B0604020202020204" pitchFamily="34" charset="0"/>
                <a:cs typeface="Arial" panose="020B0604020202020204" pitchFamily="34" charset="0"/>
              </a:rPr>
              <a:t>“4% RULE”</a:t>
            </a:r>
          </a:p>
        </p:txBody>
      </p:sp>
      <p:grpSp>
        <p:nvGrpSpPr>
          <p:cNvPr id="9" name="Group 8"/>
          <p:cNvGrpSpPr/>
          <p:nvPr/>
        </p:nvGrpSpPr>
        <p:grpSpPr>
          <a:xfrm>
            <a:off x="1843314" y="4475622"/>
            <a:ext cx="6672036" cy="1071602"/>
            <a:chOff x="-1467132" y="3890138"/>
            <a:chExt cx="6672036" cy="1071602"/>
          </a:xfrm>
        </p:grpSpPr>
        <p:sp>
          <p:nvSpPr>
            <p:cNvPr id="10" name="Rounded Rectangle 9"/>
            <p:cNvSpPr/>
            <p:nvPr/>
          </p:nvSpPr>
          <p:spPr>
            <a:xfrm>
              <a:off x="-1467132" y="3890138"/>
              <a:ext cx="6672036" cy="1071602"/>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15465" y="4059639"/>
              <a:ext cx="6368702"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Our faith in the 4% rule could be misplaced and our understanding of what it means may be wrong.</a:t>
              </a: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51" y="1581585"/>
            <a:ext cx="1365522" cy="4589282"/>
          </a:xfrm>
          <a:prstGeom prst="rect">
            <a:avLst/>
          </a:prstGeom>
        </p:spPr>
      </p:pic>
    </p:spTree>
    <p:extLst>
      <p:ext uri="{BB962C8B-B14F-4D97-AF65-F5344CB8AC3E}">
        <p14:creationId xmlns:p14="http://schemas.microsoft.com/office/powerpoint/2010/main" val="2948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16" y="2045010"/>
            <a:ext cx="8730453" cy="4024194"/>
          </a:xfrm>
          <a:prstGeom prst="rect">
            <a:avLst/>
          </a:prstGeom>
        </p:spPr>
      </p:pic>
      <p:sp>
        <p:nvSpPr>
          <p:cNvPr id="2" name="Title 1"/>
          <p:cNvSpPr>
            <a:spLocks noGrp="1"/>
          </p:cNvSpPr>
          <p:nvPr>
            <p:ph type="title"/>
          </p:nvPr>
        </p:nvSpPr>
        <p:spPr/>
        <p:txBody>
          <a:bodyPr/>
          <a:lstStyle/>
          <a:p>
            <a:r>
              <a:rPr lang="en-US" dirty="0"/>
              <a:t>Sequence of Returns Risk</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5415" t="19588" r="60401" b="57677"/>
          <a:stretch/>
        </p:blipFill>
        <p:spPr>
          <a:xfrm>
            <a:off x="988541" y="1209366"/>
            <a:ext cx="2384854" cy="1033333"/>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1568" r="4813" b="25051"/>
          <a:stretch/>
        </p:blipFill>
        <p:spPr>
          <a:xfrm>
            <a:off x="1248032" y="2242700"/>
            <a:ext cx="7372736" cy="3045992"/>
          </a:xfrm>
          <a:prstGeom prst="rect">
            <a:avLst/>
          </a:prstGeom>
        </p:spPr>
      </p:pic>
      <p:sp>
        <p:nvSpPr>
          <p:cNvPr id="24" name="Oval 23"/>
          <p:cNvSpPr/>
          <p:nvPr/>
        </p:nvSpPr>
        <p:spPr>
          <a:xfrm>
            <a:off x="8183023" y="3531140"/>
            <a:ext cx="437744" cy="437744"/>
          </a:xfrm>
          <a:prstGeom prst="ellipse">
            <a:avLst/>
          </a:prstGeom>
          <a:noFill/>
          <a:ln w="38100">
            <a:solidFill>
              <a:srgbClr val="EE4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1529" t="35257" r="5080" b="16127"/>
          <a:stretch/>
        </p:blipFill>
        <p:spPr>
          <a:xfrm>
            <a:off x="1248032" y="3676650"/>
            <a:ext cx="7372735" cy="1981200"/>
          </a:xfrm>
          <a:prstGeom prst="rect">
            <a:avLst/>
          </a:prstGeom>
        </p:spPr>
      </p:pic>
      <p:sp>
        <p:nvSpPr>
          <p:cNvPr id="9" name="TextBox 8"/>
          <p:cNvSpPr txBox="1"/>
          <p:nvPr/>
        </p:nvSpPr>
        <p:spPr>
          <a:xfrm>
            <a:off x="304799" y="6058692"/>
            <a:ext cx="800431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This chart is hypothetical. The average annual return is equal to 8.0% in both scenarios and does not reflect the performance of an actual product or account, or the taxes and other fees that, if applied, would reduce performance. Performance over the time period shows an inverse relationship between Accounts A and B.</a:t>
            </a:r>
          </a:p>
        </p:txBody>
      </p:sp>
    </p:spTree>
    <p:extLst>
      <p:ext uri="{BB962C8B-B14F-4D97-AF65-F5344CB8AC3E}">
        <p14:creationId xmlns:p14="http://schemas.microsoft.com/office/powerpoint/2010/main" val="37491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2000"/>
                                        <p:tgtEl>
                                          <p:spTgt spid="23"/>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1" y="2045010"/>
            <a:ext cx="8778723" cy="4046442"/>
          </a:xfrm>
          <a:prstGeom prst="rect">
            <a:avLst/>
          </a:prstGeom>
        </p:spPr>
      </p:pic>
      <p:sp>
        <p:nvSpPr>
          <p:cNvPr id="2" name="Title 1"/>
          <p:cNvSpPr>
            <a:spLocks noGrp="1"/>
          </p:cNvSpPr>
          <p:nvPr>
            <p:ph type="title"/>
          </p:nvPr>
        </p:nvSpPr>
        <p:spPr/>
        <p:txBody>
          <a:bodyPr/>
          <a:lstStyle/>
          <a:p>
            <a:r>
              <a:rPr lang="en-US" dirty="0"/>
              <a:t>Sequence of Returns Risk</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97" y="2009841"/>
            <a:ext cx="8896350" cy="410066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0790" t="10317" r="4014" b="27964"/>
          <a:stretch/>
        </p:blipFill>
        <p:spPr>
          <a:xfrm>
            <a:off x="1162050" y="2440388"/>
            <a:ext cx="7524750" cy="2512612"/>
          </a:xfrm>
          <a:prstGeom prst="rect">
            <a:avLst/>
          </a:prstGeom>
        </p:spPr>
      </p:pic>
      <p:sp>
        <p:nvSpPr>
          <p:cNvPr id="14" name="Oval 13"/>
          <p:cNvSpPr/>
          <p:nvPr/>
        </p:nvSpPr>
        <p:spPr>
          <a:xfrm>
            <a:off x="4486681" y="5298417"/>
            <a:ext cx="437744" cy="437744"/>
          </a:xfrm>
          <a:prstGeom prst="ellipse">
            <a:avLst/>
          </a:prstGeom>
          <a:noFill/>
          <a:ln w="38100">
            <a:solidFill>
              <a:srgbClr val="EE4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177721" y="3849359"/>
            <a:ext cx="437744" cy="437744"/>
          </a:xfrm>
          <a:prstGeom prst="ellipse">
            <a:avLst/>
          </a:prstGeom>
          <a:noFill/>
          <a:ln w="38100">
            <a:solidFill>
              <a:srgbClr val="EE4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5415" t="19588" r="60401" b="57677"/>
          <a:stretch/>
        </p:blipFill>
        <p:spPr>
          <a:xfrm>
            <a:off x="988541" y="1209366"/>
            <a:ext cx="2384854" cy="1033333"/>
          </a:xfrm>
          <a:prstGeom prst="rect">
            <a:avLst/>
          </a:prstGeom>
        </p:spPr>
      </p:pic>
      <p:sp>
        <p:nvSpPr>
          <p:cNvPr id="11" name="TextBox 10"/>
          <p:cNvSpPr txBox="1"/>
          <p:nvPr/>
        </p:nvSpPr>
        <p:spPr>
          <a:xfrm>
            <a:off x="304799" y="6058692"/>
            <a:ext cx="800431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During the distribution phase, each hypothetical account is adjusted for the annual return indicated in the Before Retirement chart, then reduced according to a 5%</a:t>
            </a:r>
          </a:p>
          <a:p>
            <a:r>
              <a:rPr lang="en-US" sz="800" dirty="0">
                <a:latin typeface="Arial" panose="020B0604020202020204" pitchFamily="34" charset="0"/>
                <a:cs typeface="Arial" panose="020B0604020202020204" pitchFamily="34" charset="0"/>
              </a:rPr>
              <a:t>hypothetical withdrawal at the end of each year. Starting in year two, the withdrawal amount is increased each year by 3% for an assumed rate of inflation.</a:t>
            </a:r>
          </a:p>
        </p:txBody>
      </p:sp>
    </p:spTree>
    <p:extLst>
      <p:ext uri="{BB962C8B-B14F-4D97-AF65-F5344CB8AC3E}">
        <p14:creationId xmlns:p14="http://schemas.microsoft.com/office/powerpoint/2010/main" val="140657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Returns in History</a:t>
            </a:r>
          </a:p>
        </p:txBody>
      </p:sp>
      <p:sp>
        <p:nvSpPr>
          <p:cNvPr id="4" name="TextBox 3"/>
          <p:cNvSpPr txBox="1"/>
          <p:nvPr/>
        </p:nvSpPr>
        <p:spPr>
          <a:xfrm>
            <a:off x="255799" y="5697993"/>
            <a:ext cx="8078028" cy="707886"/>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70% MSCI World Index, 30% Bank of America Merrill Lynch U.S. Treasury Index.</a:t>
            </a:r>
          </a:p>
          <a:p>
            <a:r>
              <a:rPr lang="en-US" sz="800" dirty="0">
                <a:latin typeface="Arial" panose="020B0604020202020204" pitchFamily="34" charset="0"/>
                <a:cs typeface="Arial" panose="020B0604020202020204" pitchFamily="34" charset="0"/>
              </a:rPr>
              <a:t>The MSCI World Index is a broad global equity benchmark that represents large and mid-cap equity performance across 23 developed markets countries. The MSCI World Index is unmanaged and not available for direct investment. The Bank of America Merrill Lynch U.S. Treasury Index is an unmanaged index that tracks the performance of the direct sovereign debt of the U.S. Government and is not available for direct investment. </a:t>
            </a:r>
            <a:r>
              <a:rPr lang="en-US" sz="800" b="1" dirty="0">
                <a:latin typeface="Arial" panose="020B0604020202020204" pitchFamily="34" charset="0"/>
                <a:cs typeface="Arial" panose="020B0604020202020204" pitchFamily="34" charset="0"/>
              </a:rPr>
              <a:t>Past performance is no guarantee of future results.</a:t>
            </a:r>
          </a:p>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Speaker reference: James M. Sanford, Chicago Tribune, "The Strong Case Against Annuities," June 23, 2016.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74" y="2975023"/>
            <a:ext cx="2558318" cy="2546135"/>
          </a:xfrm>
          <a:prstGeom prst="rect">
            <a:avLst/>
          </a:prstGeom>
        </p:spPr>
      </p:pic>
      <p:sp>
        <p:nvSpPr>
          <p:cNvPr id="8" name="Content Placeholder 2"/>
          <p:cNvSpPr txBox="1">
            <a:spLocks/>
          </p:cNvSpPr>
          <p:nvPr/>
        </p:nvSpPr>
        <p:spPr>
          <a:xfrm>
            <a:off x="707780" y="1594445"/>
            <a:ext cx="7728439" cy="79989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800" b="1" dirty="0"/>
              <a:t>A 70/30 Stock/Bond portfolio grows from </a:t>
            </a:r>
            <a:br>
              <a:rPr lang="en-US" sz="2800" b="1" dirty="0"/>
            </a:br>
            <a:r>
              <a:rPr lang="en-US" sz="2800" b="1" dirty="0"/>
              <a:t>$100,000 to over $300,000 from 1997-2014.</a:t>
            </a:r>
            <a:r>
              <a:rPr lang="en-US" sz="2800" b="1" baseline="30000" dirty="0"/>
              <a:t>1</a:t>
            </a:r>
          </a:p>
        </p:txBody>
      </p:sp>
      <p:sp>
        <p:nvSpPr>
          <p:cNvPr id="9" name="Content Placeholder 2"/>
          <p:cNvSpPr txBox="1">
            <a:spLocks/>
          </p:cNvSpPr>
          <p:nvPr/>
        </p:nvSpPr>
        <p:spPr>
          <a:xfrm>
            <a:off x="1758104" y="4150487"/>
            <a:ext cx="1237570" cy="681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70% Stock</a:t>
            </a:r>
          </a:p>
        </p:txBody>
      </p:sp>
      <p:sp>
        <p:nvSpPr>
          <p:cNvPr id="10" name="Content Placeholder 2"/>
          <p:cNvSpPr txBox="1">
            <a:spLocks/>
          </p:cNvSpPr>
          <p:nvPr/>
        </p:nvSpPr>
        <p:spPr>
          <a:xfrm>
            <a:off x="769565" y="3530014"/>
            <a:ext cx="1237570" cy="681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30% Bonds</a:t>
            </a:r>
          </a:p>
        </p:txBody>
      </p:sp>
      <p:graphicFrame>
        <p:nvGraphicFramePr>
          <p:cNvPr id="12" name="Chart 11">
            <a:extLst>
              <a:ext uri="{FF2B5EF4-FFF2-40B4-BE49-F238E27FC236}">
                <a16:creationId xmlns:a16="http://schemas.microsoft.com/office/drawing/2014/main" xmlns="" id="{8DE90C64-B82C-4F1D-99D2-BB8FA02F07A6}"/>
              </a:ext>
            </a:extLst>
          </p:cNvPr>
          <p:cNvGraphicFramePr>
            <a:graphicFrameLocks/>
          </p:cNvGraphicFramePr>
          <p:nvPr>
            <p:extLst>
              <p:ext uri="{D42A27DB-BD31-4B8C-83A1-F6EECF244321}">
                <p14:modId xmlns:p14="http://schemas.microsoft.com/office/powerpoint/2010/main" val="1873601881"/>
              </p:ext>
            </p:extLst>
          </p:nvPr>
        </p:nvGraphicFramePr>
        <p:xfrm>
          <a:off x="3467920" y="2498916"/>
          <a:ext cx="4865907" cy="29256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48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Returns in History</a:t>
            </a:r>
          </a:p>
        </p:txBody>
      </p:sp>
      <p:sp>
        <p:nvSpPr>
          <p:cNvPr id="3" name="Content Placeholder 2"/>
          <p:cNvSpPr>
            <a:spLocks noGrp="1"/>
          </p:cNvSpPr>
          <p:nvPr>
            <p:ph idx="1"/>
          </p:nvPr>
        </p:nvSpPr>
        <p:spPr>
          <a:xfrm>
            <a:off x="628650" y="1109289"/>
            <a:ext cx="7886700" cy="760740"/>
          </a:xfrm>
        </p:spPr>
        <p:txBody>
          <a:bodyPr anchor="t">
            <a:normAutofit lnSpcReduction="10000"/>
          </a:bodyPr>
          <a:lstStyle/>
          <a:p>
            <a:pPr marL="0" indent="0" algn="ctr">
              <a:lnSpc>
                <a:spcPct val="100000"/>
              </a:lnSpc>
              <a:buNone/>
            </a:pPr>
            <a:r>
              <a:rPr lang="en-US" b="1" dirty="0"/>
              <a:t>70/30 Portfolio </a:t>
            </a:r>
          </a:p>
          <a:p>
            <a:pPr marL="0" indent="0" algn="ctr">
              <a:lnSpc>
                <a:spcPct val="100000"/>
              </a:lnSpc>
              <a:buNone/>
            </a:pPr>
            <a:r>
              <a:rPr lang="en-US" sz="1500" b="1" dirty="0">
                <a:solidFill>
                  <a:srgbClr val="404041"/>
                </a:solidFill>
              </a:rPr>
              <a:t>($100,000 value, 4%/Year withdrawal adjusted for inflation)</a:t>
            </a:r>
            <a:r>
              <a:rPr lang="en-US" sz="1500" b="1" baseline="30000" dirty="0">
                <a:solidFill>
                  <a:srgbClr val="404041"/>
                </a:solidFill>
              </a:rPr>
              <a:t>1</a:t>
            </a:r>
          </a:p>
        </p:txBody>
      </p:sp>
      <p:grpSp>
        <p:nvGrpSpPr>
          <p:cNvPr id="23" name="Group 22"/>
          <p:cNvGrpSpPr/>
          <p:nvPr/>
        </p:nvGrpSpPr>
        <p:grpSpPr>
          <a:xfrm>
            <a:off x="6783043" y="3274703"/>
            <a:ext cx="1798812" cy="747077"/>
            <a:chOff x="4499855" y="5420347"/>
            <a:chExt cx="2201631" cy="914376"/>
          </a:xfrm>
        </p:grpSpPr>
        <p:sp>
          <p:nvSpPr>
            <p:cNvPr id="24" name="Rounded Rectangle 23"/>
            <p:cNvSpPr/>
            <p:nvPr/>
          </p:nvSpPr>
          <p:spPr>
            <a:xfrm>
              <a:off x="4539508" y="5420347"/>
              <a:ext cx="2122324" cy="914376"/>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499855" y="5539818"/>
              <a:ext cx="2201631" cy="71572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Ending Value</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2016: $57,382</a:t>
              </a:r>
              <a:endParaRPr lang="en-US" sz="2000" b="1" dirty="0">
                <a:solidFill>
                  <a:schemeClr val="bg1"/>
                </a:solidFill>
                <a:latin typeface="Arial" panose="020B0604020202020204" pitchFamily="34" charset="0"/>
                <a:cs typeface="Arial" panose="020B0604020202020204" pitchFamily="34" charset="0"/>
              </a:endParaRPr>
            </a:p>
          </p:txBody>
        </p:sp>
      </p:grpSp>
      <p:grpSp>
        <p:nvGrpSpPr>
          <p:cNvPr id="26" name="Group 25"/>
          <p:cNvGrpSpPr/>
          <p:nvPr/>
        </p:nvGrpSpPr>
        <p:grpSpPr>
          <a:xfrm>
            <a:off x="6329715" y="2024052"/>
            <a:ext cx="1798812" cy="747077"/>
            <a:chOff x="4499855" y="5420347"/>
            <a:chExt cx="2201631" cy="914376"/>
          </a:xfrm>
        </p:grpSpPr>
        <p:sp>
          <p:nvSpPr>
            <p:cNvPr id="27" name="Rounded Rectangle 26"/>
            <p:cNvSpPr/>
            <p:nvPr/>
          </p:nvSpPr>
          <p:spPr>
            <a:xfrm>
              <a:off x="4539508" y="5420347"/>
              <a:ext cx="2122324" cy="914376"/>
            </a:xfrm>
            <a:prstGeom prst="round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1953E"/>
                </a:solidFill>
              </a:endParaRPr>
            </a:p>
          </p:txBody>
        </p:sp>
        <p:sp>
          <p:nvSpPr>
            <p:cNvPr id="28" name="TextBox 27"/>
            <p:cNvSpPr txBox="1"/>
            <p:nvPr/>
          </p:nvSpPr>
          <p:spPr>
            <a:xfrm>
              <a:off x="4499855" y="5539818"/>
              <a:ext cx="2201631" cy="71572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Ending Value</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2013: $118,479</a:t>
              </a:r>
              <a:endParaRPr lang="en-US" sz="2000" b="1" dirty="0">
                <a:solidFill>
                  <a:schemeClr val="bg1"/>
                </a:solidFill>
                <a:latin typeface="Arial" panose="020B0604020202020204" pitchFamily="34" charset="0"/>
                <a:cs typeface="Arial" panose="020B0604020202020204" pitchFamily="34" charset="0"/>
              </a:endParaRPr>
            </a:p>
          </p:txBody>
        </p:sp>
      </p:grpSp>
      <p:grpSp>
        <p:nvGrpSpPr>
          <p:cNvPr id="5" name="Group 4"/>
          <p:cNvGrpSpPr/>
          <p:nvPr/>
        </p:nvGrpSpPr>
        <p:grpSpPr>
          <a:xfrm>
            <a:off x="2389010" y="2015748"/>
            <a:ext cx="3387303" cy="265078"/>
            <a:chOff x="2389010" y="2015748"/>
            <a:chExt cx="3387303" cy="265078"/>
          </a:xfrm>
        </p:grpSpPr>
        <p:sp>
          <p:nvSpPr>
            <p:cNvPr id="15" name="Rectangle 14"/>
            <p:cNvSpPr/>
            <p:nvPr/>
          </p:nvSpPr>
          <p:spPr>
            <a:xfrm>
              <a:off x="2389010" y="2015748"/>
              <a:ext cx="223966" cy="223966"/>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612976" y="2027840"/>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1997 - 2013 </a:t>
              </a:r>
            </a:p>
          </p:txBody>
        </p:sp>
        <p:sp>
          <p:nvSpPr>
            <p:cNvPr id="17" name="Rectangle 16"/>
            <p:cNvSpPr/>
            <p:nvPr/>
          </p:nvSpPr>
          <p:spPr>
            <a:xfrm>
              <a:off x="3747487" y="2024052"/>
              <a:ext cx="223966" cy="223966"/>
            </a:xfrm>
            <a:prstGeom prst="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971453" y="2036144"/>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2000 - 2016</a:t>
              </a:r>
            </a:p>
          </p:txBody>
        </p:sp>
      </p:grpSp>
      <p:sp>
        <p:nvSpPr>
          <p:cNvPr id="20" name="TextBox 19"/>
          <p:cNvSpPr txBox="1"/>
          <p:nvPr/>
        </p:nvSpPr>
        <p:spPr>
          <a:xfrm>
            <a:off x="303424" y="5821818"/>
            <a:ext cx="8516726" cy="584775"/>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 </a:t>
            </a:r>
            <a:r>
              <a:rPr lang="en-US" sz="800" dirty="0">
                <a:latin typeface="Arial" panose="020B0604020202020204" pitchFamily="34" charset="0"/>
                <a:cs typeface="Arial" panose="020B0604020202020204" pitchFamily="34" charset="0"/>
              </a:rPr>
              <a:t>Chart Source: 70% MSCI World Index, 30% Bank of America Merrill Lynch U.S. Treasury Index. </a:t>
            </a:r>
          </a:p>
          <a:p>
            <a:r>
              <a:rPr lang="en-US" sz="800" dirty="0">
                <a:latin typeface="Arial" panose="020B0604020202020204" pitchFamily="34" charset="0"/>
                <a:cs typeface="Arial" panose="020B0604020202020204" pitchFamily="34" charset="0"/>
              </a:rPr>
              <a:t>The MSCI World Index is a broad global equity benchmark that represents large and mid-cap equity performance across 23 developed markets countries. The MSCI World Index is unmanaged and not available for direct investment. The Bank of America Merrill Lynch U.S. Treasury Index is an unmanaged index that tracks the performance of the direct sovereign debt of the U.S. Government and is not available for direct investment. This chart is hypothetical, for illustrative purposes only. </a:t>
            </a:r>
            <a:r>
              <a:rPr lang="en-US" sz="800" b="1" dirty="0">
                <a:latin typeface="Arial" panose="020B0604020202020204" pitchFamily="34" charset="0"/>
                <a:cs typeface="Arial" panose="020B0604020202020204" pitchFamily="34" charset="0"/>
              </a:rPr>
              <a:t>Past performance is no guarantee of future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36" y="1891435"/>
            <a:ext cx="6975000" cy="40170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650" y="1914370"/>
            <a:ext cx="6852685" cy="394657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88" y="1880928"/>
            <a:ext cx="7137848" cy="4110803"/>
          </a:xfrm>
          <a:prstGeom prst="rect">
            <a:avLst/>
          </a:prstGeom>
        </p:spPr>
      </p:pic>
    </p:spTree>
    <p:extLst>
      <p:ext uri="{BB962C8B-B14F-4D97-AF65-F5344CB8AC3E}">
        <p14:creationId xmlns:p14="http://schemas.microsoft.com/office/powerpoint/2010/main" val="1343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000"/>
                                        <p:tgtEl>
                                          <p:spTgt spid="3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486597"/>
            <a:ext cx="7886700" cy="5027092"/>
          </a:xfrm>
        </p:spPr>
        <p:txBody>
          <a:bodyPr>
            <a:normAutofit/>
          </a:bodyPr>
          <a:lstStyle/>
          <a:p>
            <a:pPr marL="0" indent="0">
              <a:lnSpc>
                <a:spcPts val="1300"/>
              </a:lnSpc>
              <a:spcBef>
                <a:spcPts val="0"/>
              </a:spcBef>
              <a:spcAft>
                <a:spcPts val="600"/>
              </a:spcAft>
              <a:buNone/>
            </a:pPr>
            <a:r>
              <a:rPr lang="en-US" sz="1200" b="1" dirty="0">
                <a:solidFill>
                  <a:schemeClr val="tx1"/>
                </a:solidFill>
                <a:ea typeface="ＭＳ Ｐゴシック" pitchFamily="80" charset="-128"/>
              </a:rPr>
              <a:t>Before investing, investors should carefully consider the investment objectives, risks, charges and expenses of the variable annuity and its underlying investment options. The current contract prospectus and underlying fund prospectuses, which are contained in the same document, provide this and other important information. Please contact your Internal Wholesaler to obtain the prospectuses. Please read the prospectuses carefully before investing or sending money.</a:t>
            </a:r>
          </a:p>
          <a:p>
            <a:pPr marL="0" indent="0">
              <a:lnSpc>
                <a:spcPts val="1200"/>
              </a:lnSpc>
              <a:spcBef>
                <a:spcPts val="0"/>
              </a:spcBef>
              <a:spcAft>
                <a:spcPts val="600"/>
              </a:spcAft>
              <a:buNone/>
            </a:pPr>
            <a:r>
              <a:rPr lang="en-US" sz="1100" b="1" dirty="0">
                <a:solidFill>
                  <a:schemeClr val="tx1"/>
                </a:solidFill>
              </a:rPr>
              <a:t>This material was prepared to support the promotion and marketing of Jackson</a:t>
            </a:r>
            <a:r>
              <a:rPr lang="en-US" sz="1100" baseline="30000" dirty="0">
                <a:solidFill>
                  <a:schemeClr val="tx1"/>
                </a:solidFill>
              </a:rPr>
              <a:t>®</a:t>
            </a:r>
            <a:r>
              <a:rPr lang="en-US" sz="1100" b="1" dirty="0">
                <a:solidFill>
                  <a:schemeClr val="tx1"/>
                </a:solidFill>
              </a:rPr>
              <a:t> variable annuities. Jackson, its distributors and their respective representatives do not provide tax, accounting or legal advice. Any tax statements contained herein were not intended or written to be used, and cannot be used, for the purpose of avoiding U.S. federal, state or local tax penalties. Clients should contact their own independent advisors as to any tax, accounting or legal statements made herein.</a:t>
            </a:r>
            <a:endParaRPr lang="en-US" sz="1100" dirty="0">
              <a:solidFill>
                <a:schemeClr val="tx1"/>
              </a:solidFill>
            </a:endParaRPr>
          </a:p>
          <a:p>
            <a:pPr marL="0" indent="0">
              <a:lnSpc>
                <a:spcPts val="1100"/>
              </a:lnSpc>
              <a:spcBef>
                <a:spcPts val="0"/>
              </a:spcBef>
              <a:spcAft>
                <a:spcPts val="600"/>
              </a:spcAft>
              <a:buNone/>
            </a:pPr>
            <a:r>
              <a:rPr lang="en-US" sz="1000" dirty="0">
                <a:solidFill>
                  <a:schemeClr val="tx1"/>
                </a:solidFill>
              </a:rPr>
              <a:t>Variable annuities are long-term, tax-deferred investments designed for retirement, involve risks and may lose value. Earnings are taxable as ordinary income when distributed and may be subject to a 10% additional tax if withdrawn before age 59½. </a:t>
            </a:r>
          </a:p>
          <a:p>
            <a:pPr marL="0" indent="0">
              <a:lnSpc>
                <a:spcPts val="1100"/>
              </a:lnSpc>
              <a:spcBef>
                <a:spcPts val="0"/>
              </a:spcBef>
              <a:spcAft>
                <a:spcPts val="600"/>
              </a:spcAft>
              <a:buNone/>
            </a:pPr>
            <a:r>
              <a:rPr lang="en-US" sz="1000" dirty="0">
                <a:solidFill>
                  <a:schemeClr val="tx1">
                    <a:lumMod val="85000"/>
                    <a:lumOff val="15000"/>
                  </a:schemeClr>
                </a:solidFill>
              </a:rPr>
              <a:t>Guarantees are backed by the claims-paying ability of the issuing insurance company.</a:t>
            </a:r>
          </a:p>
          <a:p>
            <a:pPr marL="0" indent="0">
              <a:lnSpc>
                <a:spcPts val="1100"/>
              </a:lnSpc>
              <a:spcBef>
                <a:spcPts val="0"/>
              </a:spcBef>
              <a:spcAft>
                <a:spcPts val="600"/>
              </a:spcAft>
              <a:buNone/>
            </a:pPr>
            <a:r>
              <a:rPr lang="en-US" sz="1000" dirty="0">
                <a:solidFill>
                  <a:schemeClr val="tx1"/>
                </a:solidFill>
              </a:rPr>
              <a:t>Tax deferral offers no additional value if an annuity is used to fund a qualified plan, such as a 401(k) or IRA, and may be found at a lower cost in other investment products. It also may not be available if the annuity is owned by a “non-natural person” such as a corporation or certain types of trusts.</a:t>
            </a:r>
          </a:p>
          <a:p>
            <a:pPr marL="0" indent="0">
              <a:lnSpc>
                <a:spcPts val="1100"/>
              </a:lnSpc>
              <a:spcBef>
                <a:spcPts val="0"/>
              </a:spcBef>
              <a:spcAft>
                <a:spcPts val="600"/>
              </a:spcAft>
              <a:buNone/>
            </a:pPr>
            <a:endParaRPr lang="en-US" sz="1000" dirty="0">
              <a:solidFill>
                <a:schemeClr val="tx1">
                  <a:lumMod val="85000"/>
                  <a:lumOff val="15000"/>
                </a:schemeClr>
              </a:solidFill>
            </a:endParaRPr>
          </a:p>
          <a:p>
            <a:pPr marL="0" indent="0">
              <a:lnSpc>
                <a:spcPts val="1100"/>
              </a:lnSpc>
              <a:spcBef>
                <a:spcPts val="0"/>
              </a:spcBef>
              <a:spcAft>
                <a:spcPts val="600"/>
              </a:spcAft>
              <a:buNone/>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18780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rot="10800000">
            <a:off x="7133577" y="2434953"/>
            <a:ext cx="1340829"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6" name="Content Placeholder 2"/>
          <p:cNvSpPr txBox="1">
            <a:spLocks/>
          </p:cNvSpPr>
          <p:nvPr/>
        </p:nvSpPr>
        <p:spPr>
          <a:xfrm>
            <a:off x="412494" y="1781577"/>
            <a:ext cx="1793635"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2" name="Title 1"/>
          <p:cNvSpPr>
            <a:spLocks noGrp="1"/>
          </p:cNvSpPr>
          <p:nvPr>
            <p:ph type="title"/>
          </p:nvPr>
        </p:nvSpPr>
        <p:spPr/>
        <p:txBody>
          <a:bodyPr/>
          <a:lstStyle/>
          <a:p>
            <a:r>
              <a:rPr lang="en-US" dirty="0"/>
              <a:t>Retiring at the Wrong Time</a:t>
            </a:r>
          </a:p>
        </p:txBody>
      </p:sp>
      <p:sp>
        <p:nvSpPr>
          <p:cNvPr id="4" name="Content Placeholder 2"/>
          <p:cNvSpPr txBox="1">
            <a:spLocks/>
          </p:cNvSpPr>
          <p:nvPr/>
        </p:nvSpPr>
        <p:spPr>
          <a:xfrm>
            <a:off x="1160060" y="2390115"/>
            <a:ext cx="6741994" cy="833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i="1" dirty="0">
                <a:solidFill>
                  <a:srgbClr val="404041"/>
                </a:solidFill>
              </a:rPr>
              <a:t>…Markets don’t have to go down and stay down to ruin your retirement. All you need is a bear market at the wrong time, and the sustainability of your income can be cut in half.</a:t>
            </a:r>
            <a:r>
              <a:rPr lang="en-US" sz="1900" i="1" baseline="30000" dirty="0">
                <a:solidFill>
                  <a:srgbClr val="404041"/>
                </a:solidFill>
              </a:rPr>
              <a:t>1</a:t>
            </a:r>
            <a:endParaRPr lang="en-US" sz="1900" b="1" i="1" baseline="30000" dirty="0">
              <a:solidFill>
                <a:srgbClr val="424243"/>
              </a:solidFill>
            </a:endParaRPr>
          </a:p>
        </p:txBody>
      </p:sp>
      <p:sp>
        <p:nvSpPr>
          <p:cNvPr id="5" name="Content Placeholder 2"/>
          <p:cNvSpPr txBox="1">
            <a:spLocks/>
          </p:cNvSpPr>
          <p:nvPr/>
        </p:nvSpPr>
        <p:spPr>
          <a:xfrm>
            <a:off x="3962400" y="3373693"/>
            <a:ext cx="4473819" cy="588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1900" b="1" dirty="0">
                <a:solidFill>
                  <a:srgbClr val="404041"/>
                </a:solidFill>
              </a:rPr>
              <a:t>Moshe A. Milevsky, Ph.D. "Confessions of a VA Critic”</a:t>
            </a:r>
            <a:endParaRPr lang="en-US" sz="1900" b="1" dirty="0">
              <a:solidFill>
                <a:schemeClr val="bg1"/>
              </a:solidFill>
            </a:endParaRPr>
          </a:p>
        </p:txBody>
      </p:sp>
      <p:sp>
        <p:nvSpPr>
          <p:cNvPr id="9" name="Content Placeholder 2"/>
          <p:cNvSpPr txBox="1">
            <a:spLocks/>
          </p:cNvSpPr>
          <p:nvPr/>
        </p:nvSpPr>
        <p:spPr>
          <a:xfrm>
            <a:off x="786911" y="4293610"/>
            <a:ext cx="7728439" cy="481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So, what’s the problem?</a:t>
            </a:r>
          </a:p>
        </p:txBody>
      </p:sp>
      <p:sp>
        <p:nvSpPr>
          <p:cNvPr id="10" name="TextBox 9"/>
          <p:cNvSpPr txBox="1"/>
          <p:nvPr/>
        </p:nvSpPr>
        <p:spPr>
          <a:xfrm>
            <a:off x="292870" y="6182262"/>
            <a:ext cx="8078028" cy="21544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Moshe A. Milevsky, Research Magazine, "Confessions of a VA Critic," January 1, 2007.</a:t>
            </a:r>
          </a:p>
        </p:txBody>
      </p:sp>
    </p:spTree>
    <p:extLst>
      <p:ext uri="{BB962C8B-B14F-4D97-AF65-F5344CB8AC3E}">
        <p14:creationId xmlns:p14="http://schemas.microsoft.com/office/powerpoint/2010/main" val="25863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8" y="1461688"/>
            <a:ext cx="1410437" cy="4291757"/>
          </a:xfrm>
          <a:prstGeom prst="rect">
            <a:avLst/>
          </a:prstGeom>
        </p:spPr>
      </p:pic>
      <p:sp>
        <p:nvSpPr>
          <p:cNvPr id="10" name="Content Placeholder 2"/>
          <p:cNvSpPr txBox="1">
            <a:spLocks/>
          </p:cNvSpPr>
          <p:nvPr/>
        </p:nvSpPr>
        <p:spPr>
          <a:xfrm rot="10800000">
            <a:off x="7467600" y="2441575"/>
            <a:ext cx="1340829"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11" name="Content Placeholder 2"/>
          <p:cNvSpPr txBox="1">
            <a:spLocks/>
          </p:cNvSpPr>
          <p:nvPr/>
        </p:nvSpPr>
        <p:spPr>
          <a:xfrm>
            <a:off x="2828330" y="1526515"/>
            <a:ext cx="1793635"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12" name="Content Placeholder 2"/>
          <p:cNvSpPr txBox="1">
            <a:spLocks/>
          </p:cNvSpPr>
          <p:nvPr/>
        </p:nvSpPr>
        <p:spPr>
          <a:xfrm>
            <a:off x="3566138" y="2135052"/>
            <a:ext cx="4844955" cy="904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i="1" dirty="0">
                <a:solidFill>
                  <a:srgbClr val="404041"/>
                </a:solidFill>
              </a:rPr>
              <a:t>I only let my clients take a sustainable withdrawal rate.</a:t>
            </a:r>
          </a:p>
        </p:txBody>
      </p:sp>
      <p:sp>
        <p:nvSpPr>
          <p:cNvPr id="14" name="TextBox 13"/>
          <p:cNvSpPr txBox="1"/>
          <p:nvPr/>
        </p:nvSpPr>
        <p:spPr>
          <a:xfrm>
            <a:off x="2727681" y="3507018"/>
            <a:ext cx="5991820" cy="1323439"/>
          </a:xfrm>
          <a:prstGeom prst="rect">
            <a:avLst/>
          </a:prstGeom>
          <a:noFill/>
        </p:spPr>
        <p:txBody>
          <a:bodyPr wrap="square" rtlCol="0">
            <a:spAutoFit/>
          </a:bodyPr>
          <a:lstStyle/>
          <a:p>
            <a:pPr algn="ctr"/>
            <a:r>
              <a:rPr lang="en-US" sz="8000" b="1" dirty="0">
                <a:solidFill>
                  <a:srgbClr val="DE2B22"/>
                </a:solidFill>
                <a:latin typeface="Arial" panose="020B0604020202020204" pitchFamily="34" charset="0"/>
                <a:cs typeface="Arial" panose="020B0604020202020204" pitchFamily="34" charset="0"/>
              </a:rPr>
              <a:t>4%?</a:t>
            </a:r>
            <a:endParaRPr lang="en-US" sz="9600" b="1" dirty="0">
              <a:solidFill>
                <a:srgbClr val="424243"/>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244" y="2045225"/>
            <a:ext cx="1206286" cy="4083667"/>
          </a:xfrm>
          <a:prstGeom prst="rect">
            <a:avLst/>
          </a:prstGeom>
        </p:spPr>
      </p:pic>
    </p:spTree>
    <p:extLst>
      <p:ext uri="{BB962C8B-B14F-4D97-AF65-F5344CB8AC3E}">
        <p14:creationId xmlns:p14="http://schemas.microsoft.com/office/powerpoint/2010/main" val="6255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49855"/>
            <a:ext cx="7886700" cy="501860"/>
          </a:xfrm>
        </p:spPr>
        <p:txBody>
          <a:bodyPr>
            <a:normAutofit/>
          </a:bodyPr>
          <a:lstStyle/>
          <a:p>
            <a:pPr marL="457200" lvl="1" indent="0" algn="ctr">
              <a:buNone/>
            </a:pPr>
            <a:r>
              <a:rPr lang="en-US" sz="2400" dirty="0">
                <a:solidFill>
                  <a:srgbClr val="404041"/>
                </a:solidFill>
              </a:rPr>
              <a:t>William Bengen, developed the 4% Rule in 1994.</a:t>
            </a:r>
          </a:p>
        </p:txBody>
      </p:sp>
      <p:sp>
        <p:nvSpPr>
          <p:cNvPr id="6" name="Content Placeholder 2"/>
          <p:cNvSpPr txBox="1">
            <a:spLocks/>
          </p:cNvSpPr>
          <p:nvPr/>
        </p:nvSpPr>
        <p:spPr>
          <a:xfrm>
            <a:off x="707780" y="1692935"/>
            <a:ext cx="7728439" cy="481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The 4% Rule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54" y="2337682"/>
            <a:ext cx="2568689" cy="2614287"/>
          </a:xfrm>
          <a:prstGeom prst="rect">
            <a:avLst/>
          </a:prstGeom>
        </p:spPr>
      </p:pic>
      <p:sp>
        <p:nvSpPr>
          <p:cNvPr id="5" name="TextBox 4"/>
          <p:cNvSpPr txBox="1"/>
          <p:nvPr/>
        </p:nvSpPr>
        <p:spPr>
          <a:xfrm>
            <a:off x="292870" y="618226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Speaker reference: Our summarization of information from William P. Bengen, "Determining Withdrawal Rates Using Historical Data," October 1994. </a:t>
            </a:r>
          </a:p>
        </p:txBody>
      </p:sp>
    </p:spTree>
    <p:extLst>
      <p:ext uri="{BB962C8B-B14F-4D97-AF65-F5344CB8AC3E}">
        <p14:creationId xmlns:p14="http://schemas.microsoft.com/office/powerpoint/2010/main" val="253390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4" name="TextBox 3"/>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
        <p:nvSpPr>
          <p:cNvPr id="3" name="Rectangle 2"/>
          <p:cNvSpPr/>
          <p:nvPr/>
        </p:nvSpPr>
        <p:spPr>
          <a:xfrm>
            <a:off x="9786913" y="3643950"/>
            <a:ext cx="859809" cy="1446665"/>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941534" y="2473736"/>
            <a:ext cx="2550565" cy="830997"/>
          </a:xfrm>
          <a:prstGeom prst="rect">
            <a:avLst/>
          </a:prstGeom>
          <a:noFill/>
        </p:spPr>
        <p:txBody>
          <a:bodyPr wrap="square" rtlCol="0">
            <a:spAutoFit/>
          </a:bodyPr>
          <a:lstStyle/>
          <a:p>
            <a:pPr algn="ctr"/>
            <a:r>
              <a:rPr lang="en-US" sz="2800" b="1" dirty="0">
                <a:solidFill>
                  <a:srgbClr val="DE2B22"/>
                </a:solidFill>
                <a:latin typeface="Arial" panose="020B0604020202020204" pitchFamily="34" charset="0"/>
                <a:cs typeface="Arial" panose="020B0604020202020204" pitchFamily="34" charset="0"/>
              </a:rPr>
              <a:t>2 to 2.5%</a:t>
            </a:r>
          </a:p>
          <a:p>
            <a:pPr algn="ctr"/>
            <a:r>
              <a:rPr lang="en-US" b="1" dirty="0">
                <a:solidFill>
                  <a:srgbClr val="404041"/>
                </a:solidFill>
                <a:latin typeface="Arial" panose="020B0604020202020204" pitchFamily="34" charset="0"/>
                <a:cs typeface="Arial" panose="020B0604020202020204" pitchFamily="34" charset="0"/>
              </a:rPr>
              <a:t>Net of Fees</a:t>
            </a:r>
            <a:endParaRPr lang="en-US" sz="24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2197288"/>
            <a:ext cx="859809" cy="2893328"/>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679872" y="1624910"/>
            <a:ext cx="1544742" cy="584775"/>
          </a:xfrm>
          <a:prstGeom prst="rect">
            <a:avLst/>
          </a:prstGeom>
          <a:noFill/>
        </p:spPr>
        <p:txBody>
          <a:bodyPr wrap="square" rtlCol="0">
            <a:spAutoFit/>
          </a:bodyPr>
          <a:lstStyle/>
          <a:p>
            <a:pPr algn="ctr"/>
            <a:r>
              <a:rPr lang="en-US" sz="3200" b="1" dirty="0">
                <a:solidFill>
                  <a:srgbClr val="71953E"/>
                </a:solidFill>
                <a:latin typeface="Arial" panose="020B0604020202020204" pitchFamily="34" charset="0"/>
                <a:cs typeface="Arial" panose="020B0604020202020204" pitchFamily="34" charset="0"/>
              </a:rPr>
              <a:t>4%</a:t>
            </a:r>
            <a:endParaRPr lang="en-US" sz="4000" b="1" dirty="0">
              <a:solidFill>
                <a:srgbClr val="71953E"/>
              </a:solidFill>
              <a:latin typeface="Arial" panose="020B0604020202020204" pitchFamily="34" charset="0"/>
              <a:cs typeface="Arial" panose="020B0604020202020204" pitchFamily="34" charset="0"/>
            </a:endParaRPr>
          </a:p>
        </p:txBody>
      </p:sp>
      <p:sp>
        <p:nvSpPr>
          <p:cNvPr id="14" name="Rectangle 13"/>
          <p:cNvSpPr/>
          <p:nvPr/>
        </p:nvSpPr>
        <p:spPr>
          <a:xfrm>
            <a:off x="3022339" y="2197287"/>
            <a:ext cx="859809" cy="723332"/>
          </a:xfrm>
          <a:prstGeom prst="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22338" y="2920619"/>
            <a:ext cx="859809" cy="723332"/>
          </a:xfrm>
          <a:prstGeom prst="rect">
            <a:avLst/>
          </a:prstGeom>
          <a:solidFill>
            <a:srgbClr val="DE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045924" y="2265862"/>
            <a:ext cx="2429304" cy="400110"/>
          </a:xfrm>
          <a:prstGeom prst="rect">
            <a:avLst/>
          </a:prstGeom>
          <a:noFill/>
        </p:spPr>
        <p:txBody>
          <a:bodyPr wrap="square" rtlCol="0">
            <a:spAutoFit/>
          </a:bodyPr>
          <a:lstStyle/>
          <a:p>
            <a:r>
              <a:rPr lang="en-US" sz="2000" b="1" dirty="0">
                <a:solidFill>
                  <a:srgbClr val="DE2B22"/>
                </a:solidFill>
                <a:latin typeface="Arial" panose="020B0604020202020204" pitchFamily="34" charset="0"/>
                <a:cs typeface="Arial" panose="020B0604020202020204" pitchFamily="34" charset="0"/>
              </a:rPr>
              <a:t>1% </a:t>
            </a:r>
            <a:r>
              <a:rPr lang="en-US" sz="2000" b="1" dirty="0">
                <a:solidFill>
                  <a:srgbClr val="404041"/>
                </a:solidFill>
                <a:latin typeface="Arial" panose="020B0604020202020204" pitchFamily="34" charset="0"/>
                <a:cs typeface="Arial" panose="020B0604020202020204" pitchFamily="34" charset="0"/>
              </a:rPr>
              <a:t>Advisory Fees</a:t>
            </a:r>
            <a:endParaRPr lang="en-US" sz="2800" b="1" dirty="0">
              <a:solidFill>
                <a:srgbClr val="404041"/>
              </a:solidFill>
              <a:latin typeface="Arial" panose="020B0604020202020204" pitchFamily="34" charset="0"/>
              <a:cs typeface="Arial" panose="020B0604020202020204" pitchFamily="34" charset="0"/>
            </a:endParaRPr>
          </a:p>
        </p:txBody>
      </p:sp>
      <p:sp>
        <p:nvSpPr>
          <p:cNvPr id="17" name="TextBox 16"/>
          <p:cNvSpPr txBox="1"/>
          <p:nvPr/>
        </p:nvSpPr>
        <p:spPr>
          <a:xfrm>
            <a:off x="4060437" y="2924235"/>
            <a:ext cx="2414791" cy="1015663"/>
          </a:xfrm>
          <a:prstGeom prst="rect">
            <a:avLst/>
          </a:prstGeom>
          <a:noFill/>
        </p:spPr>
        <p:txBody>
          <a:bodyPr wrap="square" rtlCol="0">
            <a:spAutoFit/>
          </a:bodyPr>
          <a:lstStyle/>
          <a:p>
            <a:r>
              <a:rPr lang="en-US" sz="2000" b="1" dirty="0">
                <a:solidFill>
                  <a:srgbClr val="DE2B22"/>
                </a:solidFill>
                <a:latin typeface="Arial" panose="020B0604020202020204" pitchFamily="34" charset="0"/>
                <a:cs typeface="Arial" panose="020B0604020202020204" pitchFamily="34" charset="0"/>
              </a:rPr>
              <a:t>.5 - 1% </a:t>
            </a:r>
          </a:p>
          <a:p>
            <a:r>
              <a:rPr lang="en-US" sz="2000" b="1" dirty="0">
                <a:solidFill>
                  <a:srgbClr val="404041"/>
                </a:solidFill>
                <a:latin typeface="Arial" panose="020B0604020202020204" pitchFamily="34" charset="0"/>
                <a:cs typeface="Arial" panose="020B0604020202020204" pitchFamily="34" charset="0"/>
              </a:rPr>
              <a:t>Underlying Investment Fees</a:t>
            </a:r>
            <a:endParaRPr lang="en-US" sz="2800" b="1" dirty="0">
              <a:solidFill>
                <a:srgbClr val="404041"/>
              </a:solidFill>
              <a:latin typeface="Arial" panose="020B0604020202020204" pitchFamily="34" charset="0"/>
              <a:cs typeface="Arial" panose="020B0604020202020204" pitchFamily="34" charset="0"/>
            </a:endParaRPr>
          </a:p>
        </p:txBody>
      </p:sp>
      <p:sp>
        <p:nvSpPr>
          <p:cNvPr id="21" name="TextBox 20"/>
          <p:cNvSpPr txBox="1"/>
          <p:nvPr/>
        </p:nvSpPr>
        <p:spPr>
          <a:xfrm>
            <a:off x="4045923" y="4270004"/>
            <a:ext cx="2285199"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2 to 2.5%</a:t>
            </a:r>
          </a:p>
          <a:p>
            <a:r>
              <a:rPr lang="en-US" sz="2000" b="1" dirty="0">
                <a:solidFill>
                  <a:srgbClr val="404041"/>
                </a:solidFill>
                <a:latin typeface="Arial" panose="020B0604020202020204" pitchFamily="34" charset="0"/>
                <a:cs typeface="Arial" panose="020B0604020202020204" pitchFamily="34" charset="0"/>
              </a:rPr>
              <a:t>Net of Fees</a:t>
            </a:r>
            <a:endParaRPr lang="en-US" sz="2800" b="1" dirty="0">
              <a:solidFill>
                <a:srgbClr val="404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65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4" name="TextBox 3"/>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
        <p:nvSpPr>
          <p:cNvPr id="3" name="Rectangle 2"/>
          <p:cNvSpPr/>
          <p:nvPr/>
        </p:nvSpPr>
        <p:spPr>
          <a:xfrm>
            <a:off x="9786913" y="3643950"/>
            <a:ext cx="859809" cy="1446665"/>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941534" y="2473736"/>
            <a:ext cx="2550565" cy="830997"/>
          </a:xfrm>
          <a:prstGeom prst="rect">
            <a:avLst/>
          </a:prstGeom>
          <a:noFill/>
        </p:spPr>
        <p:txBody>
          <a:bodyPr wrap="square" rtlCol="0">
            <a:spAutoFit/>
          </a:bodyPr>
          <a:lstStyle/>
          <a:p>
            <a:pPr algn="ctr"/>
            <a:r>
              <a:rPr lang="en-US" sz="2800" b="1" dirty="0">
                <a:solidFill>
                  <a:srgbClr val="DE2B22"/>
                </a:solidFill>
                <a:latin typeface="Arial" panose="020B0604020202020204" pitchFamily="34" charset="0"/>
                <a:cs typeface="Arial" panose="020B0604020202020204" pitchFamily="34" charset="0"/>
              </a:rPr>
              <a:t>2 to 2.5%</a:t>
            </a:r>
          </a:p>
          <a:p>
            <a:pPr algn="ctr"/>
            <a:r>
              <a:rPr lang="en-US" b="1" dirty="0">
                <a:solidFill>
                  <a:srgbClr val="404041"/>
                </a:solidFill>
                <a:latin typeface="Arial" panose="020B0604020202020204" pitchFamily="34" charset="0"/>
                <a:cs typeface="Arial" panose="020B0604020202020204" pitchFamily="34" charset="0"/>
              </a:rPr>
              <a:t>Net of Fees</a:t>
            </a:r>
            <a:endParaRPr lang="en-US" sz="24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2920618"/>
            <a:ext cx="859809" cy="2169997"/>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22338" y="2920619"/>
            <a:ext cx="859809" cy="723332"/>
          </a:xfrm>
          <a:prstGeom prst="rect">
            <a:avLst/>
          </a:prstGeom>
          <a:solidFill>
            <a:srgbClr val="DE2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060437" y="2924235"/>
            <a:ext cx="2414791" cy="1015663"/>
          </a:xfrm>
          <a:prstGeom prst="rect">
            <a:avLst/>
          </a:prstGeom>
          <a:noFill/>
        </p:spPr>
        <p:txBody>
          <a:bodyPr wrap="square" rtlCol="0">
            <a:spAutoFit/>
          </a:bodyPr>
          <a:lstStyle/>
          <a:p>
            <a:r>
              <a:rPr lang="en-US" sz="2000" b="1" dirty="0">
                <a:solidFill>
                  <a:srgbClr val="DE2B22"/>
                </a:solidFill>
                <a:latin typeface="Arial" panose="020B0604020202020204" pitchFamily="34" charset="0"/>
                <a:cs typeface="Arial" panose="020B0604020202020204" pitchFamily="34" charset="0"/>
              </a:rPr>
              <a:t>.5 - 1% </a:t>
            </a:r>
          </a:p>
          <a:p>
            <a:r>
              <a:rPr lang="en-US" sz="2000" b="1" dirty="0">
                <a:solidFill>
                  <a:srgbClr val="404041"/>
                </a:solidFill>
                <a:latin typeface="Arial" panose="020B0604020202020204" pitchFamily="34" charset="0"/>
                <a:cs typeface="Arial" panose="020B0604020202020204" pitchFamily="34" charset="0"/>
              </a:rPr>
              <a:t>Underlying Investment Fees</a:t>
            </a:r>
            <a:endParaRPr lang="en-US" sz="2800" b="1" dirty="0">
              <a:solidFill>
                <a:srgbClr val="404041"/>
              </a:solidFill>
              <a:latin typeface="Arial" panose="020B0604020202020204" pitchFamily="34" charset="0"/>
              <a:cs typeface="Arial" panose="020B0604020202020204" pitchFamily="34" charset="0"/>
            </a:endParaRPr>
          </a:p>
        </p:txBody>
      </p:sp>
      <p:sp>
        <p:nvSpPr>
          <p:cNvPr id="21" name="TextBox 20"/>
          <p:cNvSpPr txBox="1"/>
          <p:nvPr/>
        </p:nvSpPr>
        <p:spPr>
          <a:xfrm>
            <a:off x="4045923" y="4270004"/>
            <a:ext cx="2285199"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2 to 2.5%</a:t>
            </a:r>
          </a:p>
          <a:p>
            <a:r>
              <a:rPr lang="en-US" sz="2000" b="1" dirty="0">
                <a:solidFill>
                  <a:srgbClr val="404041"/>
                </a:solidFill>
                <a:latin typeface="Arial" panose="020B0604020202020204" pitchFamily="34" charset="0"/>
                <a:cs typeface="Arial" panose="020B0604020202020204" pitchFamily="34" charset="0"/>
              </a:rPr>
              <a:t>Net of Fees</a:t>
            </a:r>
            <a:endParaRPr lang="en-US" sz="2800" b="1" dirty="0">
              <a:solidFill>
                <a:srgbClr val="404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78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4" name="TextBox 3"/>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
        <p:nvSpPr>
          <p:cNvPr id="3" name="Rectangle 2"/>
          <p:cNvSpPr/>
          <p:nvPr/>
        </p:nvSpPr>
        <p:spPr>
          <a:xfrm>
            <a:off x="9786913" y="3643950"/>
            <a:ext cx="859809" cy="1446665"/>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941534" y="2473736"/>
            <a:ext cx="2550565" cy="830997"/>
          </a:xfrm>
          <a:prstGeom prst="rect">
            <a:avLst/>
          </a:prstGeom>
          <a:noFill/>
        </p:spPr>
        <p:txBody>
          <a:bodyPr wrap="square" rtlCol="0">
            <a:spAutoFit/>
          </a:bodyPr>
          <a:lstStyle/>
          <a:p>
            <a:pPr algn="ctr"/>
            <a:r>
              <a:rPr lang="en-US" sz="2800" b="1" dirty="0">
                <a:solidFill>
                  <a:srgbClr val="DE2B22"/>
                </a:solidFill>
                <a:latin typeface="Arial" panose="020B0604020202020204" pitchFamily="34" charset="0"/>
                <a:cs typeface="Arial" panose="020B0604020202020204" pitchFamily="34" charset="0"/>
              </a:rPr>
              <a:t>2 to 2.5%</a:t>
            </a:r>
          </a:p>
          <a:p>
            <a:pPr algn="ctr"/>
            <a:r>
              <a:rPr lang="en-US" b="1" dirty="0">
                <a:solidFill>
                  <a:srgbClr val="404041"/>
                </a:solidFill>
                <a:latin typeface="Arial" panose="020B0604020202020204" pitchFamily="34" charset="0"/>
                <a:cs typeface="Arial" panose="020B0604020202020204" pitchFamily="34" charset="0"/>
              </a:rPr>
              <a:t>Net of Fees</a:t>
            </a:r>
            <a:endParaRPr lang="en-US" sz="24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3643950"/>
            <a:ext cx="859809" cy="1446665"/>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045923" y="4270004"/>
            <a:ext cx="2285199"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2 to 2.5%</a:t>
            </a:r>
          </a:p>
          <a:p>
            <a:r>
              <a:rPr lang="en-US" sz="2000" b="1" dirty="0">
                <a:solidFill>
                  <a:srgbClr val="404041"/>
                </a:solidFill>
                <a:latin typeface="Arial" panose="020B0604020202020204" pitchFamily="34" charset="0"/>
                <a:cs typeface="Arial" panose="020B0604020202020204" pitchFamily="34" charset="0"/>
              </a:rPr>
              <a:t>Net of Fees</a:t>
            </a:r>
            <a:endParaRPr lang="en-US" sz="2800" b="1" dirty="0">
              <a:solidFill>
                <a:srgbClr val="404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25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11" name="TextBox 10"/>
          <p:cNvSpPr txBox="1"/>
          <p:nvPr/>
        </p:nvSpPr>
        <p:spPr>
          <a:xfrm>
            <a:off x="4016643" y="4179691"/>
            <a:ext cx="2724816"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1.5% to 2.1%</a:t>
            </a:r>
            <a:br>
              <a:rPr lang="en-US" sz="2800" b="1" dirty="0">
                <a:solidFill>
                  <a:srgbClr val="DE2B22"/>
                </a:solidFill>
                <a:latin typeface="Arial" panose="020B0604020202020204" pitchFamily="34" charset="0"/>
                <a:cs typeface="Arial" panose="020B0604020202020204" pitchFamily="34" charset="0"/>
              </a:rPr>
            </a:br>
            <a:r>
              <a:rPr lang="en-US" sz="2000" b="1" dirty="0">
                <a:solidFill>
                  <a:srgbClr val="404041"/>
                </a:solidFill>
                <a:latin typeface="Arial" panose="020B0604020202020204" pitchFamily="34" charset="0"/>
                <a:cs typeface="Arial" panose="020B0604020202020204" pitchFamily="34" charset="0"/>
              </a:rPr>
              <a:t>Net Spendable</a:t>
            </a:r>
            <a:endParaRPr lang="en-US" sz="28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3643950"/>
            <a:ext cx="859809" cy="1446666"/>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022339" y="3643950"/>
            <a:ext cx="859809" cy="468685"/>
          </a:xfrm>
          <a:prstGeom prst="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045924" y="3664135"/>
            <a:ext cx="2429304" cy="400110"/>
          </a:xfrm>
          <a:prstGeom prst="rect">
            <a:avLst/>
          </a:prstGeom>
          <a:noFill/>
        </p:spPr>
        <p:txBody>
          <a:bodyPr wrap="square" rtlCol="0">
            <a:spAutoFit/>
          </a:bodyPr>
          <a:lstStyle/>
          <a:p>
            <a:r>
              <a:rPr lang="en-US" sz="2000" b="1" dirty="0">
                <a:solidFill>
                  <a:srgbClr val="DE2B22"/>
                </a:solidFill>
                <a:latin typeface="Arial" panose="020B0604020202020204" pitchFamily="34" charset="0"/>
                <a:cs typeface="Arial" panose="020B0604020202020204" pitchFamily="34" charset="0"/>
              </a:rPr>
              <a:t>15% to 25% </a:t>
            </a:r>
            <a:r>
              <a:rPr lang="en-US" sz="2000" b="1" dirty="0">
                <a:solidFill>
                  <a:srgbClr val="404041"/>
                </a:solidFill>
                <a:latin typeface="Arial" panose="020B0604020202020204" pitchFamily="34" charset="0"/>
                <a:cs typeface="Arial" panose="020B0604020202020204" pitchFamily="34" charset="0"/>
              </a:rPr>
              <a:t>Taxes</a:t>
            </a:r>
            <a:endParaRPr lang="en-US" sz="2800" b="1" dirty="0">
              <a:solidFill>
                <a:srgbClr val="404041"/>
              </a:solidFill>
              <a:latin typeface="Arial" panose="020B0604020202020204" pitchFamily="34" charset="0"/>
              <a:cs typeface="Arial" panose="020B0604020202020204" pitchFamily="34" charset="0"/>
            </a:endParaRPr>
          </a:p>
        </p:txBody>
      </p:sp>
      <p:sp>
        <p:nvSpPr>
          <p:cNvPr id="15" name="TextBox 14"/>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
        <p:nvSpPr>
          <p:cNvPr id="12" name="TextBox 11"/>
          <p:cNvSpPr txBox="1"/>
          <p:nvPr/>
        </p:nvSpPr>
        <p:spPr>
          <a:xfrm>
            <a:off x="2739548" y="2761337"/>
            <a:ext cx="2285199"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2 to 2.5%</a:t>
            </a:r>
          </a:p>
          <a:p>
            <a:r>
              <a:rPr lang="en-US" sz="2000" b="1" dirty="0">
                <a:solidFill>
                  <a:srgbClr val="404041"/>
                </a:solidFill>
                <a:latin typeface="Arial" panose="020B0604020202020204" pitchFamily="34" charset="0"/>
                <a:cs typeface="Arial" panose="020B0604020202020204" pitchFamily="34" charset="0"/>
              </a:rPr>
              <a:t>Net of Fees</a:t>
            </a:r>
            <a:endParaRPr lang="en-US" sz="2800" b="1" dirty="0">
              <a:solidFill>
                <a:srgbClr val="4040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2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grpId="1"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24" grpId="0"/>
      <p:bldP spid="2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11" name="TextBox 10"/>
          <p:cNvSpPr txBox="1"/>
          <p:nvPr/>
        </p:nvSpPr>
        <p:spPr>
          <a:xfrm>
            <a:off x="4016643" y="4179691"/>
            <a:ext cx="2724816"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1.5% to 2.1%</a:t>
            </a:r>
            <a:br>
              <a:rPr lang="en-US" sz="2800" b="1" dirty="0">
                <a:solidFill>
                  <a:srgbClr val="DE2B22"/>
                </a:solidFill>
                <a:latin typeface="Arial" panose="020B0604020202020204" pitchFamily="34" charset="0"/>
                <a:cs typeface="Arial" panose="020B0604020202020204" pitchFamily="34" charset="0"/>
              </a:rPr>
            </a:br>
            <a:r>
              <a:rPr lang="en-US" sz="2000" b="1" dirty="0">
                <a:solidFill>
                  <a:srgbClr val="404041"/>
                </a:solidFill>
                <a:latin typeface="Arial" panose="020B0604020202020204" pitchFamily="34" charset="0"/>
                <a:cs typeface="Arial" panose="020B0604020202020204" pitchFamily="34" charset="0"/>
              </a:rPr>
              <a:t>Net Spendable</a:t>
            </a:r>
            <a:endParaRPr lang="en-US" sz="28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4112634"/>
            <a:ext cx="859809" cy="977981"/>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Tree>
    <p:extLst>
      <p:ext uri="{BB962C8B-B14F-4D97-AF65-F5344CB8AC3E}">
        <p14:creationId xmlns:p14="http://schemas.microsoft.com/office/powerpoint/2010/main" val="1716669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11" name="TextBox 10"/>
          <p:cNvSpPr txBox="1"/>
          <p:nvPr/>
        </p:nvSpPr>
        <p:spPr>
          <a:xfrm>
            <a:off x="4016643" y="4179691"/>
            <a:ext cx="2724816" cy="830997"/>
          </a:xfrm>
          <a:prstGeom prst="rect">
            <a:avLst/>
          </a:prstGeom>
          <a:noFill/>
        </p:spPr>
        <p:txBody>
          <a:bodyPr wrap="square" rtlCol="0">
            <a:spAutoFit/>
          </a:bodyPr>
          <a:lstStyle/>
          <a:p>
            <a:r>
              <a:rPr lang="en-US" sz="2800" b="1" dirty="0">
                <a:solidFill>
                  <a:srgbClr val="DE2B22"/>
                </a:solidFill>
                <a:latin typeface="Arial" panose="020B0604020202020204" pitchFamily="34" charset="0"/>
                <a:cs typeface="Arial" panose="020B0604020202020204" pitchFamily="34" charset="0"/>
              </a:rPr>
              <a:t>1.5% to 2.1%</a:t>
            </a:r>
            <a:br>
              <a:rPr lang="en-US" sz="2800" b="1" dirty="0">
                <a:solidFill>
                  <a:srgbClr val="DE2B22"/>
                </a:solidFill>
                <a:latin typeface="Arial" panose="020B0604020202020204" pitchFamily="34" charset="0"/>
                <a:cs typeface="Arial" panose="020B0604020202020204" pitchFamily="34" charset="0"/>
              </a:rPr>
            </a:br>
            <a:r>
              <a:rPr lang="en-US" sz="2000" b="1" dirty="0">
                <a:solidFill>
                  <a:srgbClr val="404041"/>
                </a:solidFill>
                <a:latin typeface="Arial" panose="020B0604020202020204" pitchFamily="34" charset="0"/>
                <a:cs typeface="Arial" panose="020B0604020202020204" pitchFamily="34" charset="0"/>
              </a:rPr>
              <a:t>Net Spendable</a:t>
            </a:r>
            <a:endParaRPr lang="en-US" sz="2800" b="1" dirty="0">
              <a:solidFill>
                <a:srgbClr val="404041"/>
              </a:solidFill>
              <a:latin typeface="Arial" panose="020B0604020202020204" pitchFamily="34" charset="0"/>
              <a:cs typeface="Arial" panose="020B0604020202020204" pitchFamily="34" charset="0"/>
            </a:endParaRPr>
          </a:p>
        </p:txBody>
      </p:sp>
      <p:sp>
        <p:nvSpPr>
          <p:cNvPr id="10" name="Rectangle 9"/>
          <p:cNvSpPr/>
          <p:nvPr/>
        </p:nvSpPr>
        <p:spPr>
          <a:xfrm>
            <a:off x="3022339" y="4112634"/>
            <a:ext cx="859809" cy="977981"/>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97346" y="61729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Jason Zweig, Wall Street Journal, "Why You're Paying Too Much in Advisory Fees," June 19, 2015.</a:t>
            </a:r>
          </a:p>
        </p:txBody>
      </p:sp>
      <p:sp>
        <p:nvSpPr>
          <p:cNvPr id="6" name="TextBox 5"/>
          <p:cNvSpPr txBox="1"/>
          <p:nvPr/>
        </p:nvSpPr>
        <p:spPr>
          <a:xfrm>
            <a:off x="1360119" y="1579620"/>
            <a:ext cx="564881" cy="923330"/>
          </a:xfrm>
          <a:prstGeom prst="rect">
            <a:avLst/>
          </a:prstGeom>
          <a:noFill/>
        </p:spPr>
        <p:txBody>
          <a:bodyPr wrap="square" rtlCol="0">
            <a:spAutoFit/>
          </a:bodyPr>
          <a:lstStyle/>
          <a:p>
            <a:pPr algn="ctr"/>
            <a:r>
              <a:rPr lang="en-US" sz="5400" b="1" dirty="0">
                <a:solidFill>
                  <a:srgbClr val="71953E"/>
                </a:solidFill>
                <a:latin typeface="Arial" panose="020B0604020202020204" pitchFamily="34" charset="0"/>
                <a:cs typeface="Arial" panose="020B0604020202020204" pitchFamily="34" charset="0"/>
              </a:rPr>
              <a:t>=</a:t>
            </a:r>
            <a:endParaRPr lang="en-US" sz="7200" b="1" dirty="0">
              <a:solidFill>
                <a:srgbClr val="71953E"/>
              </a:solidFill>
              <a:latin typeface="Arial" panose="020B0604020202020204" pitchFamily="34" charset="0"/>
              <a:cs typeface="Arial" panose="020B0604020202020204" pitchFamily="34" charset="0"/>
            </a:endParaRPr>
          </a:p>
        </p:txBody>
      </p:sp>
      <p:sp>
        <p:nvSpPr>
          <p:cNvPr id="7" name="TextBox 6"/>
          <p:cNvSpPr txBox="1"/>
          <p:nvPr/>
        </p:nvSpPr>
        <p:spPr>
          <a:xfrm>
            <a:off x="1960122" y="1629872"/>
            <a:ext cx="6182392" cy="830997"/>
          </a:xfrm>
          <a:prstGeom prst="rect">
            <a:avLst/>
          </a:prstGeom>
          <a:noFill/>
        </p:spPr>
        <p:txBody>
          <a:bodyPr wrap="square" rtlCol="0">
            <a:spAutoFit/>
          </a:bodyPr>
          <a:lstStyle/>
          <a:p>
            <a:pPr algn="ctr"/>
            <a:r>
              <a:rPr lang="en-US" sz="2800" b="1" dirty="0">
                <a:solidFill>
                  <a:srgbClr val="DE2B22"/>
                </a:solidFill>
                <a:latin typeface="Arial" panose="020B0604020202020204" pitchFamily="34" charset="0"/>
                <a:cs typeface="Arial" panose="020B0604020202020204" pitchFamily="34" charset="0"/>
              </a:rPr>
              <a:t>A $1 Million Portfolio</a:t>
            </a:r>
          </a:p>
          <a:p>
            <a:pPr algn="ctr"/>
            <a:r>
              <a:rPr lang="en-US" sz="2000" b="1" dirty="0">
                <a:solidFill>
                  <a:srgbClr val="424243"/>
                </a:solidFill>
                <a:latin typeface="Arial" panose="020B0604020202020204" pitchFamily="34" charset="0"/>
                <a:cs typeface="Arial" panose="020B0604020202020204" pitchFamily="34" charset="0"/>
              </a:rPr>
              <a:t>Produces $15,000 to $21,000 Spendable Annually</a:t>
            </a:r>
          </a:p>
        </p:txBody>
      </p:sp>
    </p:spTree>
    <p:extLst>
      <p:ext uri="{BB962C8B-B14F-4D97-AF65-F5344CB8AC3E}">
        <p14:creationId xmlns:p14="http://schemas.microsoft.com/office/powerpoint/2010/main" val="21850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4% Rule</a:t>
            </a:r>
          </a:p>
        </p:txBody>
      </p:sp>
      <p:sp>
        <p:nvSpPr>
          <p:cNvPr id="6" name="TextBox 5"/>
          <p:cNvSpPr txBox="1"/>
          <p:nvPr/>
        </p:nvSpPr>
        <p:spPr>
          <a:xfrm>
            <a:off x="474078" y="1368748"/>
            <a:ext cx="7412231" cy="523220"/>
          </a:xfrm>
          <a:prstGeom prst="rect">
            <a:avLst/>
          </a:prstGeom>
          <a:noFill/>
        </p:spPr>
        <p:txBody>
          <a:bodyPr wrap="square" rtlCol="0">
            <a:spAutoFit/>
          </a:bodyPr>
          <a:lstStyle/>
          <a:p>
            <a:pPr algn="ctr"/>
            <a:r>
              <a:rPr lang="en-US" sz="2800" b="1" dirty="0">
                <a:solidFill>
                  <a:srgbClr val="DE2B22"/>
                </a:solidFill>
                <a:latin typeface="Arial" panose="020B0604020202020204" pitchFamily="34" charset="0"/>
                <a:cs typeface="Arial" panose="020B0604020202020204" pitchFamily="34" charset="0"/>
              </a:rPr>
              <a:t>In order to produce 4% spendable:</a:t>
            </a:r>
            <a:endParaRPr lang="en-US" sz="2000" b="1" dirty="0">
              <a:solidFill>
                <a:srgbClr val="424243"/>
              </a:solidFill>
              <a:latin typeface="Arial" panose="020B0604020202020204" pitchFamily="34" charset="0"/>
              <a:cs typeface="Arial" panose="020B0604020202020204" pitchFamily="34" charset="0"/>
            </a:endParaRPr>
          </a:p>
        </p:txBody>
      </p:sp>
      <p:sp>
        <p:nvSpPr>
          <p:cNvPr id="8" name="Rectangle 7"/>
          <p:cNvSpPr/>
          <p:nvPr/>
        </p:nvSpPr>
        <p:spPr>
          <a:xfrm>
            <a:off x="3639080" y="4186703"/>
            <a:ext cx="859809" cy="1875701"/>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662664" y="3174736"/>
            <a:ext cx="3985148" cy="461665"/>
          </a:xfrm>
          <a:prstGeom prst="rect">
            <a:avLst/>
          </a:prstGeom>
          <a:noFill/>
        </p:spPr>
        <p:txBody>
          <a:bodyPr wrap="square" rtlCol="0">
            <a:spAutoFit/>
          </a:bodyPr>
          <a:lstStyle/>
          <a:p>
            <a:r>
              <a:rPr lang="en-US" sz="2400" b="1" dirty="0">
                <a:solidFill>
                  <a:srgbClr val="EE4036"/>
                </a:solidFill>
                <a:latin typeface="Arial" panose="020B0604020202020204" pitchFamily="34" charset="0"/>
                <a:cs typeface="Arial" panose="020B0604020202020204" pitchFamily="34" charset="0"/>
              </a:rPr>
              <a:t>2.2 – 3.3% </a:t>
            </a:r>
            <a:r>
              <a:rPr lang="en-US" sz="2400" b="1" dirty="0">
                <a:solidFill>
                  <a:srgbClr val="404041"/>
                </a:solidFill>
                <a:latin typeface="Arial" panose="020B0604020202020204" pitchFamily="34" charset="0"/>
                <a:cs typeface="Arial" panose="020B0604020202020204" pitchFamily="34" charset="0"/>
              </a:rPr>
              <a:t>Taxes and Fees</a:t>
            </a:r>
            <a:endParaRPr lang="en-US" sz="3200" b="1" dirty="0">
              <a:solidFill>
                <a:srgbClr val="404041"/>
              </a:solidFill>
              <a:latin typeface="Arial" panose="020B0604020202020204" pitchFamily="34" charset="0"/>
              <a:cs typeface="Arial" panose="020B0604020202020204" pitchFamily="34" charset="0"/>
            </a:endParaRPr>
          </a:p>
        </p:txBody>
      </p:sp>
      <p:sp>
        <p:nvSpPr>
          <p:cNvPr id="12" name="TextBox 11"/>
          <p:cNvSpPr txBox="1"/>
          <p:nvPr/>
        </p:nvSpPr>
        <p:spPr>
          <a:xfrm>
            <a:off x="4662664" y="4565550"/>
            <a:ext cx="4615493" cy="707886"/>
          </a:xfrm>
          <a:prstGeom prst="rect">
            <a:avLst/>
          </a:prstGeom>
          <a:noFill/>
        </p:spPr>
        <p:txBody>
          <a:bodyPr wrap="square" rtlCol="0">
            <a:spAutoFit/>
          </a:bodyPr>
          <a:lstStyle/>
          <a:p>
            <a:r>
              <a:rPr lang="en-US" sz="3200" b="1" dirty="0">
                <a:solidFill>
                  <a:srgbClr val="71953E"/>
                </a:solidFill>
                <a:latin typeface="Arial" panose="020B0604020202020204" pitchFamily="34" charset="0"/>
                <a:cs typeface="Arial" panose="020B0604020202020204" pitchFamily="34" charset="0"/>
              </a:rPr>
              <a:t>4%</a:t>
            </a:r>
            <a:r>
              <a:rPr lang="en-US" sz="4000" b="1" dirty="0">
                <a:solidFill>
                  <a:srgbClr val="71953E"/>
                </a:solidFill>
                <a:latin typeface="Arial" panose="020B0604020202020204" pitchFamily="34" charset="0"/>
                <a:cs typeface="Arial" panose="020B0604020202020204" pitchFamily="34" charset="0"/>
              </a:rPr>
              <a:t> </a:t>
            </a:r>
            <a:r>
              <a:rPr lang="en-US" sz="2400" b="1" dirty="0">
                <a:solidFill>
                  <a:srgbClr val="404041"/>
                </a:solidFill>
                <a:latin typeface="Arial" panose="020B0604020202020204" pitchFamily="34" charset="0"/>
                <a:cs typeface="Arial" panose="020B0604020202020204" pitchFamily="34" charset="0"/>
              </a:rPr>
              <a:t>Net Withdrawal</a:t>
            </a:r>
            <a:endParaRPr lang="en-US" sz="3200" b="1" dirty="0">
              <a:solidFill>
                <a:srgbClr val="404041"/>
              </a:solidFill>
              <a:latin typeface="Arial" panose="020B0604020202020204" pitchFamily="34" charset="0"/>
              <a:cs typeface="Arial" panose="020B0604020202020204" pitchFamily="34" charset="0"/>
            </a:endParaRPr>
          </a:p>
        </p:txBody>
      </p:sp>
      <p:sp>
        <p:nvSpPr>
          <p:cNvPr id="13" name="Rectangle 12"/>
          <p:cNvSpPr/>
          <p:nvPr/>
        </p:nvSpPr>
        <p:spPr>
          <a:xfrm>
            <a:off x="3639079" y="2656842"/>
            <a:ext cx="859809" cy="1529861"/>
          </a:xfrm>
          <a:prstGeom prst="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4036"/>
              </a:solidFill>
            </a:endParaRPr>
          </a:p>
        </p:txBody>
      </p:sp>
      <p:sp>
        <p:nvSpPr>
          <p:cNvPr id="3" name="Rectangle 2"/>
          <p:cNvSpPr/>
          <p:nvPr/>
        </p:nvSpPr>
        <p:spPr>
          <a:xfrm>
            <a:off x="1245328" y="2003649"/>
            <a:ext cx="5647316" cy="584775"/>
          </a:xfrm>
          <a:prstGeom prst="rect">
            <a:avLst/>
          </a:prstGeom>
        </p:spPr>
        <p:txBody>
          <a:bodyPr wrap="none">
            <a:spAutoFit/>
          </a:bodyPr>
          <a:lstStyle/>
          <a:p>
            <a:pPr algn="ctr"/>
            <a:r>
              <a:rPr lang="en-US" sz="3200" b="1" dirty="0">
                <a:solidFill>
                  <a:srgbClr val="71953E"/>
                </a:solidFill>
                <a:latin typeface="Arial" panose="020B0604020202020204" pitchFamily="34" charset="0"/>
                <a:cs typeface="Arial" panose="020B0604020202020204" pitchFamily="34" charset="0"/>
              </a:rPr>
              <a:t>6.2 - 7.3% Gross Withdrawal</a:t>
            </a:r>
          </a:p>
        </p:txBody>
      </p:sp>
      <p:sp>
        <p:nvSpPr>
          <p:cNvPr id="10" name="TextBox 9"/>
          <p:cNvSpPr txBox="1"/>
          <p:nvPr/>
        </p:nvSpPr>
        <p:spPr>
          <a:xfrm>
            <a:off x="297346" y="6172992"/>
            <a:ext cx="8078028" cy="21544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Speaker reference: William P. Bengen, "Determining Withdrawal Rates Using Historical Data," October 1994. </a:t>
            </a:r>
          </a:p>
        </p:txBody>
      </p:sp>
    </p:spTree>
    <p:extLst>
      <p:ext uri="{BB962C8B-B14F-4D97-AF65-F5344CB8AC3E}">
        <p14:creationId xmlns:p14="http://schemas.microsoft.com/office/powerpoint/2010/main" val="13484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p:bldP spid="12" grpId="0"/>
      <p:bldP spid="13"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486597"/>
            <a:ext cx="7886700" cy="5027092"/>
          </a:xfrm>
        </p:spPr>
        <p:txBody>
          <a:bodyPr>
            <a:normAutofit/>
          </a:bodyPr>
          <a:lstStyle/>
          <a:p>
            <a:pPr marL="0" indent="0">
              <a:lnSpc>
                <a:spcPts val="1100"/>
              </a:lnSpc>
              <a:spcBef>
                <a:spcPts val="0"/>
              </a:spcBef>
              <a:spcAft>
                <a:spcPts val="600"/>
              </a:spcAft>
              <a:buNone/>
            </a:pPr>
            <a:r>
              <a:rPr lang="en-US" sz="1000" dirty="0">
                <a:solidFill>
                  <a:schemeClr val="tx1"/>
                </a:solidFill>
              </a:rPr>
              <a:t>Annuities are issued by Jackson National Life Insurance Company</a:t>
            </a:r>
            <a:r>
              <a:rPr lang="en-US" sz="1000" baseline="30000" dirty="0">
                <a:solidFill>
                  <a:schemeClr val="tx1"/>
                </a:solidFill>
              </a:rPr>
              <a:t>®</a:t>
            </a:r>
            <a:r>
              <a:rPr lang="en-US" sz="1000" dirty="0">
                <a:solidFill>
                  <a:schemeClr val="tx1"/>
                </a:solidFill>
              </a:rPr>
              <a:t> (Home Office: Lansing, Michigan) and in New York by Jackson National Life Insurance Company of New York</a:t>
            </a:r>
            <a:r>
              <a:rPr lang="en-US" sz="1000" baseline="30000" dirty="0">
                <a:solidFill>
                  <a:schemeClr val="tx1"/>
                </a:solidFill>
              </a:rPr>
              <a:t>®</a:t>
            </a:r>
            <a:r>
              <a:rPr lang="en-US" sz="1000" dirty="0">
                <a:solidFill>
                  <a:schemeClr val="tx1"/>
                </a:solidFill>
              </a:rPr>
              <a:t> (Home Office: Purchase, New York). Variable annuities are distributed by Jackson National Life Distributors LLC, member FINRA. May not be available in all states and state variations may apply. These products have limitations and restrictions. Contact Jackson for more information.</a:t>
            </a:r>
          </a:p>
          <a:p>
            <a:pPr marL="0" indent="0">
              <a:lnSpc>
                <a:spcPts val="1100"/>
              </a:lnSpc>
              <a:spcBef>
                <a:spcPts val="0"/>
              </a:spcBef>
              <a:spcAft>
                <a:spcPts val="600"/>
              </a:spcAft>
              <a:buNone/>
            </a:pPr>
            <a:r>
              <a:rPr lang="en-US" sz="1000" dirty="0">
                <a:solidFill>
                  <a:schemeClr val="tx1"/>
                </a:solidFill>
              </a:rPr>
              <a:t>Jackson</a:t>
            </a:r>
            <a:r>
              <a:rPr lang="en-US" sz="1000" baseline="30000" dirty="0">
                <a:solidFill>
                  <a:schemeClr val="tx1"/>
                </a:solidFill>
              </a:rPr>
              <a:t>®</a:t>
            </a:r>
            <a:r>
              <a:rPr lang="en-US" sz="1000" dirty="0">
                <a:solidFill>
                  <a:schemeClr val="tx1"/>
                </a:solidFill>
              </a:rPr>
              <a:t> and its affiliates do not provide legal, tax or estate-planning advice. For questions about a specific situation, please consult a qualified advisor.</a:t>
            </a:r>
          </a:p>
          <a:p>
            <a:pPr marL="0" indent="0">
              <a:lnSpc>
                <a:spcPts val="1100"/>
              </a:lnSpc>
              <a:spcBef>
                <a:spcPts val="0"/>
              </a:spcBef>
              <a:spcAft>
                <a:spcPts val="600"/>
              </a:spcAft>
              <a:buNone/>
            </a:pPr>
            <a:r>
              <a:rPr lang="en-US" sz="1000" dirty="0">
                <a:solidFill>
                  <a:schemeClr val="tx1"/>
                </a:solidFill>
              </a:rPr>
              <a:t>Jackson</a:t>
            </a:r>
            <a:r>
              <a:rPr lang="en-US" sz="1000" baseline="30000" dirty="0">
                <a:solidFill>
                  <a:schemeClr val="tx1"/>
                </a:solidFill>
              </a:rPr>
              <a:t> </a:t>
            </a:r>
            <a:r>
              <a:rPr lang="en-US" sz="1000" dirty="0">
                <a:solidFill>
                  <a:schemeClr val="tx1"/>
                </a:solidFill>
              </a:rPr>
              <a:t>is the marketing name for Jackson National Life Insurance Company and Jackson National Life Insurance Company of New York. Jackson National Life Distributors LLC.</a:t>
            </a:r>
          </a:p>
          <a:p>
            <a:pPr marL="0" indent="0">
              <a:lnSpc>
                <a:spcPts val="1100"/>
              </a:lnSpc>
              <a:spcBef>
                <a:spcPts val="0"/>
              </a:spcBef>
              <a:spcAft>
                <a:spcPts val="600"/>
              </a:spcAft>
              <a:buNone/>
            </a:pPr>
            <a:r>
              <a:rPr lang="en-US" sz="1000" dirty="0">
                <a:solidFill>
                  <a:schemeClr val="tx1">
                    <a:lumMod val="85000"/>
                    <a:lumOff val="15000"/>
                  </a:schemeClr>
                </a:solidFill>
              </a:rPr>
              <a:t>Neither the presenter, the presenter’s employer, nor any of their affiliates should be considered to be providing legal, tax or estate planning advice. For questions regarding a specific situation, please consult a qualified advisor.</a:t>
            </a:r>
          </a:p>
          <a:p>
            <a:pPr marL="0" indent="0">
              <a:lnSpc>
                <a:spcPts val="1100"/>
              </a:lnSpc>
              <a:spcBef>
                <a:spcPts val="0"/>
              </a:spcBef>
              <a:spcAft>
                <a:spcPts val="600"/>
              </a:spcAft>
              <a:buNone/>
            </a:pPr>
            <a:endParaRPr lang="en-US" sz="1000" dirty="0">
              <a:solidFill>
                <a:schemeClr val="tx1"/>
              </a:solidFill>
            </a:endParaRPr>
          </a:p>
          <a:p>
            <a:pPr marL="0" indent="0">
              <a:lnSpc>
                <a:spcPts val="1200"/>
              </a:lnSpc>
              <a:spcBef>
                <a:spcPts val="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390013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Reality</a:t>
            </a:r>
          </a:p>
        </p:txBody>
      </p:sp>
      <p:sp>
        <p:nvSpPr>
          <p:cNvPr id="14" name="Rectangle 13"/>
          <p:cNvSpPr/>
          <p:nvPr/>
        </p:nvSpPr>
        <p:spPr>
          <a:xfrm>
            <a:off x="1117081" y="1227203"/>
            <a:ext cx="6438558" cy="461665"/>
          </a:xfrm>
          <a:prstGeom prst="rect">
            <a:avLst/>
          </a:prstGeom>
        </p:spPr>
        <p:txBody>
          <a:bodyPr wrap="none">
            <a:spAutoFit/>
          </a:bodyPr>
          <a:lstStyle/>
          <a:p>
            <a:pPr algn="ctr"/>
            <a:r>
              <a:rPr lang="en-US" sz="2400" dirty="0">
                <a:solidFill>
                  <a:srgbClr val="58595B"/>
                </a:solidFill>
                <a:latin typeface="Arial" panose="020B0604020202020204" pitchFamily="34" charset="0"/>
                <a:cs typeface="Arial" panose="020B0604020202020204" pitchFamily="34" charset="0"/>
              </a:rPr>
              <a:t>Chance of Success over 30-Year Retirement</a:t>
            </a:r>
            <a:r>
              <a:rPr lang="en-US" sz="2400" baseline="30000" dirty="0">
                <a:solidFill>
                  <a:srgbClr val="58595B"/>
                </a:solidFill>
                <a:latin typeface="Arial" panose="020B0604020202020204" pitchFamily="34" charset="0"/>
                <a:cs typeface="Arial" panose="020B0604020202020204" pitchFamily="34" charset="0"/>
              </a:rPr>
              <a:t>1</a:t>
            </a:r>
          </a:p>
        </p:txBody>
      </p:sp>
      <p:graphicFrame>
        <p:nvGraphicFramePr>
          <p:cNvPr id="3" name="Table 2"/>
          <p:cNvGraphicFramePr>
            <a:graphicFrameLocks noGrp="1"/>
          </p:cNvGraphicFramePr>
          <p:nvPr>
            <p:extLst>
              <p:ext uri="{D42A27DB-BD31-4B8C-83A1-F6EECF244321}">
                <p14:modId xmlns:p14="http://schemas.microsoft.com/office/powerpoint/2010/main" val="3894865310"/>
              </p:ext>
            </p:extLst>
          </p:nvPr>
        </p:nvGraphicFramePr>
        <p:xfrm>
          <a:off x="628643" y="2242479"/>
          <a:ext cx="7886706" cy="3005940"/>
        </p:xfrm>
        <a:graphic>
          <a:graphicData uri="http://schemas.openxmlformats.org/drawingml/2006/table">
            <a:tbl>
              <a:tblPr firstRow="1" bandRow="1">
                <a:tableStyleId>{F5AB1C69-6EDB-4FF4-983F-18BD219EF322}</a:tableStyleId>
              </a:tblPr>
              <a:tblGrid>
                <a:gridCol w="1314451">
                  <a:extLst>
                    <a:ext uri="{9D8B030D-6E8A-4147-A177-3AD203B41FA5}">
                      <a16:colId xmlns:a16="http://schemas.microsoft.com/office/drawing/2014/main" xmlns="" val="1911947725"/>
                    </a:ext>
                  </a:extLst>
                </a:gridCol>
                <a:gridCol w="1314451">
                  <a:extLst>
                    <a:ext uri="{9D8B030D-6E8A-4147-A177-3AD203B41FA5}">
                      <a16:colId xmlns:a16="http://schemas.microsoft.com/office/drawing/2014/main" xmlns="" val="3406772230"/>
                    </a:ext>
                  </a:extLst>
                </a:gridCol>
                <a:gridCol w="1314451">
                  <a:extLst>
                    <a:ext uri="{9D8B030D-6E8A-4147-A177-3AD203B41FA5}">
                      <a16:colId xmlns:a16="http://schemas.microsoft.com/office/drawing/2014/main" xmlns="" val="3510173555"/>
                    </a:ext>
                  </a:extLst>
                </a:gridCol>
                <a:gridCol w="1314451">
                  <a:extLst>
                    <a:ext uri="{9D8B030D-6E8A-4147-A177-3AD203B41FA5}">
                      <a16:colId xmlns:a16="http://schemas.microsoft.com/office/drawing/2014/main" xmlns="" val="1568064489"/>
                    </a:ext>
                  </a:extLst>
                </a:gridCol>
                <a:gridCol w="1314451">
                  <a:extLst>
                    <a:ext uri="{9D8B030D-6E8A-4147-A177-3AD203B41FA5}">
                      <a16:colId xmlns:a16="http://schemas.microsoft.com/office/drawing/2014/main" xmlns="" val="1919986761"/>
                    </a:ext>
                  </a:extLst>
                </a:gridCol>
                <a:gridCol w="1314451">
                  <a:extLst>
                    <a:ext uri="{9D8B030D-6E8A-4147-A177-3AD203B41FA5}">
                      <a16:colId xmlns:a16="http://schemas.microsoft.com/office/drawing/2014/main" xmlns="" val="3073181585"/>
                    </a:ext>
                  </a:extLst>
                </a:gridCol>
              </a:tblGrid>
              <a:tr h="404470">
                <a:tc>
                  <a:txBody>
                    <a:bodyPr/>
                    <a:lstStyle/>
                    <a:p>
                      <a:pPr algn="ctr"/>
                      <a:r>
                        <a:rPr lang="en-US" sz="1600" dirty="0">
                          <a:solidFill>
                            <a:srgbClr val="EE4036"/>
                          </a:solidFill>
                          <a:latin typeface="Arial" panose="020B0604020202020204" pitchFamily="34" charset="0"/>
                          <a:cs typeface="Arial" panose="020B0604020202020204" pitchFamily="34" charset="0"/>
                        </a:rPr>
                        <a:t>Withdrawal Rate</a:t>
                      </a:r>
                    </a:p>
                  </a:txBody>
                  <a:tcPr anchor="ctr">
                    <a:noFill/>
                  </a:tcPr>
                </a:tc>
                <a:tc>
                  <a:txBody>
                    <a:bodyPr/>
                    <a:lstStyle/>
                    <a:p>
                      <a:pPr algn="ctr"/>
                      <a:r>
                        <a:rPr lang="en-US" sz="1600" dirty="0">
                          <a:latin typeface="Arial" panose="020B0604020202020204" pitchFamily="34" charset="0"/>
                          <a:cs typeface="Arial" panose="020B0604020202020204" pitchFamily="34" charset="0"/>
                        </a:rPr>
                        <a:t>100/0</a:t>
                      </a:r>
                    </a:p>
                  </a:txBody>
                  <a:tcPr anchor="ctr">
                    <a:solidFill>
                      <a:srgbClr val="EE4036"/>
                    </a:solidFill>
                  </a:tcPr>
                </a:tc>
                <a:tc>
                  <a:txBody>
                    <a:bodyPr/>
                    <a:lstStyle/>
                    <a:p>
                      <a:pPr algn="ctr"/>
                      <a:r>
                        <a:rPr lang="en-US" sz="1600" dirty="0">
                          <a:latin typeface="Arial" panose="020B0604020202020204" pitchFamily="34" charset="0"/>
                          <a:cs typeface="Arial" panose="020B0604020202020204" pitchFamily="34" charset="0"/>
                        </a:rPr>
                        <a:t>75/25</a:t>
                      </a:r>
                    </a:p>
                  </a:txBody>
                  <a:tcPr anchor="ctr">
                    <a:solidFill>
                      <a:srgbClr val="EE4036"/>
                    </a:solidFill>
                  </a:tcPr>
                </a:tc>
                <a:tc>
                  <a:txBody>
                    <a:bodyPr/>
                    <a:lstStyle/>
                    <a:p>
                      <a:pPr algn="ctr"/>
                      <a:r>
                        <a:rPr lang="en-US" sz="1600" dirty="0">
                          <a:latin typeface="Arial" panose="020B0604020202020204" pitchFamily="34" charset="0"/>
                          <a:cs typeface="Arial" panose="020B0604020202020204" pitchFamily="34" charset="0"/>
                        </a:rPr>
                        <a:t>50/50</a:t>
                      </a:r>
                    </a:p>
                  </a:txBody>
                  <a:tcPr anchor="ctr">
                    <a:solidFill>
                      <a:srgbClr val="EE4036"/>
                    </a:solidFill>
                  </a:tcPr>
                </a:tc>
                <a:tc>
                  <a:txBody>
                    <a:bodyPr/>
                    <a:lstStyle/>
                    <a:p>
                      <a:pPr algn="ctr"/>
                      <a:r>
                        <a:rPr lang="en-US" sz="1600" dirty="0">
                          <a:latin typeface="Arial" panose="020B0604020202020204" pitchFamily="34" charset="0"/>
                          <a:cs typeface="Arial" panose="020B0604020202020204" pitchFamily="34" charset="0"/>
                        </a:rPr>
                        <a:t>25/75</a:t>
                      </a:r>
                    </a:p>
                  </a:txBody>
                  <a:tcPr anchor="ctr">
                    <a:solidFill>
                      <a:srgbClr val="EE4036"/>
                    </a:solidFill>
                  </a:tcPr>
                </a:tc>
                <a:tc>
                  <a:txBody>
                    <a:bodyPr/>
                    <a:lstStyle/>
                    <a:p>
                      <a:pPr algn="ctr"/>
                      <a:r>
                        <a:rPr lang="en-US" sz="1600" dirty="0">
                          <a:latin typeface="Arial" panose="020B0604020202020204" pitchFamily="34" charset="0"/>
                          <a:cs typeface="Arial" panose="020B0604020202020204" pitchFamily="34" charset="0"/>
                        </a:rPr>
                        <a:t>0/100</a:t>
                      </a:r>
                    </a:p>
                  </a:txBody>
                  <a:tcPr anchor="ctr">
                    <a:solidFill>
                      <a:srgbClr val="EE4036"/>
                    </a:solidFill>
                  </a:tcPr>
                </a:tc>
                <a:extLst>
                  <a:ext uri="{0D108BD9-81ED-4DB2-BD59-A6C34878D82A}">
                    <a16:rowId xmlns:a16="http://schemas.microsoft.com/office/drawing/2014/main" xmlns="" val="2864660519"/>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3%</a:t>
                      </a:r>
                    </a:p>
                  </a:txBody>
                  <a:tcPr>
                    <a:no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90</a:t>
                      </a:r>
                    </a:p>
                  </a:txBody>
                  <a:tcPr>
                    <a:solidFill>
                      <a:schemeClr val="bg1">
                        <a:lumMod val="9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95</a:t>
                      </a:r>
                    </a:p>
                  </a:txBody>
                  <a:tcPr>
                    <a:solidFill>
                      <a:schemeClr val="bg1">
                        <a:lumMod val="9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98</a:t>
                      </a:r>
                    </a:p>
                  </a:txBody>
                  <a:tcPr>
                    <a:solidFill>
                      <a:schemeClr val="bg1">
                        <a:lumMod val="9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99</a:t>
                      </a:r>
                    </a:p>
                  </a:txBody>
                  <a:tcPr>
                    <a:solidFill>
                      <a:schemeClr val="bg1">
                        <a:lumMod val="9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98</a:t>
                      </a:r>
                    </a:p>
                  </a:txBody>
                  <a:tcPr>
                    <a:solidFill>
                      <a:schemeClr val="bg1">
                        <a:lumMod val="95000"/>
                      </a:schemeClr>
                    </a:solidFill>
                  </a:tcPr>
                </a:tc>
                <a:extLst>
                  <a:ext uri="{0D108BD9-81ED-4DB2-BD59-A6C34878D82A}">
                    <a16:rowId xmlns:a16="http://schemas.microsoft.com/office/drawing/2014/main" xmlns="" val="3969296005"/>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4%</a:t>
                      </a:r>
                    </a:p>
                  </a:txBody>
                  <a:tcPr>
                    <a:no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77</a:t>
                      </a:r>
                    </a:p>
                  </a:txBody>
                  <a:tcPr>
                    <a:solidFill>
                      <a:schemeClr val="bg1">
                        <a:lumMod val="8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80</a:t>
                      </a:r>
                    </a:p>
                  </a:txBody>
                  <a:tcPr>
                    <a:solidFill>
                      <a:schemeClr val="bg1">
                        <a:lumMod val="8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84</a:t>
                      </a:r>
                    </a:p>
                  </a:txBody>
                  <a:tcPr>
                    <a:solidFill>
                      <a:schemeClr val="bg1">
                        <a:lumMod val="8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82</a:t>
                      </a:r>
                    </a:p>
                  </a:txBody>
                  <a:tcPr>
                    <a:solidFill>
                      <a:schemeClr val="bg1">
                        <a:lumMod val="8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55</a:t>
                      </a:r>
                    </a:p>
                  </a:txBody>
                  <a:tcPr>
                    <a:solidFill>
                      <a:schemeClr val="bg1">
                        <a:lumMod val="85000"/>
                      </a:schemeClr>
                    </a:solidFill>
                  </a:tcPr>
                </a:tc>
                <a:extLst>
                  <a:ext uri="{0D108BD9-81ED-4DB2-BD59-A6C34878D82A}">
                    <a16:rowId xmlns:a16="http://schemas.microsoft.com/office/drawing/2014/main" xmlns="" val="2825273368"/>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5%</a:t>
                      </a:r>
                    </a:p>
                  </a:txBody>
                  <a:tcPr>
                    <a:no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60</a:t>
                      </a:r>
                    </a:p>
                  </a:txBody>
                  <a:tcPr>
                    <a:solidFill>
                      <a:schemeClr val="bg1">
                        <a:lumMod val="7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59</a:t>
                      </a:r>
                    </a:p>
                  </a:txBody>
                  <a:tcPr>
                    <a:solidFill>
                      <a:schemeClr val="bg1">
                        <a:lumMod val="7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53</a:t>
                      </a:r>
                    </a:p>
                  </a:txBody>
                  <a:tcPr>
                    <a:solidFill>
                      <a:schemeClr val="bg1">
                        <a:lumMod val="75000"/>
                      </a:schemeClr>
                    </a:solidFill>
                  </a:tcPr>
                </a:tc>
                <a:tc>
                  <a:txBody>
                    <a:bodyPr/>
                    <a:lstStyle/>
                    <a:p>
                      <a:pPr algn="ctr"/>
                      <a:r>
                        <a:rPr lang="en-US" sz="1600" b="1" dirty="0">
                          <a:solidFill>
                            <a:srgbClr val="58595B"/>
                          </a:solidFill>
                          <a:latin typeface="Arial" panose="020B0604020202020204" pitchFamily="34" charset="0"/>
                          <a:cs typeface="Arial" panose="020B0604020202020204" pitchFamily="34" charset="0"/>
                        </a:rPr>
                        <a:t>31</a:t>
                      </a:r>
                    </a:p>
                  </a:txBody>
                  <a:tcPr>
                    <a:solidFill>
                      <a:schemeClr val="bg1">
                        <a:lumMod val="75000"/>
                      </a:schemeClr>
                    </a:solidFill>
                  </a:tcPr>
                </a:tc>
                <a:tc>
                  <a:txBody>
                    <a:bodyPr/>
                    <a:lstStyle/>
                    <a:p>
                      <a:pPr algn="ctr"/>
                      <a:r>
                        <a:rPr lang="en-US" sz="1600" b="1" dirty="0">
                          <a:solidFill>
                            <a:srgbClr val="58595B"/>
                          </a:solidFill>
                          <a:latin typeface="Arial" panose="020B0604020202020204" pitchFamily="34" charset="0"/>
                          <a:cs typeface="Arial" panose="020B0604020202020204" pitchFamily="34" charset="0"/>
                        </a:rPr>
                        <a:t>8</a:t>
                      </a:r>
                    </a:p>
                  </a:txBody>
                  <a:tcPr>
                    <a:solidFill>
                      <a:schemeClr val="bg1">
                        <a:lumMod val="75000"/>
                      </a:schemeClr>
                    </a:solidFill>
                  </a:tcPr>
                </a:tc>
                <a:extLst>
                  <a:ext uri="{0D108BD9-81ED-4DB2-BD59-A6C34878D82A}">
                    <a16:rowId xmlns:a16="http://schemas.microsoft.com/office/drawing/2014/main" xmlns="" val="2838807142"/>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6%</a:t>
                      </a:r>
                    </a:p>
                  </a:txBody>
                  <a:tcPr>
                    <a:no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45</a:t>
                      </a:r>
                    </a:p>
                  </a:txBody>
                  <a:tcPr>
                    <a:solidFill>
                      <a:schemeClr val="bg1">
                        <a:lumMod val="6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38</a:t>
                      </a:r>
                    </a:p>
                  </a:txBody>
                  <a:tcPr>
                    <a:solidFill>
                      <a:schemeClr val="bg1">
                        <a:lumMod val="65000"/>
                      </a:schemeClr>
                    </a:solidFill>
                  </a:tcPr>
                </a:tc>
                <a:tc>
                  <a:txBody>
                    <a:bodyPr/>
                    <a:lstStyle/>
                    <a:p>
                      <a:pPr algn="ctr"/>
                      <a:r>
                        <a:rPr lang="en-US" sz="1600" b="1" dirty="0">
                          <a:solidFill>
                            <a:schemeClr val="tx1">
                              <a:lumMod val="85000"/>
                              <a:lumOff val="15000"/>
                            </a:schemeClr>
                          </a:solidFill>
                          <a:latin typeface="Arial" panose="020B0604020202020204" pitchFamily="34" charset="0"/>
                          <a:cs typeface="Arial" panose="020B0604020202020204" pitchFamily="34" charset="0"/>
                        </a:rPr>
                        <a:t>23</a:t>
                      </a:r>
                    </a:p>
                  </a:txBody>
                  <a:tcPr>
                    <a:solidFill>
                      <a:schemeClr val="bg1">
                        <a:lumMod val="6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4</a:t>
                      </a:r>
                    </a:p>
                  </a:txBody>
                  <a:tcPr>
                    <a:solidFill>
                      <a:schemeClr val="bg1">
                        <a:lumMod val="6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1</a:t>
                      </a:r>
                    </a:p>
                  </a:txBody>
                  <a:tcPr>
                    <a:solidFill>
                      <a:schemeClr val="bg1">
                        <a:lumMod val="65000"/>
                      </a:schemeClr>
                    </a:solidFill>
                  </a:tcPr>
                </a:tc>
                <a:extLst>
                  <a:ext uri="{0D108BD9-81ED-4DB2-BD59-A6C34878D82A}">
                    <a16:rowId xmlns:a16="http://schemas.microsoft.com/office/drawing/2014/main" xmlns="" val="2507944699"/>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7%</a:t>
                      </a:r>
                    </a:p>
                  </a:txBody>
                  <a:tcPr>
                    <a:no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31</a:t>
                      </a:r>
                    </a:p>
                  </a:txBody>
                  <a:tcPr>
                    <a:solidFill>
                      <a:schemeClr val="bg1">
                        <a:lumMod val="50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21</a:t>
                      </a:r>
                    </a:p>
                  </a:txBody>
                  <a:tcPr>
                    <a:solidFill>
                      <a:schemeClr val="bg1">
                        <a:lumMod val="50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8</a:t>
                      </a:r>
                    </a:p>
                  </a:txBody>
                  <a:tcPr>
                    <a:solidFill>
                      <a:schemeClr val="bg1">
                        <a:lumMod val="50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0</a:t>
                      </a:r>
                    </a:p>
                  </a:txBody>
                  <a:tcPr>
                    <a:solidFill>
                      <a:schemeClr val="bg1">
                        <a:lumMod val="50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0</a:t>
                      </a:r>
                    </a:p>
                  </a:txBody>
                  <a:tcPr>
                    <a:solidFill>
                      <a:schemeClr val="bg1">
                        <a:lumMod val="50000"/>
                      </a:schemeClr>
                    </a:solidFill>
                  </a:tcPr>
                </a:tc>
                <a:extLst>
                  <a:ext uri="{0D108BD9-81ED-4DB2-BD59-A6C34878D82A}">
                    <a16:rowId xmlns:a16="http://schemas.microsoft.com/office/drawing/2014/main" xmlns="" val="2211721087"/>
                  </a:ext>
                </a:extLst>
              </a:tr>
              <a:tr h="404470">
                <a:tc>
                  <a:txBody>
                    <a:bodyPr/>
                    <a:lstStyle/>
                    <a:p>
                      <a:pPr algn="ctr"/>
                      <a:r>
                        <a:rPr lang="en-US" sz="1600" b="1" dirty="0">
                          <a:solidFill>
                            <a:srgbClr val="58595B"/>
                          </a:solidFill>
                          <a:latin typeface="Arial" panose="020B0604020202020204" pitchFamily="34" charset="0"/>
                          <a:cs typeface="Arial" panose="020B0604020202020204" pitchFamily="34" charset="0"/>
                        </a:rPr>
                        <a:t>8%</a:t>
                      </a:r>
                    </a:p>
                  </a:txBody>
                  <a:tcPr>
                    <a:no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20</a:t>
                      </a:r>
                    </a:p>
                  </a:txBody>
                  <a:tcPr>
                    <a:solidFill>
                      <a:schemeClr val="tx1">
                        <a:lumMod val="65000"/>
                        <a:lumOff val="3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11</a:t>
                      </a:r>
                    </a:p>
                  </a:txBody>
                  <a:tcPr>
                    <a:solidFill>
                      <a:schemeClr val="tx1">
                        <a:lumMod val="65000"/>
                        <a:lumOff val="3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2</a:t>
                      </a:r>
                    </a:p>
                  </a:txBody>
                  <a:tcPr>
                    <a:solidFill>
                      <a:schemeClr val="tx1">
                        <a:lumMod val="65000"/>
                        <a:lumOff val="3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0</a:t>
                      </a:r>
                    </a:p>
                  </a:txBody>
                  <a:tcPr>
                    <a:solidFill>
                      <a:schemeClr val="tx1">
                        <a:lumMod val="65000"/>
                        <a:lumOff val="35000"/>
                      </a:schemeClr>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0</a:t>
                      </a:r>
                    </a:p>
                  </a:txBody>
                  <a:tcPr>
                    <a:solidFill>
                      <a:schemeClr val="tx1">
                        <a:lumMod val="65000"/>
                        <a:lumOff val="35000"/>
                      </a:schemeClr>
                    </a:solidFill>
                  </a:tcPr>
                </a:tc>
                <a:extLst>
                  <a:ext uri="{0D108BD9-81ED-4DB2-BD59-A6C34878D82A}">
                    <a16:rowId xmlns:a16="http://schemas.microsoft.com/office/drawing/2014/main" xmlns="" val="1010934841"/>
                  </a:ext>
                </a:extLst>
              </a:tr>
            </a:tbl>
          </a:graphicData>
        </a:graphic>
      </p:graphicFrame>
      <p:sp>
        <p:nvSpPr>
          <p:cNvPr id="4" name="TextBox 3"/>
          <p:cNvSpPr txBox="1"/>
          <p:nvPr/>
        </p:nvSpPr>
        <p:spPr>
          <a:xfrm>
            <a:off x="1940012" y="1746142"/>
            <a:ext cx="6575338" cy="369332"/>
          </a:xfrm>
          <a:prstGeom prst="rect">
            <a:avLst/>
          </a:prstGeom>
          <a:noFill/>
        </p:spPr>
        <p:txBody>
          <a:bodyPr wrap="square" rtlCol="0">
            <a:spAutoFit/>
          </a:bodyPr>
          <a:lstStyle/>
          <a:p>
            <a:pPr algn="ctr"/>
            <a:r>
              <a:rPr lang="en-US" b="1" dirty="0">
                <a:solidFill>
                  <a:srgbClr val="EE4036"/>
                </a:solidFill>
                <a:latin typeface="Arial" panose="020B0604020202020204" pitchFamily="34" charset="0"/>
                <a:cs typeface="Arial" panose="020B0604020202020204" pitchFamily="34" charset="0"/>
              </a:rPr>
              <a:t>Stock</a:t>
            </a:r>
            <a:r>
              <a:rPr lang="en-US" b="1" dirty="0">
                <a:solidFill>
                  <a:srgbClr val="EE4036"/>
                </a:solidFill>
              </a:rPr>
              <a:t> / Bond% Mix</a:t>
            </a:r>
          </a:p>
        </p:txBody>
      </p:sp>
      <p:grpSp>
        <p:nvGrpSpPr>
          <p:cNvPr id="7" name="Group 6"/>
          <p:cNvGrpSpPr/>
          <p:nvPr/>
        </p:nvGrpSpPr>
        <p:grpSpPr>
          <a:xfrm>
            <a:off x="1959409" y="5381772"/>
            <a:ext cx="6555940" cy="287867"/>
            <a:chOff x="1959409" y="5381772"/>
            <a:chExt cx="6555940" cy="287867"/>
          </a:xfrm>
        </p:grpSpPr>
        <p:sp>
          <p:nvSpPr>
            <p:cNvPr id="6" name="Rectangle 5"/>
            <p:cNvSpPr/>
            <p:nvPr/>
          </p:nvSpPr>
          <p:spPr>
            <a:xfrm>
              <a:off x="7204161" y="5381772"/>
              <a:ext cx="1311188" cy="28786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892973" y="5381772"/>
              <a:ext cx="1311188" cy="2878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581785" y="5381772"/>
              <a:ext cx="1311188" cy="28786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270597" y="5381772"/>
              <a:ext cx="1311188" cy="2878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959409" y="5381772"/>
              <a:ext cx="1311188" cy="287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p:cNvSpPr txBox="1"/>
          <p:nvPr/>
        </p:nvSpPr>
        <p:spPr>
          <a:xfrm>
            <a:off x="1872777" y="5653411"/>
            <a:ext cx="1330585" cy="276999"/>
          </a:xfrm>
          <a:prstGeom prst="rect">
            <a:avLst/>
          </a:prstGeom>
          <a:noFill/>
        </p:spPr>
        <p:txBody>
          <a:bodyPr wrap="square" rtlCol="0">
            <a:spAutoFit/>
          </a:bodyPr>
          <a:lstStyle/>
          <a:p>
            <a:r>
              <a:rPr lang="en-US" sz="1200" b="1" dirty="0">
                <a:solidFill>
                  <a:schemeClr val="tx1">
                    <a:lumMod val="85000"/>
                    <a:lumOff val="15000"/>
                  </a:schemeClr>
                </a:solidFill>
                <a:latin typeface="Arial" panose="020B0604020202020204" pitchFamily="34" charset="0"/>
                <a:cs typeface="Arial" panose="020B0604020202020204" pitchFamily="34" charset="0"/>
              </a:rPr>
              <a:t>More Likely</a:t>
            </a:r>
            <a:endParaRPr lang="en-US" sz="1200" b="1" dirty="0">
              <a:solidFill>
                <a:schemeClr val="tx1">
                  <a:lumMod val="85000"/>
                  <a:lumOff val="15000"/>
                </a:schemeClr>
              </a:solidFill>
            </a:endParaRPr>
          </a:p>
        </p:txBody>
      </p:sp>
      <p:sp>
        <p:nvSpPr>
          <p:cNvPr id="51" name="TextBox 50"/>
          <p:cNvSpPr txBox="1"/>
          <p:nvPr/>
        </p:nvSpPr>
        <p:spPr>
          <a:xfrm>
            <a:off x="7274757" y="5653411"/>
            <a:ext cx="1330585" cy="276999"/>
          </a:xfrm>
          <a:prstGeom prst="rect">
            <a:avLst/>
          </a:prstGeom>
          <a:noFill/>
        </p:spPr>
        <p:txBody>
          <a:bodyPr wrap="square" rtlCol="0">
            <a:spAutoFit/>
          </a:bodyPr>
          <a:lstStyle/>
          <a:p>
            <a:pPr algn="r"/>
            <a:r>
              <a:rPr lang="en-US" sz="1200" b="1" dirty="0">
                <a:solidFill>
                  <a:schemeClr val="tx1">
                    <a:lumMod val="85000"/>
                    <a:lumOff val="15000"/>
                  </a:schemeClr>
                </a:solidFill>
                <a:latin typeface="Arial" panose="020B0604020202020204" pitchFamily="34" charset="0"/>
                <a:cs typeface="Arial" panose="020B0604020202020204" pitchFamily="34" charset="0"/>
              </a:rPr>
              <a:t>Less Likely</a:t>
            </a:r>
            <a:endParaRPr lang="en-US" sz="1200" b="1" dirty="0">
              <a:solidFill>
                <a:schemeClr val="tx1">
                  <a:lumMod val="85000"/>
                  <a:lumOff val="15000"/>
                </a:schemeClr>
              </a:solidFill>
            </a:endParaRPr>
          </a:p>
        </p:txBody>
      </p:sp>
      <p:sp>
        <p:nvSpPr>
          <p:cNvPr id="89" name="TextBox 88"/>
          <p:cNvSpPr txBox="1"/>
          <p:nvPr/>
        </p:nvSpPr>
        <p:spPr>
          <a:xfrm>
            <a:off x="297346" y="6084092"/>
            <a:ext cx="8078028"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Wells Fargo, "Withdrawal Rates and Your Retirement," 2015.</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Speaker reference: Michael Finke, Wade D. Pfau, David M. Blanchett, "The 4% Rule is Not Safe in a Low-Yield World," January 2013. </a:t>
            </a:r>
          </a:p>
        </p:txBody>
      </p:sp>
    </p:spTree>
    <p:extLst>
      <p:ext uri="{BB962C8B-B14F-4D97-AF65-F5344CB8AC3E}">
        <p14:creationId xmlns:p14="http://schemas.microsoft.com/office/powerpoint/2010/main" val="7540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49" y="1486597"/>
            <a:ext cx="8043077" cy="4652946"/>
          </a:xfrm>
        </p:spPr>
        <p:txBody>
          <a:bodyPr>
            <a:normAutofit fontScale="70000" lnSpcReduction="20000"/>
          </a:bodyPr>
          <a:lstStyle/>
          <a:p>
            <a:pPr marL="0" indent="0">
              <a:lnSpc>
                <a:spcPts val="1200"/>
              </a:lnSpc>
              <a:spcBef>
                <a:spcPts val="0"/>
              </a:spcBef>
              <a:spcAft>
                <a:spcPts val="300"/>
              </a:spcAft>
              <a:buNone/>
            </a:pPr>
            <a:r>
              <a:rPr lang="en-US" sz="1600" dirty="0">
                <a:solidFill>
                  <a:schemeClr val="tx1"/>
                </a:solidFill>
              </a:rPr>
              <a:t>The projections or other information generated for each Portfolio Withdrawal Rate regarding the likelihood of various investment outcomes are hypothetical in nature, do not reflect actual investment results, and are not guarantees of future results and may vary with each use and over time. The Portfolio Withdrawal Rates chart does not reflect and may not be used to promote any specific investment product. The results do not reflect expenses (i.e., commissions, advisory fees, and mutual fund expenses) associated with a particular investment. Taxes have not been taken into consideration.</a:t>
            </a:r>
          </a:p>
          <a:p>
            <a:pPr marL="0" indent="0">
              <a:lnSpc>
                <a:spcPts val="1200"/>
              </a:lnSpc>
              <a:spcBef>
                <a:spcPts val="0"/>
              </a:spcBef>
              <a:spcAft>
                <a:spcPts val="300"/>
              </a:spcAft>
              <a:buNone/>
            </a:pPr>
            <a:r>
              <a:rPr lang="en-US" sz="1600" dirty="0">
                <a:solidFill>
                  <a:schemeClr val="tx1"/>
                </a:solidFill>
              </a:rPr>
              <a:t>The Probability Analysis (commonly referred to as Monte Carlo) simulation generates random returns based on the historical standard deviation forming a normal distribution around the mean. After returns for each asset class are generated, the returns are further refined by factoring in approximate historical correlations between the asset classes. This will result in a universe of returns for each asset class. The portfolio’s weighted average return is calculated based on each asset class’ weight in that scenario’s asset allocation, in effect rebalancing every year.</a:t>
            </a:r>
          </a:p>
          <a:p>
            <a:pPr marL="0" indent="0">
              <a:lnSpc>
                <a:spcPts val="1200"/>
              </a:lnSpc>
              <a:spcBef>
                <a:spcPts val="0"/>
              </a:spcBef>
              <a:spcAft>
                <a:spcPts val="300"/>
              </a:spcAft>
              <a:buNone/>
            </a:pPr>
            <a:r>
              <a:rPr lang="en-US" sz="1600" dirty="0">
                <a:solidFill>
                  <a:schemeClr val="tx1"/>
                </a:solidFill>
              </a:rPr>
              <a:t>To generate the percent chance of success for each allocation and each portfolio withdrawal rate, 50,000 scenarios were generated. All scenarios that had an ending balance equal to or greater than $0 were considered successful. Each scenario that had an ending balance less than $0 was considered a failed scenario. The number of successful scenarios, based upon the 50,000 scenarios generated, established the percent probability of an allocation meeting the withdrawal rate. Using identical assumptions, the mathematical process used in the Portfolio Withdrawal Rates grid can be replicated.</a:t>
            </a:r>
          </a:p>
          <a:p>
            <a:pPr marL="0" indent="0">
              <a:lnSpc>
                <a:spcPts val="1200"/>
              </a:lnSpc>
              <a:spcBef>
                <a:spcPts val="0"/>
              </a:spcBef>
              <a:spcAft>
                <a:spcPts val="300"/>
              </a:spcAft>
              <a:buNone/>
            </a:pPr>
            <a:r>
              <a:rPr lang="en-US" sz="1600" dirty="0">
                <a:solidFill>
                  <a:schemeClr val="tx1"/>
                </a:solidFill>
              </a:rPr>
              <a:t>The asset classes utilized for Portfolio Withdrawal Rates illustration are listed below. Any additional asset classes from this time period, whether they have similar, inferior, or superior characteristics, have not been taken into consideration.</a:t>
            </a:r>
          </a:p>
          <a:p>
            <a:pPr marL="0" indent="0">
              <a:lnSpc>
                <a:spcPts val="1200"/>
              </a:lnSpc>
              <a:spcBef>
                <a:spcPts val="0"/>
              </a:spcBef>
              <a:spcAft>
                <a:spcPts val="300"/>
              </a:spcAft>
              <a:buNone/>
            </a:pPr>
            <a:r>
              <a:rPr lang="en-US" sz="1600" b="1" dirty="0">
                <a:solidFill>
                  <a:schemeClr val="tx1"/>
                </a:solidFill>
              </a:rPr>
              <a:t>Capital Market Assumptions</a:t>
            </a:r>
          </a:p>
          <a:p>
            <a:pPr marL="0" indent="0">
              <a:lnSpc>
                <a:spcPts val="1200"/>
              </a:lnSpc>
              <a:spcBef>
                <a:spcPts val="0"/>
              </a:spcBef>
              <a:spcAft>
                <a:spcPts val="300"/>
              </a:spcAft>
              <a:buNone/>
            </a:pPr>
            <a:r>
              <a:rPr lang="en-US" sz="1600" dirty="0">
                <a:solidFill>
                  <a:schemeClr val="tx1"/>
                </a:solidFill>
              </a:rPr>
              <a:t>Capital Market Assumptions for all asset classes assume a broadly diversified portfolio generally representative of the risks and opportunities of the asset class. To the extent that the investor's portfolio is not as diversified as the assumptions made for the asset class, the return and risk potential for the portfolio may vary significantly from the assumed Capital Market Assumptions.</a:t>
            </a:r>
          </a:p>
          <a:p>
            <a:pPr marL="0" indent="0">
              <a:lnSpc>
                <a:spcPts val="1200"/>
              </a:lnSpc>
              <a:spcBef>
                <a:spcPts val="0"/>
              </a:spcBef>
              <a:spcAft>
                <a:spcPts val="300"/>
              </a:spcAft>
              <a:buNone/>
            </a:pPr>
            <a:r>
              <a:rPr lang="en-US" sz="1600" dirty="0">
                <a:solidFill>
                  <a:schemeClr val="tx1"/>
                </a:solidFill>
              </a:rPr>
              <a:t>The Capital Market Assumptions used within this illustration are based on a building-block approach of risk premiums and Sharpe Ratio Equivalency. The returns for each asset class reflect the premium above the short-term risk-free rate of return that investors are likely to demand in order to compensate for the risk of holding those assets. Sharpe ratio equivalency provides a consistent comparison or long-term risk premium across various asset classes for a 10-15 year time horizon or a period, covering more than one economic cycle. These long-term assumptions may differ greatly from the short-term performance and volatility experienced by your actual investment holdings. There are no assurances that the estimates will be achieved. They have been provided as a guide to help you with your investment planning.</a:t>
            </a:r>
          </a:p>
        </p:txBody>
      </p:sp>
    </p:spTree>
    <p:extLst>
      <p:ext uri="{BB962C8B-B14F-4D97-AF65-F5344CB8AC3E}">
        <p14:creationId xmlns:p14="http://schemas.microsoft.com/office/powerpoint/2010/main" val="464372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577591"/>
            <a:ext cx="7886700" cy="4561952"/>
          </a:xfrm>
        </p:spPr>
        <p:txBody>
          <a:bodyPr>
            <a:normAutofit/>
          </a:bodyPr>
          <a:lstStyle/>
          <a:p>
            <a:pPr marL="0" indent="0">
              <a:lnSpc>
                <a:spcPts val="1200"/>
              </a:lnSpc>
              <a:spcBef>
                <a:spcPts val="0"/>
              </a:spcBef>
              <a:spcAft>
                <a:spcPts val="300"/>
              </a:spcAft>
              <a:buNone/>
            </a:pPr>
            <a:r>
              <a:rPr lang="en-US" sz="1100" dirty="0">
                <a:solidFill>
                  <a:schemeClr val="tx1"/>
                </a:solidFill>
              </a:rPr>
              <a:t>Representative index is provided to clients as an example of a public index that generally reflects the associated asset class. Capital Market Assumptions are not based on the Representative Index. You cannot invest directly in an index.</a:t>
            </a: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endParaRPr lang="en-US" sz="1100" dirty="0">
              <a:solidFill>
                <a:schemeClr val="tx1"/>
              </a:solidFill>
            </a:endParaRPr>
          </a:p>
          <a:p>
            <a:pPr marL="0" indent="0">
              <a:lnSpc>
                <a:spcPts val="1200"/>
              </a:lnSpc>
              <a:spcBef>
                <a:spcPts val="0"/>
              </a:spcBef>
              <a:spcAft>
                <a:spcPts val="300"/>
              </a:spcAft>
              <a:buNone/>
            </a:pPr>
            <a:r>
              <a:rPr lang="en-US" sz="1100" dirty="0">
                <a:solidFill>
                  <a:schemeClr val="tx1"/>
                </a:solidFill>
              </a:rPr>
              <a:t>This chart is for illustrative purposes only. Investors incur expenses when investing (i.e., commissions, advisory fees, and mutual fund expenses). Figures do not reflect the effects of taxes or transaction costs.</a:t>
            </a:r>
          </a:p>
        </p:txBody>
      </p:sp>
      <p:graphicFrame>
        <p:nvGraphicFramePr>
          <p:cNvPr id="4" name="Table 3"/>
          <p:cNvGraphicFramePr>
            <a:graphicFrameLocks noGrp="1"/>
          </p:cNvGraphicFramePr>
          <p:nvPr>
            <p:extLst>
              <p:ext uri="{D42A27DB-BD31-4B8C-83A1-F6EECF244321}">
                <p14:modId xmlns:p14="http://schemas.microsoft.com/office/powerpoint/2010/main" val="2791600929"/>
              </p:ext>
            </p:extLst>
          </p:nvPr>
        </p:nvGraphicFramePr>
        <p:xfrm>
          <a:off x="637733" y="2015975"/>
          <a:ext cx="7451188" cy="1168400"/>
        </p:xfrm>
        <a:graphic>
          <a:graphicData uri="http://schemas.openxmlformats.org/drawingml/2006/table">
            <a:tbl>
              <a:tblPr>
                <a:tableStyleId>{FABFCF23-3B69-468F-B69F-88F6DE6A72F2}</a:tableStyleId>
              </a:tblPr>
              <a:tblGrid>
                <a:gridCol w="1862797">
                  <a:extLst>
                    <a:ext uri="{9D8B030D-6E8A-4147-A177-3AD203B41FA5}">
                      <a16:colId xmlns:a16="http://schemas.microsoft.com/office/drawing/2014/main" xmlns="" val="3942896310"/>
                    </a:ext>
                  </a:extLst>
                </a:gridCol>
                <a:gridCol w="1424356">
                  <a:extLst>
                    <a:ext uri="{9D8B030D-6E8A-4147-A177-3AD203B41FA5}">
                      <a16:colId xmlns:a16="http://schemas.microsoft.com/office/drawing/2014/main" xmlns="" val="152405183"/>
                    </a:ext>
                  </a:extLst>
                </a:gridCol>
                <a:gridCol w="1871004">
                  <a:extLst>
                    <a:ext uri="{9D8B030D-6E8A-4147-A177-3AD203B41FA5}">
                      <a16:colId xmlns:a16="http://schemas.microsoft.com/office/drawing/2014/main" xmlns="" val="1032261983"/>
                    </a:ext>
                  </a:extLst>
                </a:gridCol>
                <a:gridCol w="2293031">
                  <a:extLst>
                    <a:ext uri="{9D8B030D-6E8A-4147-A177-3AD203B41FA5}">
                      <a16:colId xmlns:a16="http://schemas.microsoft.com/office/drawing/2014/main" xmlns="" val="4161498808"/>
                    </a:ext>
                  </a:extLst>
                </a:gridCol>
              </a:tblGrid>
              <a:tr h="262987">
                <a:tc>
                  <a:txBody>
                    <a:bodyPr/>
                    <a:lstStyle/>
                    <a:p>
                      <a:r>
                        <a:rPr lang="en-US" sz="1000" b="1" kern="1200" dirty="0">
                          <a:solidFill>
                            <a:schemeClr val="tx1"/>
                          </a:solidFill>
                          <a:latin typeface="Arial" panose="020B0604020202020204" pitchFamily="34" charset="0"/>
                          <a:ea typeface="+mn-ea"/>
                          <a:cs typeface="Arial" panose="020B0604020202020204" pitchFamily="34" charset="0"/>
                        </a:rPr>
                        <a:t>Asset Class</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b="1" kern="1200" dirty="0">
                          <a:solidFill>
                            <a:schemeClr val="tx1"/>
                          </a:solidFill>
                          <a:latin typeface="Arial" panose="020B0604020202020204" pitchFamily="34" charset="0"/>
                          <a:ea typeface="+mn-ea"/>
                          <a:cs typeface="Arial" panose="020B0604020202020204" pitchFamily="34" charset="0"/>
                        </a:rPr>
                        <a:t>Downside Risk</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b="1" kern="1200" dirty="0">
                          <a:solidFill>
                            <a:schemeClr val="tx1"/>
                          </a:solidFill>
                          <a:latin typeface="Arial" panose="020B0604020202020204" pitchFamily="34" charset="0"/>
                          <a:ea typeface="+mn-ea"/>
                          <a:cs typeface="Arial" panose="020B0604020202020204" pitchFamily="34" charset="0"/>
                        </a:rPr>
                        <a:t>Average Annual Return</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b="1" kern="1200" dirty="0">
                          <a:solidFill>
                            <a:schemeClr val="tx1"/>
                          </a:solidFill>
                          <a:latin typeface="Arial" panose="020B0604020202020204" pitchFamily="34" charset="0"/>
                          <a:ea typeface="+mn-ea"/>
                          <a:cs typeface="Arial" panose="020B0604020202020204" pitchFamily="34" charset="0"/>
                        </a:rPr>
                        <a:t>Representative Index</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03733373"/>
                  </a:ext>
                </a:extLst>
              </a:tr>
              <a:tr h="267287">
                <a:tc>
                  <a:txBody>
                    <a:bodyPr/>
                    <a:lstStyle/>
                    <a:p>
                      <a:r>
                        <a:rPr lang="en-US" sz="1000" kern="1200" dirty="0">
                          <a:solidFill>
                            <a:schemeClr val="tx1"/>
                          </a:solidFill>
                          <a:latin typeface="Arial" panose="020B0604020202020204" pitchFamily="34" charset="0"/>
                          <a:ea typeface="+mn-ea"/>
                          <a:cs typeface="Arial" panose="020B0604020202020204" pitchFamily="34" charset="0"/>
                        </a:rPr>
                        <a:t>Large Cap Blend</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-16.5%</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8.0%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S&amp;P 500</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793991605"/>
                  </a:ext>
                </a:extLst>
              </a:tr>
              <a:tr h="267286">
                <a:tc>
                  <a:txBody>
                    <a:bodyPr/>
                    <a:lstStyle/>
                    <a:p>
                      <a:r>
                        <a:rPr lang="en-US" sz="1000" kern="1200" dirty="0">
                          <a:solidFill>
                            <a:schemeClr val="tx1"/>
                          </a:solidFill>
                          <a:latin typeface="Arial" panose="020B0604020202020204" pitchFamily="34" charset="0"/>
                          <a:ea typeface="+mn-ea"/>
                          <a:cs typeface="Arial" panose="020B0604020202020204" pitchFamily="34" charset="0"/>
                        </a:rPr>
                        <a:t>Intermediate Taxable</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-5.0%</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4.1%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BarCap US Govt/Credit</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9739881"/>
                  </a:ext>
                </a:extLst>
              </a:tr>
              <a:tr h="370840">
                <a:tc>
                  <a:txBody>
                    <a:bodyPr/>
                    <a:lstStyle/>
                    <a:p>
                      <a:r>
                        <a:rPr lang="en-US" sz="1000" kern="1200" dirty="0">
                          <a:solidFill>
                            <a:schemeClr val="tx1"/>
                          </a:solidFill>
                          <a:latin typeface="Arial" panose="020B0604020202020204" pitchFamily="34" charset="0"/>
                          <a:ea typeface="+mn-ea"/>
                          <a:cs typeface="Arial" panose="020B0604020202020204" pitchFamily="34" charset="0"/>
                        </a:rPr>
                        <a:t>Fixed Income</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kern="1200" dirty="0">
                          <a:solidFill>
                            <a:schemeClr val="tx1"/>
                          </a:solidFill>
                          <a:latin typeface="Arial" panose="020B0604020202020204" pitchFamily="34" charset="0"/>
                          <a:ea typeface="+mn-ea"/>
                          <a:cs typeface="Arial" panose="020B0604020202020204" pitchFamily="34" charset="0"/>
                        </a:rPr>
                        <a:t>Interm. TR USD (% Total Return)</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73072061"/>
                  </a:ext>
                </a:extLst>
              </a:tr>
            </a:tbl>
          </a:graphicData>
        </a:graphic>
      </p:graphicFrame>
    </p:spTree>
    <p:extLst>
      <p:ext uri="{BB962C8B-B14F-4D97-AF65-F5344CB8AC3E}">
        <p14:creationId xmlns:p14="http://schemas.microsoft.com/office/powerpoint/2010/main" val="2394442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Is Getting Longer</a:t>
            </a:r>
            <a:r>
              <a:rPr lang="en-US" baseline="30000" dirty="0"/>
              <a:t>1</a:t>
            </a:r>
          </a:p>
        </p:txBody>
      </p:sp>
      <p:sp>
        <p:nvSpPr>
          <p:cNvPr id="3" name="Content Placeholder 2"/>
          <p:cNvSpPr>
            <a:spLocks noGrp="1"/>
          </p:cNvSpPr>
          <p:nvPr>
            <p:ph idx="1"/>
          </p:nvPr>
        </p:nvSpPr>
        <p:spPr>
          <a:xfrm>
            <a:off x="2211859" y="1728936"/>
            <a:ext cx="6005384" cy="1136522"/>
          </a:xfrm>
        </p:spPr>
        <p:txBody>
          <a:bodyPr>
            <a:normAutofit/>
          </a:bodyPr>
          <a:lstStyle/>
          <a:p>
            <a:pPr marL="0" indent="0">
              <a:buNone/>
            </a:pPr>
            <a:r>
              <a:rPr lang="en-US" dirty="0"/>
              <a:t>For the last 160 years, human longevity has increased at a rate of </a:t>
            </a:r>
            <a:r>
              <a:rPr lang="en-US" b="1" dirty="0"/>
              <a:t>6 hours per day</a:t>
            </a:r>
            <a:r>
              <a:rPr lang="en-US" dirty="0"/>
              <a:t> for women.</a:t>
            </a:r>
          </a:p>
        </p:txBody>
      </p:sp>
      <p:sp>
        <p:nvSpPr>
          <p:cNvPr id="4" name="Rectangle 3"/>
          <p:cNvSpPr/>
          <p:nvPr/>
        </p:nvSpPr>
        <p:spPr>
          <a:xfrm>
            <a:off x="446209" y="4838223"/>
            <a:ext cx="8251581" cy="707886"/>
          </a:xfrm>
          <a:prstGeom prst="rect">
            <a:avLst/>
          </a:prstGeom>
        </p:spPr>
        <p:txBody>
          <a:bodyPr wrap="square">
            <a:spAutoFit/>
          </a:bodyPr>
          <a:lstStyle/>
          <a:p>
            <a:pPr algn="ctr"/>
            <a:r>
              <a:rPr lang="en-US" sz="2000" dirty="0">
                <a:solidFill>
                  <a:srgbClr val="404041"/>
                </a:solidFill>
                <a:latin typeface="Arial" panose="020B0604020202020204" pitchFamily="34" charset="0"/>
                <a:cs typeface="Arial" panose="020B0604020202020204" pitchFamily="34" charset="0"/>
              </a:rPr>
              <a:t>Predictions of an absolute limit to human longevity have, </a:t>
            </a:r>
            <a:br>
              <a:rPr lang="en-US" sz="2000" dirty="0">
                <a:solidFill>
                  <a:srgbClr val="404041"/>
                </a:solidFill>
                <a:latin typeface="Arial" panose="020B0604020202020204" pitchFamily="34" charset="0"/>
                <a:cs typeface="Arial" panose="020B0604020202020204" pitchFamily="34" charset="0"/>
              </a:rPr>
            </a:br>
            <a:r>
              <a:rPr lang="en-US" sz="2000" dirty="0">
                <a:solidFill>
                  <a:srgbClr val="404041"/>
                </a:solidFill>
                <a:latin typeface="Arial" panose="020B0604020202020204" pitchFamily="34" charset="0"/>
                <a:cs typeface="Arial" panose="020B0604020202020204" pitchFamily="34" charset="0"/>
              </a:rPr>
              <a:t>on average, been exceeded within 5 years of that prediction.</a:t>
            </a:r>
          </a:p>
        </p:txBody>
      </p:sp>
      <p:sp>
        <p:nvSpPr>
          <p:cNvPr id="7" name="Rectangle 6"/>
          <p:cNvSpPr/>
          <p:nvPr/>
        </p:nvSpPr>
        <p:spPr>
          <a:xfrm>
            <a:off x="2211859" y="3447620"/>
            <a:ext cx="5883361" cy="757130"/>
          </a:xfrm>
          <a:prstGeom prst="rect">
            <a:avLst/>
          </a:prstGeom>
        </p:spPr>
        <p:txBody>
          <a:bodyPr wrap="square">
            <a:spAutoFit/>
          </a:bodyPr>
          <a:lstStyle/>
          <a:p>
            <a:pPr>
              <a:lnSpc>
                <a:spcPct val="90000"/>
              </a:lnSpc>
              <a:spcBef>
                <a:spcPts val="1000"/>
              </a:spcBef>
            </a:pPr>
            <a:r>
              <a:rPr lang="en-US" sz="2400" dirty="0">
                <a:solidFill>
                  <a:srgbClr val="71953E"/>
                </a:solidFill>
                <a:latin typeface="Arial" panose="020B0604020202020204" pitchFamily="34" charset="0"/>
                <a:cs typeface="Arial" panose="020B0604020202020204" pitchFamily="34" charset="0"/>
              </a:rPr>
              <a:t>Growth is slightly slower at</a:t>
            </a:r>
            <a:br>
              <a:rPr lang="en-US" sz="2400" dirty="0">
                <a:solidFill>
                  <a:srgbClr val="71953E"/>
                </a:solidFill>
                <a:latin typeface="Arial" panose="020B0604020202020204" pitchFamily="34" charset="0"/>
                <a:cs typeface="Arial" panose="020B0604020202020204" pitchFamily="34" charset="0"/>
              </a:rPr>
            </a:br>
            <a:r>
              <a:rPr lang="en-US" sz="2400" b="1" dirty="0">
                <a:solidFill>
                  <a:srgbClr val="71953E"/>
                </a:solidFill>
                <a:latin typeface="Arial" panose="020B0604020202020204" pitchFamily="34" charset="0"/>
                <a:cs typeface="Arial" panose="020B0604020202020204" pitchFamily="34" charset="0"/>
              </a:rPr>
              <a:t>5 hours 20 minutes per day </a:t>
            </a:r>
            <a:r>
              <a:rPr lang="en-US" sz="2400" dirty="0">
                <a:solidFill>
                  <a:srgbClr val="71953E"/>
                </a:solidFill>
                <a:latin typeface="Arial" panose="020B0604020202020204" pitchFamily="34" charset="0"/>
                <a:cs typeface="Arial" panose="020B0604020202020204" pitchFamily="34" charset="0"/>
              </a:rPr>
              <a:t>for men.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45" y="1482448"/>
            <a:ext cx="1273379" cy="14447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784" y="3005428"/>
            <a:ext cx="1216240" cy="1444795"/>
          </a:xfrm>
          <a:prstGeom prst="rect">
            <a:avLst/>
          </a:prstGeom>
        </p:spPr>
      </p:pic>
      <p:sp>
        <p:nvSpPr>
          <p:cNvPr id="10" name="TextBox 9"/>
          <p:cNvSpPr txBox="1"/>
          <p:nvPr/>
        </p:nvSpPr>
        <p:spPr>
          <a:xfrm>
            <a:off x="297346" y="6194618"/>
            <a:ext cx="8078028" cy="21544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James W. Vaupel, Kristin G. v. Kistowski, Aging Horizons, "Broken Limits to Life Expectancy." </a:t>
            </a:r>
          </a:p>
        </p:txBody>
      </p:sp>
    </p:spTree>
    <p:extLst>
      <p:ext uri="{BB962C8B-B14F-4D97-AF65-F5344CB8AC3E}">
        <p14:creationId xmlns:p14="http://schemas.microsoft.com/office/powerpoint/2010/main" val="15605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0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Misunderstood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708" y="2099968"/>
            <a:ext cx="1310094" cy="39864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477" y="2391053"/>
            <a:ext cx="1120467" cy="3793143"/>
          </a:xfrm>
          <a:prstGeom prst="rect">
            <a:avLst/>
          </a:prstGeom>
        </p:spPr>
      </p:pic>
      <p:sp>
        <p:nvSpPr>
          <p:cNvPr id="10" name="Content Placeholder 2"/>
          <p:cNvSpPr txBox="1">
            <a:spLocks/>
          </p:cNvSpPr>
          <p:nvPr/>
        </p:nvSpPr>
        <p:spPr>
          <a:xfrm>
            <a:off x="2845360" y="1207738"/>
            <a:ext cx="3679265" cy="483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LIFE EXPECTANCY</a:t>
            </a:r>
            <a:r>
              <a:rPr lang="en-US" sz="2800" b="1" baseline="30000" dirty="0"/>
              <a:t>1</a:t>
            </a:r>
          </a:p>
        </p:txBody>
      </p:sp>
      <p:sp>
        <p:nvSpPr>
          <p:cNvPr id="11" name="Content Placeholder 2"/>
          <p:cNvSpPr txBox="1">
            <a:spLocks/>
          </p:cNvSpPr>
          <p:nvPr/>
        </p:nvSpPr>
        <p:spPr>
          <a:xfrm>
            <a:off x="1558112" y="3071073"/>
            <a:ext cx="2005898" cy="92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04041"/>
                </a:solidFill>
              </a:rPr>
              <a:t>From age 65</a:t>
            </a:r>
          </a:p>
          <a:p>
            <a:pPr marL="0" indent="0" algn="ctr">
              <a:buFont typeface="Arial" panose="020B0604020202020204" pitchFamily="34" charset="0"/>
              <a:buNone/>
            </a:pPr>
            <a:r>
              <a:rPr lang="en-US" b="1" dirty="0"/>
              <a:t>Male: </a:t>
            </a:r>
            <a:r>
              <a:rPr lang="en-US" dirty="0">
                <a:solidFill>
                  <a:srgbClr val="404041"/>
                </a:solidFill>
              </a:rPr>
              <a:t>83</a:t>
            </a:r>
            <a:endParaRPr lang="en-US" baseline="30000" dirty="0"/>
          </a:p>
        </p:txBody>
      </p:sp>
      <p:sp>
        <p:nvSpPr>
          <p:cNvPr id="12" name="Content Placeholder 2"/>
          <p:cNvSpPr txBox="1">
            <a:spLocks/>
          </p:cNvSpPr>
          <p:nvPr/>
        </p:nvSpPr>
        <p:spPr>
          <a:xfrm>
            <a:off x="5543363" y="3071072"/>
            <a:ext cx="2005898" cy="928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04041"/>
                </a:solidFill>
              </a:rPr>
              <a:t>From age 65</a:t>
            </a:r>
          </a:p>
          <a:p>
            <a:pPr marL="0" indent="0" algn="ctr">
              <a:buNone/>
            </a:pPr>
            <a:r>
              <a:rPr lang="en-US" b="1" dirty="0"/>
              <a:t>Female: </a:t>
            </a:r>
            <a:r>
              <a:rPr lang="en-US" dirty="0">
                <a:solidFill>
                  <a:srgbClr val="404041"/>
                </a:solidFill>
              </a:rPr>
              <a:t>85</a:t>
            </a:r>
            <a:endParaRPr lang="en-US" dirty="0"/>
          </a:p>
        </p:txBody>
      </p:sp>
      <p:sp>
        <p:nvSpPr>
          <p:cNvPr id="13" name="TextBox 12"/>
          <p:cNvSpPr txBox="1"/>
          <p:nvPr/>
        </p:nvSpPr>
        <p:spPr>
          <a:xfrm>
            <a:off x="297346" y="6044178"/>
            <a:ext cx="8078028"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Social Security Administration, Actuarial Life Table, August 2013.</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Speaker reference: National Academies Press, "The Growing Gap in Life Expectancy By Income," 2015. </a:t>
            </a:r>
          </a:p>
        </p:txBody>
      </p:sp>
      <p:sp>
        <p:nvSpPr>
          <p:cNvPr id="14" name="Rectangle 13"/>
          <p:cNvSpPr/>
          <p:nvPr/>
        </p:nvSpPr>
        <p:spPr>
          <a:xfrm>
            <a:off x="1711261" y="1630366"/>
            <a:ext cx="5947462" cy="461665"/>
          </a:xfrm>
          <a:prstGeom prst="rect">
            <a:avLst/>
          </a:prstGeom>
        </p:spPr>
        <p:txBody>
          <a:bodyPr wrap="none">
            <a:spAutoFit/>
          </a:bodyPr>
          <a:lstStyle/>
          <a:p>
            <a:r>
              <a:rPr lang="en-US" sz="2400" b="1" dirty="0">
                <a:solidFill>
                  <a:srgbClr val="58595B"/>
                </a:solidFill>
                <a:latin typeface="Arial" panose="020B0604020202020204" pitchFamily="34" charset="0"/>
                <a:cs typeface="Arial" panose="020B0604020202020204" pitchFamily="34" charset="0"/>
              </a:rPr>
              <a:t>From birth: 76 for males, 81 for females</a:t>
            </a:r>
          </a:p>
        </p:txBody>
      </p:sp>
    </p:spTree>
    <p:extLst>
      <p:ext uri="{BB962C8B-B14F-4D97-AF65-F5344CB8AC3E}">
        <p14:creationId xmlns:p14="http://schemas.microsoft.com/office/powerpoint/2010/main" val="18597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fade">
                                      <p:cBhvr>
                                        <p:cTn id="3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Misunderstood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453" y="2391053"/>
            <a:ext cx="1120467" cy="3793143"/>
          </a:xfrm>
          <a:prstGeom prst="rect">
            <a:avLst/>
          </a:prstGeom>
        </p:spPr>
      </p:pic>
      <p:sp>
        <p:nvSpPr>
          <p:cNvPr id="10" name="Content Placeholder 2"/>
          <p:cNvSpPr txBox="1">
            <a:spLocks/>
          </p:cNvSpPr>
          <p:nvPr/>
        </p:nvSpPr>
        <p:spPr>
          <a:xfrm>
            <a:off x="2845360" y="1207738"/>
            <a:ext cx="3472361" cy="483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LIFE EXPECTANCY</a:t>
            </a:r>
          </a:p>
        </p:txBody>
      </p:sp>
      <p:sp>
        <p:nvSpPr>
          <p:cNvPr id="15" name="Content Placeholder 2"/>
          <p:cNvSpPr txBox="1">
            <a:spLocks/>
          </p:cNvSpPr>
          <p:nvPr/>
        </p:nvSpPr>
        <p:spPr>
          <a:xfrm>
            <a:off x="1176845" y="3405249"/>
            <a:ext cx="2405863" cy="13257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04041"/>
                </a:solidFill>
              </a:rPr>
              <a:t>Bottom 20% of Wage Earners</a:t>
            </a:r>
          </a:p>
          <a:p>
            <a:pPr marL="0" indent="0" algn="ctr">
              <a:buFont typeface="Arial" panose="020B0604020202020204" pitchFamily="34" charset="0"/>
              <a:buNone/>
            </a:pPr>
            <a:r>
              <a:rPr lang="en-US" sz="3500" b="1" dirty="0"/>
              <a:t>78</a:t>
            </a:r>
            <a:endParaRPr lang="en-US" sz="3500" baseline="30000" dirty="0"/>
          </a:p>
        </p:txBody>
      </p:sp>
      <p:sp>
        <p:nvSpPr>
          <p:cNvPr id="16" name="Content Placeholder 2"/>
          <p:cNvSpPr txBox="1">
            <a:spLocks/>
          </p:cNvSpPr>
          <p:nvPr/>
        </p:nvSpPr>
        <p:spPr>
          <a:xfrm>
            <a:off x="5439241" y="3405249"/>
            <a:ext cx="2405863" cy="13257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04041"/>
                </a:solidFill>
              </a:rPr>
              <a:t>Top 20% of Wage Earners</a:t>
            </a:r>
          </a:p>
          <a:p>
            <a:pPr marL="0" indent="0" algn="ctr">
              <a:buNone/>
            </a:pPr>
            <a:r>
              <a:rPr lang="en-US" sz="3500" b="1" dirty="0"/>
              <a:t>92</a:t>
            </a:r>
            <a:endParaRPr lang="en-US" sz="3500" dirty="0"/>
          </a:p>
        </p:txBody>
      </p:sp>
      <p:sp>
        <p:nvSpPr>
          <p:cNvPr id="7" name="Rectangle 6"/>
          <p:cNvSpPr/>
          <p:nvPr/>
        </p:nvSpPr>
        <p:spPr>
          <a:xfrm>
            <a:off x="3582708" y="1630366"/>
            <a:ext cx="2101857" cy="461665"/>
          </a:xfrm>
          <a:prstGeom prst="rect">
            <a:avLst/>
          </a:prstGeom>
        </p:spPr>
        <p:txBody>
          <a:bodyPr wrap="none">
            <a:spAutoFit/>
          </a:bodyPr>
          <a:lstStyle/>
          <a:p>
            <a:r>
              <a:rPr lang="en-US" sz="2400" b="1" dirty="0">
                <a:solidFill>
                  <a:srgbClr val="58595B"/>
                </a:solidFill>
                <a:latin typeface="Arial" panose="020B0604020202020204" pitchFamily="34" charset="0"/>
                <a:cs typeface="Arial" panose="020B0604020202020204" pitchFamily="34" charset="0"/>
              </a:rPr>
              <a:t>From age 50</a:t>
            </a:r>
            <a:r>
              <a:rPr lang="en-US" sz="2400" baseline="30000" dirty="0">
                <a:solidFill>
                  <a:srgbClr val="404041"/>
                </a:solidFill>
              </a:rPr>
              <a:t>2</a:t>
            </a:r>
            <a:endParaRPr lang="en-US" sz="2400" b="1" dirty="0">
              <a:solidFill>
                <a:srgbClr val="58595B"/>
              </a:solidFill>
              <a:latin typeface="Arial" panose="020B0604020202020204" pitchFamily="34" charset="0"/>
              <a:cs typeface="Arial" panose="020B0604020202020204" pitchFamily="34" charset="0"/>
            </a:endParaRPr>
          </a:p>
        </p:txBody>
      </p:sp>
      <p:sp>
        <p:nvSpPr>
          <p:cNvPr id="14" name="TextBox 13"/>
          <p:cNvSpPr txBox="1"/>
          <p:nvPr/>
        </p:nvSpPr>
        <p:spPr>
          <a:xfrm>
            <a:off x="297346" y="6044178"/>
            <a:ext cx="8078028"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Social Security Administration, Actuarial Life Table, August 2013.</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National Academies Press, "The Growing Gap in Life Expectancy By Income," 2015.</a:t>
            </a:r>
          </a:p>
        </p:txBody>
      </p:sp>
    </p:spTree>
    <p:extLst>
      <p:ext uri="{BB962C8B-B14F-4D97-AF65-F5344CB8AC3E}">
        <p14:creationId xmlns:p14="http://schemas.microsoft.com/office/powerpoint/2010/main" val="2822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Life Expectancy?</a:t>
            </a:r>
          </a:p>
        </p:txBody>
      </p:sp>
      <p:sp>
        <p:nvSpPr>
          <p:cNvPr id="12" name="Right Arrow 11"/>
          <p:cNvSpPr/>
          <p:nvPr/>
        </p:nvSpPr>
        <p:spPr>
          <a:xfrm rot="5400000">
            <a:off x="4146937" y="1912971"/>
            <a:ext cx="650631" cy="510717"/>
          </a:xfrm>
          <a:prstGeom prst="rightArrow">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072" y="2610729"/>
            <a:ext cx="840962" cy="264720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473" y="2610729"/>
            <a:ext cx="819024" cy="264720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4113" y="2610729"/>
            <a:ext cx="819024" cy="264720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1671" y="2629779"/>
            <a:ext cx="906777" cy="263257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08" y="2620255"/>
            <a:ext cx="870213" cy="263989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2658" y="2620255"/>
            <a:ext cx="906777" cy="263989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9085" y="2620255"/>
            <a:ext cx="826337" cy="263989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3134" y="2620255"/>
            <a:ext cx="1060344" cy="2639890"/>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6059" y="2620255"/>
            <a:ext cx="906777" cy="2639890"/>
          </a:xfrm>
          <a:prstGeom prst="rect">
            <a:avLst/>
          </a:prstGeom>
        </p:spPr>
      </p:pic>
      <p:sp>
        <p:nvSpPr>
          <p:cNvPr id="24" name="Content Placeholder 2"/>
          <p:cNvSpPr txBox="1">
            <a:spLocks/>
          </p:cNvSpPr>
          <p:nvPr/>
        </p:nvSpPr>
        <p:spPr>
          <a:xfrm>
            <a:off x="4188000" y="5368261"/>
            <a:ext cx="4356243" cy="397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Exceed Life Expectancy</a:t>
            </a:r>
          </a:p>
        </p:txBody>
      </p:sp>
      <p:cxnSp>
        <p:nvCxnSpPr>
          <p:cNvPr id="26" name="Straight Connector 25"/>
          <p:cNvCxnSpPr/>
          <p:nvPr/>
        </p:nvCxnSpPr>
        <p:spPr>
          <a:xfrm>
            <a:off x="4216894" y="5243863"/>
            <a:ext cx="4298456" cy="0"/>
          </a:xfrm>
          <a:prstGeom prst="line">
            <a:avLst/>
          </a:prstGeom>
          <a:ln w="28575">
            <a:solidFill>
              <a:srgbClr val="404041"/>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831474" y="1465918"/>
            <a:ext cx="1281556" cy="397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Median</a:t>
            </a:r>
          </a:p>
        </p:txBody>
      </p:sp>
    </p:spTree>
    <p:extLst>
      <p:ext uri="{BB962C8B-B14F-4D97-AF65-F5344CB8AC3E}">
        <p14:creationId xmlns:p14="http://schemas.microsoft.com/office/powerpoint/2010/main" val="5907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50"/>
                                        <p:tgtEl>
                                          <p:spTgt spid="2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par>
                          <p:cTn id="40" fill="hold">
                            <p:stCondLst>
                              <p:cond delay="2250"/>
                            </p:stCondLst>
                            <p:childTnLst>
                              <p:par>
                                <p:cTn id="41" presetID="10" presetClass="entr" presetSubtype="0" fill="hold" grpId="0" nodeType="afterEffect">
                                  <p:stCondLst>
                                    <p:cond delay="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3500"/>
                            </p:stCondLst>
                            <p:childTnLst>
                              <p:par>
                                <p:cTn id="49" presetID="10" presetClass="exit" presetSubtype="0" fill="hold" nodeType="afterEffect">
                                  <p:stCondLst>
                                    <p:cond delay="75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75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10" presetClass="exit" presetSubtype="0" fill="hold" nodeType="withEffect">
                                  <p:stCondLst>
                                    <p:cond delay="75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nodeType="withEffect">
                                  <p:stCondLst>
                                    <p:cond delay="75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10" presetClass="exit" presetSubtype="0" fill="hold" grpId="1" nodeType="withEffect">
                                  <p:stCondLst>
                                    <p:cond delay="75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childTnLst>
                          </p:cTn>
                        </p:par>
                        <p:par>
                          <p:cTn id="67" fill="hold">
                            <p:stCondLst>
                              <p:cond delay="4750"/>
                            </p:stCondLst>
                            <p:childTnLst>
                              <p:par>
                                <p:cTn id="68" presetID="22" presetClass="entr" presetSubtype="8"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childTnLst>
                          </p:cTn>
                        </p:par>
                        <p:par>
                          <p:cTn id="71" fill="hold">
                            <p:stCondLst>
                              <p:cond delay="525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4" grpId="0"/>
      <p:bldP spid="27" grpId="0"/>
      <p:bldP spid="2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Life Expectancy?</a:t>
            </a:r>
          </a:p>
        </p:txBody>
      </p:sp>
      <p:grpSp>
        <p:nvGrpSpPr>
          <p:cNvPr id="5" name="Group 4"/>
          <p:cNvGrpSpPr/>
          <p:nvPr/>
        </p:nvGrpSpPr>
        <p:grpSpPr>
          <a:xfrm>
            <a:off x="4059085" y="2610729"/>
            <a:ext cx="4514052" cy="3154812"/>
            <a:chOff x="4059085" y="2610729"/>
            <a:chExt cx="4514052" cy="315481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473" y="2610729"/>
              <a:ext cx="819024" cy="26472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113" y="2610729"/>
              <a:ext cx="819024" cy="264720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085" y="2620255"/>
              <a:ext cx="826337" cy="263989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134" y="2620255"/>
              <a:ext cx="1060344" cy="263989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059" y="2620255"/>
              <a:ext cx="906777" cy="2639890"/>
            </a:xfrm>
            <a:prstGeom prst="rect">
              <a:avLst/>
            </a:prstGeom>
          </p:spPr>
        </p:pic>
        <p:sp>
          <p:nvSpPr>
            <p:cNvPr id="23" name="Content Placeholder 2"/>
            <p:cNvSpPr txBox="1">
              <a:spLocks/>
            </p:cNvSpPr>
            <p:nvPr/>
          </p:nvSpPr>
          <p:spPr>
            <a:xfrm>
              <a:off x="4188000" y="5368261"/>
              <a:ext cx="4356243" cy="3972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Exceed Life Expectancy</a:t>
              </a:r>
            </a:p>
          </p:txBody>
        </p:sp>
        <p:cxnSp>
          <p:nvCxnSpPr>
            <p:cNvPr id="24" name="Straight Connector 23"/>
            <p:cNvCxnSpPr/>
            <p:nvPr/>
          </p:nvCxnSpPr>
          <p:spPr>
            <a:xfrm>
              <a:off x="4216894" y="5243863"/>
              <a:ext cx="4298456" cy="0"/>
            </a:xfrm>
            <a:prstGeom prst="line">
              <a:avLst/>
            </a:prstGeom>
            <a:ln w="28575">
              <a:solidFill>
                <a:srgbClr val="40404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6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E-6 1.85185E-6 L -0.21042 -0.0007 " pathEditMode="relative" rAng="0" ptsTypes="AA">
                                      <p:cBhvr>
                                        <p:cTn id="6" dur="2000" fill="hold"/>
                                        <p:tgtEl>
                                          <p:spTgt spid="5"/>
                                        </p:tgtEl>
                                        <p:attrNameLst>
                                          <p:attrName>ppt_x</p:attrName>
                                          <p:attrName>ppt_y</p:attrName>
                                        </p:attrNameLst>
                                      </p:cBhvr>
                                      <p:rCtr x="-105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Life Expectancy?</a:t>
            </a:r>
          </a:p>
        </p:txBody>
      </p:sp>
      <p:sp>
        <p:nvSpPr>
          <p:cNvPr id="15" name="TextBox 14"/>
          <p:cNvSpPr txBox="1"/>
          <p:nvPr/>
        </p:nvSpPr>
        <p:spPr>
          <a:xfrm>
            <a:off x="298375" y="6093705"/>
            <a:ext cx="8078028"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Merrill Lynch, "Annuities for Lifetime Income," 2016. Merrill Lynch Wealth Management, IMG Retirement Strategies calculations based on Society of Actuaries, 2012 Individual Mortality Tables, Basic.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040" y="2601676"/>
            <a:ext cx="819024" cy="264720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680" y="2601676"/>
            <a:ext cx="819024" cy="264720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52" y="2611202"/>
            <a:ext cx="826337" cy="263989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701" y="2611202"/>
            <a:ext cx="1060344" cy="263989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0626" y="2611202"/>
            <a:ext cx="906777" cy="2639890"/>
          </a:xfrm>
          <a:prstGeom prst="rect">
            <a:avLst/>
          </a:prstGeom>
        </p:spPr>
      </p:pic>
      <p:cxnSp>
        <p:nvCxnSpPr>
          <p:cNvPr id="24" name="Straight Connector 23"/>
          <p:cNvCxnSpPr/>
          <p:nvPr/>
        </p:nvCxnSpPr>
        <p:spPr>
          <a:xfrm>
            <a:off x="2291461" y="5234810"/>
            <a:ext cx="4298456" cy="0"/>
          </a:xfrm>
          <a:prstGeom prst="line">
            <a:avLst/>
          </a:prstGeom>
          <a:ln w="28575">
            <a:solidFill>
              <a:srgbClr val="40404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237143" y="5368261"/>
            <a:ext cx="4356243" cy="3972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25% expected to live past 97</a:t>
            </a:r>
            <a:r>
              <a:rPr lang="en-US" b="1" baseline="30000" dirty="0"/>
              <a:t>1</a:t>
            </a:r>
          </a:p>
        </p:txBody>
      </p:sp>
    </p:spTree>
    <p:extLst>
      <p:ext uri="{BB962C8B-B14F-4D97-AF65-F5344CB8AC3E}">
        <p14:creationId xmlns:p14="http://schemas.microsoft.com/office/powerpoint/2010/main" val="7790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Income Pitfalls: In Review</a:t>
            </a:r>
          </a:p>
        </p:txBody>
      </p:sp>
      <p:sp>
        <p:nvSpPr>
          <p:cNvPr id="3" name="Rectangle 2"/>
          <p:cNvSpPr/>
          <p:nvPr/>
        </p:nvSpPr>
        <p:spPr>
          <a:xfrm>
            <a:off x="2161309" y="2136017"/>
            <a:ext cx="6229350" cy="830997"/>
          </a:xfrm>
          <a:prstGeom prst="rect">
            <a:avLst/>
          </a:prstGeom>
        </p:spPr>
        <p:txBody>
          <a:bodyPr wrap="square">
            <a:spAutoFit/>
          </a:bodyPr>
          <a:lstStyle/>
          <a:p>
            <a:r>
              <a:rPr lang="en-US" sz="2400" b="1" dirty="0">
                <a:solidFill>
                  <a:srgbClr val="EA2E24"/>
                </a:solidFill>
                <a:latin typeface="Arial" panose="020B0604020202020204" pitchFamily="34" charset="0"/>
                <a:cs typeface="Arial" panose="020B0604020202020204" pitchFamily="34" charset="0"/>
              </a:rPr>
              <a:t>Accumulation vs. Income Thinking: </a:t>
            </a:r>
          </a:p>
          <a:p>
            <a:r>
              <a:rPr lang="en-US" sz="2400" dirty="0">
                <a:solidFill>
                  <a:srgbClr val="58595B"/>
                </a:solidFill>
                <a:latin typeface="Arial" panose="020B0604020202020204" pitchFamily="34" charset="0"/>
                <a:cs typeface="Arial" panose="020B0604020202020204" pitchFamily="34" charset="0"/>
              </a:rPr>
              <a:t>Different measurements of risk and success</a:t>
            </a:r>
          </a:p>
        </p:txBody>
      </p:sp>
      <p:sp>
        <p:nvSpPr>
          <p:cNvPr id="13" name="Rectangle 12"/>
          <p:cNvSpPr/>
          <p:nvPr/>
        </p:nvSpPr>
        <p:spPr>
          <a:xfrm>
            <a:off x="2161309" y="3260357"/>
            <a:ext cx="6229350" cy="830997"/>
          </a:xfrm>
          <a:prstGeom prst="rect">
            <a:avLst/>
          </a:prstGeom>
        </p:spPr>
        <p:txBody>
          <a:bodyPr wrap="square">
            <a:spAutoFit/>
          </a:bodyPr>
          <a:lstStyle/>
          <a:p>
            <a:r>
              <a:rPr lang="en-US" sz="2400" b="1" dirty="0">
                <a:solidFill>
                  <a:srgbClr val="EA2E24"/>
                </a:solidFill>
                <a:latin typeface="Arial" panose="020B0604020202020204" pitchFamily="34" charset="0"/>
                <a:cs typeface="Arial" panose="020B0604020202020204" pitchFamily="34" charset="0"/>
              </a:rPr>
              <a:t>The 4% Rule: </a:t>
            </a:r>
          </a:p>
          <a:p>
            <a:r>
              <a:rPr lang="en-US" sz="2400" dirty="0">
                <a:solidFill>
                  <a:srgbClr val="58595B"/>
                </a:solidFill>
                <a:latin typeface="Arial" panose="020B0604020202020204" pitchFamily="34" charset="0"/>
                <a:cs typeface="Arial" panose="020B0604020202020204" pitchFamily="34" charset="0"/>
              </a:rPr>
              <a:t>Isn’t as safe as you might think</a:t>
            </a:r>
          </a:p>
        </p:txBody>
      </p:sp>
      <p:sp>
        <p:nvSpPr>
          <p:cNvPr id="14" name="Rectangle 13"/>
          <p:cNvSpPr/>
          <p:nvPr/>
        </p:nvSpPr>
        <p:spPr>
          <a:xfrm>
            <a:off x="2161309" y="4384697"/>
            <a:ext cx="6229350" cy="830997"/>
          </a:xfrm>
          <a:prstGeom prst="rect">
            <a:avLst/>
          </a:prstGeom>
        </p:spPr>
        <p:txBody>
          <a:bodyPr wrap="square">
            <a:spAutoFit/>
          </a:bodyPr>
          <a:lstStyle/>
          <a:p>
            <a:r>
              <a:rPr lang="en-US" sz="2400" b="1" dirty="0">
                <a:solidFill>
                  <a:srgbClr val="EA2E24"/>
                </a:solidFill>
                <a:latin typeface="Arial" panose="020B0604020202020204" pitchFamily="34" charset="0"/>
                <a:cs typeface="Arial" panose="020B0604020202020204" pitchFamily="34" charset="0"/>
              </a:rPr>
              <a:t>Longevity: </a:t>
            </a:r>
          </a:p>
          <a:p>
            <a:r>
              <a:rPr lang="en-US" sz="2400" dirty="0">
                <a:solidFill>
                  <a:srgbClr val="58595B"/>
                </a:solidFill>
                <a:latin typeface="Arial" panose="020B0604020202020204" pitchFamily="34" charset="0"/>
                <a:cs typeface="Arial" panose="020B0604020202020204" pitchFamily="34" charset="0"/>
              </a:rPr>
              <a:t>Often misunderstood</a:t>
            </a:r>
          </a:p>
        </p:txBody>
      </p:sp>
      <p:grpSp>
        <p:nvGrpSpPr>
          <p:cNvPr id="19" name="Group 18"/>
          <p:cNvGrpSpPr/>
          <p:nvPr/>
        </p:nvGrpSpPr>
        <p:grpSpPr>
          <a:xfrm>
            <a:off x="1039091" y="2094315"/>
            <a:ext cx="838853" cy="838853"/>
            <a:chOff x="1039091" y="2094315"/>
            <a:chExt cx="838853" cy="838853"/>
          </a:xfrm>
        </p:grpSpPr>
        <p:sp>
          <p:nvSpPr>
            <p:cNvPr id="5" name="Oval 4"/>
            <p:cNvSpPr/>
            <p:nvPr/>
          </p:nvSpPr>
          <p:spPr>
            <a:xfrm>
              <a:off x="1039091" y="2094315"/>
              <a:ext cx="838853" cy="838853"/>
            </a:xfrm>
            <a:prstGeom prst="ellipse">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22990" y="2136017"/>
              <a:ext cx="47105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1</a:t>
              </a:r>
            </a:p>
          </p:txBody>
        </p:sp>
      </p:grpSp>
      <p:grpSp>
        <p:nvGrpSpPr>
          <p:cNvPr id="20" name="Group 19"/>
          <p:cNvGrpSpPr/>
          <p:nvPr/>
        </p:nvGrpSpPr>
        <p:grpSpPr>
          <a:xfrm>
            <a:off x="1039091" y="3249433"/>
            <a:ext cx="838853" cy="838853"/>
            <a:chOff x="1039091" y="3260357"/>
            <a:chExt cx="838853" cy="838853"/>
          </a:xfrm>
        </p:grpSpPr>
        <p:sp>
          <p:nvSpPr>
            <p:cNvPr id="15" name="Oval 14"/>
            <p:cNvSpPr/>
            <p:nvPr/>
          </p:nvSpPr>
          <p:spPr>
            <a:xfrm>
              <a:off x="1039091" y="3260357"/>
              <a:ext cx="838853" cy="838853"/>
            </a:xfrm>
            <a:prstGeom prst="ellipse">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222990" y="3302059"/>
              <a:ext cx="47105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2</a:t>
              </a:r>
            </a:p>
          </p:txBody>
        </p:sp>
      </p:grpSp>
      <p:grpSp>
        <p:nvGrpSpPr>
          <p:cNvPr id="21" name="Group 20"/>
          <p:cNvGrpSpPr/>
          <p:nvPr/>
        </p:nvGrpSpPr>
        <p:grpSpPr>
          <a:xfrm>
            <a:off x="1039091" y="4404551"/>
            <a:ext cx="838853" cy="838853"/>
            <a:chOff x="1039091" y="4404551"/>
            <a:chExt cx="838853" cy="838853"/>
          </a:xfrm>
        </p:grpSpPr>
        <p:sp>
          <p:nvSpPr>
            <p:cNvPr id="17" name="Oval 16"/>
            <p:cNvSpPr/>
            <p:nvPr/>
          </p:nvSpPr>
          <p:spPr>
            <a:xfrm>
              <a:off x="1039091" y="4404551"/>
              <a:ext cx="838853" cy="838853"/>
            </a:xfrm>
            <a:prstGeom prst="ellipse">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222990" y="4446253"/>
              <a:ext cx="47105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4378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6" name="Rectangle 4"/>
          <p:cNvSpPr>
            <a:spLocks noChangeArrowheads="1"/>
          </p:cNvSpPr>
          <p:nvPr/>
        </p:nvSpPr>
        <p:spPr bwMode="auto">
          <a:xfrm>
            <a:off x="654051" y="1778794"/>
            <a:ext cx="7693025" cy="481012"/>
          </a:xfrm>
          <a:prstGeom prst="rect">
            <a:avLst/>
          </a:prstGeom>
          <a:noFill/>
          <a:ln w="9525">
            <a:noFill/>
            <a:miter lim="800000"/>
            <a:headEnd/>
            <a:tailEnd/>
          </a:ln>
        </p:spPr>
        <p:txBody>
          <a:bodyPr/>
          <a:lstStyle/>
          <a:p>
            <a:pPr eaLnBrk="0" hangingPunct="0">
              <a:spcAft>
                <a:spcPct val="30000"/>
              </a:spcAft>
            </a:pPr>
            <a:r>
              <a:rPr lang="en-US" b="1" kern="0" dirty="0">
                <a:latin typeface="Arial" panose="020B0604020202020204" pitchFamily="34" charset="0"/>
                <a:cs typeface="Arial" panose="020B0604020202020204" pitchFamily="34" charset="0"/>
              </a:rPr>
              <a:t>A message from the Florida Department of Financial Services</a:t>
            </a:r>
          </a:p>
        </p:txBody>
      </p:sp>
      <p:sp>
        <p:nvSpPr>
          <p:cNvPr id="7" name="Text Box 5"/>
          <p:cNvSpPr txBox="1">
            <a:spLocks noChangeArrowheads="1"/>
          </p:cNvSpPr>
          <p:nvPr/>
        </p:nvSpPr>
        <p:spPr bwMode="auto">
          <a:xfrm>
            <a:off x="655637" y="2259806"/>
            <a:ext cx="785971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1600" kern="0" dirty="0">
                <a:latin typeface="Arial" panose="020B0604020202020204" pitchFamily="34" charset="0"/>
                <a:cs typeface="Arial" panose="020B0604020202020204" pitchFamily="34" charset="0"/>
              </a:rPr>
              <a:t>An entity that is required to be licensed or registered with the Florida Office of Insurance Regulation but is operating without the proper authorization is identified </a:t>
            </a:r>
            <a:br>
              <a:rPr lang="en-US" sz="1600" kern="0" dirty="0">
                <a:latin typeface="Arial" panose="020B0604020202020204" pitchFamily="34" charset="0"/>
                <a:cs typeface="Arial" panose="020B0604020202020204" pitchFamily="34" charset="0"/>
              </a:rPr>
            </a:br>
            <a:r>
              <a:rPr lang="en-US" sz="1600" kern="0" dirty="0">
                <a:latin typeface="Arial" panose="020B0604020202020204" pitchFamily="34" charset="0"/>
                <a:cs typeface="Arial" panose="020B0604020202020204" pitchFamily="34" charset="0"/>
              </a:rPr>
              <a:t>as an </a:t>
            </a:r>
            <a:r>
              <a:rPr lang="en-US" sz="1600" b="1" kern="0" dirty="0">
                <a:latin typeface="Arial" panose="020B0604020202020204" pitchFamily="34" charset="0"/>
                <a:cs typeface="Arial" panose="020B0604020202020204" pitchFamily="34" charset="0"/>
              </a:rPr>
              <a:t>unauthorized insurer</a:t>
            </a:r>
            <a:r>
              <a:rPr lang="en-US" sz="1600" kern="0" dirty="0">
                <a:latin typeface="Arial" panose="020B0604020202020204" pitchFamily="34" charset="0"/>
                <a:cs typeface="Arial" panose="020B0604020202020204" pitchFamily="34" charset="0"/>
              </a:rPr>
              <a:t>. All persons have the responsibility of conducting reasonable research to ensure they are not writing policies or placing business with an unauthorized insurer. Any person who, directly or indirectly, aid or represent an unauthorized insurer can lose their licenses or face other disciplinary sanctions. Please see section 626.901, Florida Statutes, to read the laws. Lack of careful screening can result in significant financial loss to Florida consumers due to unpaid claims and/or theft of premiums. Under Florida law, a person can be charged with a third-degree felony and also held liable for any unpaid claims and refund of premiums when representing an unauthorized insurer. It is the person's responsibility to give fair and accurate information regarding the companies they represent.</a:t>
            </a:r>
          </a:p>
        </p:txBody>
      </p:sp>
    </p:spTree>
    <p:extLst>
      <p:ext uri="{BB962C8B-B14F-4D97-AF65-F5344CB8AC3E}">
        <p14:creationId xmlns:p14="http://schemas.microsoft.com/office/powerpoint/2010/main" val="1548374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Addressing Longevity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124" y="2250141"/>
            <a:ext cx="2022231" cy="20222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75" y="2400172"/>
            <a:ext cx="1863969" cy="18154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533" y="2250141"/>
            <a:ext cx="2022231" cy="2022231"/>
          </a:xfrm>
          <a:prstGeom prst="rect">
            <a:avLst/>
          </a:prstGeom>
        </p:spPr>
      </p:pic>
      <p:sp>
        <p:nvSpPr>
          <p:cNvPr id="11" name="Content Placeholder 2"/>
          <p:cNvSpPr txBox="1">
            <a:spLocks/>
          </p:cNvSpPr>
          <p:nvPr/>
        </p:nvSpPr>
        <p:spPr>
          <a:xfrm>
            <a:off x="628650" y="4512331"/>
            <a:ext cx="2276618" cy="812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000" b="1" dirty="0"/>
              <a:t>CONSERVATIVE</a:t>
            </a:r>
            <a:br>
              <a:rPr lang="en-US" sz="2000" b="1" dirty="0"/>
            </a:br>
            <a:r>
              <a:rPr lang="en-US" sz="2000" b="1" dirty="0"/>
              <a:t>ESTIMATE</a:t>
            </a:r>
          </a:p>
        </p:txBody>
      </p:sp>
      <p:sp>
        <p:nvSpPr>
          <p:cNvPr id="12" name="Content Placeholder 2"/>
          <p:cNvSpPr txBox="1">
            <a:spLocks/>
          </p:cNvSpPr>
          <p:nvPr/>
        </p:nvSpPr>
        <p:spPr>
          <a:xfrm>
            <a:off x="3153825" y="4512331"/>
            <a:ext cx="2660827" cy="812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OFFICIAL</a:t>
            </a:r>
            <a:br>
              <a:rPr lang="en-US" sz="2000" b="1" dirty="0"/>
            </a:br>
            <a:r>
              <a:rPr lang="en-US" sz="2000" b="1" dirty="0"/>
              <a:t>NUMBERS</a:t>
            </a:r>
          </a:p>
        </p:txBody>
      </p:sp>
      <p:sp>
        <p:nvSpPr>
          <p:cNvPr id="13" name="Content Placeholder 2"/>
          <p:cNvSpPr txBox="1">
            <a:spLocks/>
          </p:cNvSpPr>
          <p:nvPr/>
        </p:nvSpPr>
        <p:spPr>
          <a:xfrm>
            <a:off x="6025406" y="4512331"/>
            <a:ext cx="2660827" cy="669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LIFE EXPECTANCY</a:t>
            </a:r>
            <a:br>
              <a:rPr lang="en-US" sz="2000" b="1" dirty="0"/>
            </a:br>
            <a:r>
              <a:rPr lang="en-US" sz="2000" b="1" dirty="0"/>
              <a:t>CALCULATORS</a:t>
            </a:r>
          </a:p>
        </p:txBody>
      </p:sp>
    </p:spTree>
    <p:extLst>
      <p:ext uri="{BB962C8B-B14F-4D97-AF65-F5344CB8AC3E}">
        <p14:creationId xmlns:p14="http://schemas.microsoft.com/office/powerpoint/2010/main" val="11777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Consume Money Matters</a:t>
            </a:r>
          </a:p>
        </p:txBody>
      </p:sp>
      <p:sp>
        <p:nvSpPr>
          <p:cNvPr id="3" name="Content Placeholder 2"/>
          <p:cNvSpPr>
            <a:spLocks noGrp="1"/>
          </p:cNvSpPr>
          <p:nvPr>
            <p:ph idx="1"/>
          </p:nvPr>
        </p:nvSpPr>
        <p:spPr>
          <a:xfrm>
            <a:off x="7422492" y="4908303"/>
            <a:ext cx="2100430" cy="774991"/>
          </a:xfrm>
        </p:spPr>
        <p:txBody>
          <a:bodyPr>
            <a:noAutofit/>
          </a:bodyPr>
          <a:lstStyle/>
          <a:p>
            <a:pPr marL="0" indent="0">
              <a:buNone/>
            </a:pPr>
            <a:r>
              <a:rPr lang="en-US" sz="1800" dirty="0"/>
              <a:t>Adds </a:t>
            </a:r>
            <a:br>
              <a:rPr lang="en-US" sz="1800" dirty="0"/>
            </a:br>
            <a:r>
              <a:rPr lang="en-US" sz="1800" dirty="0"/>
              <a:t>3 years </a:t>
            </a:r>
            <a:br>
              <a:rPr lang="en-US" sz="1800" dirty="0"/>
            </a:br>
            <a:r>
              <a:rPr lang="en-US" sz="1800" dirty="0"/>
              <a:t>of income</a:t>
            </a:r>
            <a:r>
              <a:rPr lang="en-US" sz="1800" baseline="30000" dirty="0"/>
              <a:t>1</a:t>
            </a:r>
          </a:p>
        </p:txBody>
      </p:sp>
      <p:sp>
        <p:nvSpPr>
          <p:cNvPr id="4" name="TextBox 3"/>
          <p:cNvSpPr txBox="1"/>
          <p:nvPr/>
        </p:nvSpPr>
        <p:spPr>
          <a:xfrm>
            <a:off x="4098313" y="1278657"/>
            <a:ext cx="2643968" cy="990015"/>
          </a:xfrm>
          <a:prstGeom prst="rect">
            <a:avLst/>
          </a:prstGeom>
          <a:noFill/>
        </p:spPr>
        <p:txBody>
          <a:bodyPr wrap="square" rtlCol="0">
            <a:spAutoFit/>
          </a:bodyPr>
          <a:lstStyle/>
          <a:p>
            <a:pPr algn="ctr">
              <a:lnSpc>
                <a:spcPts val="3500"/>
              </a:lnSpc>
            </a:pPr>
            <a:r>
              <a:rPr lang="en-US" sz="2800" b="1" dirty="0">
                <a:solidFill>
                  <a:srgbClr val="DE2B22"/>
                </a:solidFill>
                <a:latin typeface="Arial" panose="020B0604020202020204" pitchFamily="34" charset="0"/>
                <a:cs typeface="Arial" panose="020B0604020202020204" pitchFamily="34" charset="0"/>
              </a:rPr>
              <a:t>Conventional</a:t>
            </a:r>
          </a:p>
          <a:p>
            <a:pPr algn="ctr">
              <a:lnSpc>
                <a:spcPts val="3500"/>
              </a:lnSpc>
            </a:pPr>
            <a:r>
              <a:rPr lang="en-US" sz="3600" b="1" dirty="0">
                <a:solidFill>
                  <a:srgbClr val="424243"/>
                </a:solidFill>
                <a:latin typeface="Arial" panose="020B0604020202020204" pitchFamily="34" charset="0"/>
                <a:cs typeface="Arial" panose="020B0604020202020204" pitchFamily="34" charset="0"/>
              </a:rPr>
              <a:t>WISDOM</a:t>
            </a:r>
          </a:p>
        </p:txBody>
      </p:sp>
      <p:sp>
        <p:nvSpPr>
          <p:cNvPr id="5" name="TextBox 4"/>
          <p:cNvSpPr txBox="1"/>
          <p:nvPr/>
        </p:nvSpPr>
        <p:spPr>
          <a:xfrm>
            <a:off x="594998" y="1283132"/>
            <a:ext cx="2958563" cy="990015"/>
          </a:xfrm>
          <a:prstGeom prst="rect">
            <a:avLst/>
          </a:prstGeom>
          <a:noFill/>
        </p:spPr>
        <p:txBody>
          <a:bodyPr wrap="square" rtlCol="0">
            <a:spAutoFit/>
          </a:bodyPr>
          <a:lstStyle/>
          <a:p>
            <a:pPr algn="ctr">
              <a:lnSpc>
                <a:spcPts val="3500"/>
              </a:lnSpc>
            </a:pPr>
            <a:r>
              <a:rPr lang="en-US" sz="2800" b="1" dirty="0">
                <a:solidFill>
                  <a:srgbClr val="DE2B22"/>
                </a:solidFill>
                <a:latin typeface="Arial" panose="020B0604020202020204" pitchFamily="34" charset="0"/>
                <a:cs typeface="Arial" panose="020B0604020202020204" pitchFamily="34" charset="0"/>
              </a:rPr>
              <a:t>Unsophisticated</a:t>
            </a:r>
          </a:p>
          <a:p>
            <a:pPr algn="ctr">
              <a:lnSpc>
                <a:spcPts val="3500"/>
              </a:lnSpc>
            </a:pPr>
            <a:r>
              <a:rPr lang="en-US" sz="3600" b="1" dirty="0">
                <a:solidFill>
                  <a:srgbClr val="424243"/>
                </a:solidFill>
                <a:latin typeface="Arial" panose="020B0604020202020204" pitchFamily="34" charset="0"/>
                <a:cs typeface="Arial" panose="020B0604020202020204" pitchFamily="34" charset="0"/>
              </a:rPr>
              <a:t>APPROACH</a:t>
            </a:r>
          </a:p>
        </p:txBody>
      </p:sp>
      <p:grpSp>
        <p:nvGrpSpPr>
          <p:cNvPr id="18" name="Group 17"/>
          <p:cNvGrpSpPr/>
          <p:nvPr/>
        </p:nvGrpSpPr>
        <p:grpSpPr>
          <a:xfrm>
            <a:off x="4359517" y="3776994"/>
            <a:ext cx="2122093" cy="517905"/>
            <a:chOff x="4996977" y="4442224"/>
            <a:chExt cx="2122093" cy="517905"/>
          </a:xfrm>
        </p:grpSpPr>
        <p:sp>
          <p:nvSpPr>
            <p:cNvPr id="15" name="Rounded Rectangle 14"/>
            <p:cNvSpPr/>
            <p:nvPr/>
          </p:nvSpPr>
          <p:spPr>
            <a:xfrm>
              <a:off x="4996977" y="4442224"/>
              <a:ext cx="2122093" cy="517905"/>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063816" y="4495510"/>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Tax-deferred</a:t>
              </a:r>
              <a:endParaRPr lang="en-US" sz="2800" b="1" dirty="0">
                <a:solidFill>
                  <a:schemeClr val="bg1"/>
                </a:solidFill>
                <a:latin typeface="Arial" panose="020B0604020202020204" pitchFamily="34" charset="0"/>
                <a:cs typeface="Arial" panose="020B0604020202020204" pitchFamily="34" charset="0"/>
              </a:endParaRPr>
            </a:p>
          </p:txBody>
        </p:sp>
      </p:grpSp>
      <p:grpSp>
        <p:nvGrpSpPr>
          <p:cNvPr id="11" name="Group 10"/>
          <p:cNvGrpSpPr/>
          <p:nvPr/>
        </p:nvGrpSpPr>
        <p:grpSpPr>
          <a:xfrm>
            <a:off x="1034252" y="4829468"/>
            <a:ext cx="2122093" cy="760589"/>
            <a:chOff x="1477881" y="4311710"/>
            <a:chExt cx="2122093" cy="760589"/>
          </a:xfrm>
        </p:grpSpPr>
        <p:sp>
          <p:nvSpPr>
            <p:cNvPr id="21" name="Rounded Rectangle 20"/>
            <p:cNvSpPr/>
            <p:nvPr/>
          </p:nvSpPr>
          <p:spPr>
            <a:xfrm>
              <a:off x="1477881" y="4311710"/>
              <a:ext cx="2122093" cy="760589"/>
            </a:xfrm>
            <a:prstGeom prst="round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544720" y="4325370"/>
              <a:ext cx="1987881"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Non-qualified</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funds</a:t>
              </a:r>
              <a:endParaRPr lang="en-US" sz="2800" b="1" dirty="0">
                <a:solidFill>
                  <a:schemeClr val="bg1"/>
                </a:solidFill>
                <a:latin typeface="Arial" panose="020B0604020202020204" pitchFamily="34" charset="0"/>
                <a:cs typeface="Arial" panose="020B0604020202020204" pitchFamily="34" charset="0"/>
              </a:endParaRPr>
            </a:p>
          </p:txBody>
        </p:sp>
      </p:grpSp>
      <p:grpSp>
        <p:nvGrpSpPr>
          <p:cNvPr id="17" name="Group 16"/>
          <p:cNvGrpSpPr/>
          <p:nvPr/>
        </p:nvGrpSpPr>
        <p:grpSpPr>
          <a:xfrm>
            <a:off x="4375929" y="2363655"/>
            <a:ext cx="2122093" cy="760589"/>
            <a:chOff x="4996977" y="3024363"/>
            <a:chExt cx="2122093" cy="760589"/>
          </a:xfrm>
        </p:grpSpPr>
        <p:sp>
          <p:nvSpPr>
            <p:cNvPr id="13" name="Rounded Rectangle 12"/>
            <p:cNvSpPr/>
            <p:nvPr/>
          </p:nvSpPr>
          <p:spPr>
            <a:xfrm>
              <a:off x="4996977" y="3024363"/>
              <a:ext cx="2122093" cy="760589"/>
            </a:xfrm>
            <a:prstGeom prst="round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063816" y="3038023"/>
              <a:ext cx="1987881"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Non-qualified</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funds</a:t>
              </a:r>
              <a:endParaRPr lang="en-US" sz="2800" b="1" dirty="0">
                <a:solidFill>
                  <a:schemeClr val="bg1"/>
                </a:solidFill>
                <a:latin typeface="Arial" panose="020B0604020202020204" pitchFamily="34" charset="0"/>
                <a:cs typeface="Arial" panose="020B0604020202020204" pitchFamily="34" charset="0"/>
              </a:endParaRPr>
            </a:p>
          </p:txBody>
        </p:sp>
      </p:grpSp>
      <p:sp>
        <p:nvSpPr>
          <p:cNvPr id="23" name="Right Arrow 22"/>
          <p:cNvSpPr/>
          <p:nvPr/>
        </p:nvSpPr>
        <p:spPr>
          <a:xfrm rot="5400000">
            <a:off x="5111392" y="3170879"/>
            <a:ext cx="650631" cy="510717"/>
          </a:xfrm>
          <a:prstGeom prst="rightArrow">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1034252" y="3606717"/>
            <a:ext cx="2122093" cy="517905"/>
            <a:chOff x="1477881" y="3157199"/>
            <a:chExt cx="2122093" cy="517905"/>
          </a:xfrm>
        </p:grpSpPr>
        <p:sp>
          <p:nvSpPr>
            <p:cNvPr id="19" name="Rounded Rectangle 18"/>
            <p:cNvSpPr/>
            <p:nvPr/>
          </p:nvSpPr>
          <p:spPr>
            <a:xfrm>
              <a:off x="1477881" y="3157199"/>
              <a:ext cx="2122093" cy="517905"/>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44720" y="3210485"/>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Tax-deferred</a:t>
              </a:r>
              <a:endParaRPr lang="en-US" sz="2800" b="1" dirty="0">
                <a:solidFill>
                  <a:schemeClr val="bg1"/>
                </a:solidFill>
                <a:latin typeface="Arial" panose="020B0604020202020204" pitchFamily="34" charset="0"/>
                <a:cs typeface="Arial" panose="020B0604020202020204" pitchFamily="34" charset="0"/>
              </a:endParaRPr>
            </a:p>
          </p:txBody>
        </p:sp>
      </p:grpSp>
      <p:sp>
        <p:nvSpPr>
          <p:cNvPr id="24" name="Right Arrow 23"/>
          <p:cNvSpPr/>
          <p:nvPr/>
        </p:nvSpPr>
        <p:spPr>
          <a:xfrm rot="5400000">
            <a:off x="1748963" y="4177246"/>
            <a:ext cx="650631" cy="510717"/>
          </a:xfrm>
          <a:prstGeom prst="rightArrow">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267" y="4860834"/>
            <a:ext cx="856120" cy="869928"/>
          </a:xfrm>
          <a:prstGeom prst="rect">
            <a:avLst/>
          </a:prstGeom>
        </p:spPr>
      </p:pic>
      <p:sp>
        <p:nvSpPr>
          <p:cNvPr id="26" name="TextBox 25"/>
          <p:cNvSpPr txBox="1"/>
          <p:nvPr/>
        </p:nvSpPr>
        <p:spPr>
          <a:xfrm>
            <a:off x="294349" y="5925757"/>
            <a:ext cx="8078028" cy="461665"/>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Kirsten A. Cook, William Meyer, William Reichenstein; Financial Analysts Journal, "Tax-Efficient Withdrawal Strategies," 2015.</a:t>
            </a:r>
          </a:p>
          <a:p>
            <a:r>
              <a:rPr lang="en-US" sz="800" dirty="0">
                <a:latin typeface="Arial" panose="020B0604020202020204" pitchFamily="34" charset="0"/>
                <a:cs typeface="Arial" panose="020B0604020202020204" pitchFamily="34" charset="0"/>
              </a:rPr>
              <a:t>Tax deferral offers no additional value if an annuity is used to fund a qualified plan, such as a 401(k) or IRA. It also may not be available if the annuity is owned by a</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“non-natural person” such as a corporation or certain types of trusts.</a:t>
            </a:r>
          </a:p>
        </p:txBody>
      </p:sp>
      <p:grpSp>
        <p:nvGrpSpPr>
          <p:cNvPr id="30" name="Group 29"/>
          <p:cNvGrpSpPr/>
          <p:nvPr/>
        </p:nvGrpSpPr>
        <p:grpSpPr>
          <a:xfrm>
            <a:off x="1033984" y="2362268"/>
            <a:ext cx="2122093" cy="517905"/>
            <a:chOff x="1477881" y="3157199"/>
            <a:chExt cx="2122093" cy="517905"/>
          </a:xfrm>
        </p:grpSpPr>
        <p:sp>
          <p:nvSpPr>
            <p:cNvPr id="31" name="Rounded Rectangle 18"/>
            <p:cNvSpPr/>
            <p:nvPr/>
          </p:nvSpPr>
          <p:spPr>
            <a:xfrm>
              <a:off x="1477881" y="3157199"/>
              <a:ext cx="2122093" cy="517905"/>
            </a:xfrm>
            <a:prstGeom prst="round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544720" y="3210485"/>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Tax-Free</a:t>
              </a:r>
              <a:endParaRPr lang="en-US" sz="2800" b="1" dirty="0">
                <a:solidFill>
                  <a:schemeClr val="bg1"/>
                </a:solidFill>
                <a:latin typeface="Arial" panose="020B0604020202020204" pitchFamily="34" charset="0"/>
                <a:cs typeface="Arial" panose="020B0604020202020204" pitchFamily="34" charset="0"/>
              </a:endParaRPr>
            </a:p>
          </p:txBody>
        </p:sp>
      </p:grpSp>
      <p:sp>
        <p:nvSpPr>
          <p:cNvPr id="33" name="Right Arrow 23"/>
          <p:cNvSpPr/>
          <p:nvPr/>
        </p:nvSpPr>
        <p:spPr>
          <a:xfrm rot="5400000">
            <a:off x="1748962" y="2925701"/>
            <a:ext cx="650631" cy="510717"/>
          </a:xfrm>
          <a:prstGeom prst="rightArrow">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4358077" y="5015914"/>
            <a:ext cx="2122093" cy="517905"/>
            <a:chOff x="1477881" y="3157199"/>
            <a:chExt cx="2122093" cy="517905"/>
          </a:xfrm>
        </p:grpSpPr>
        <p:sp>
          <p:nvSpPr>
            <p:cNvPr id="35" name="Rounded Rectangle 18"/>
            <p:cNvSpPr/>
            <p:nvPr/>
          </p:nvSpPr>
          <p:spPr>
            <a:xfrm>
              <a:off x="1477881" y="3157199"/>
              <a:ext cx="2122093" cy="517905"/>
            </a:xfrm>
            <a:prstGeom prst="round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544720" y="3210485"/>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Tax-Free</a:t>
              </a:r>
              <a:endParaRPr lang="en-US" sz="2800" b="1" dirty="0">
                <a:solidFill>
                  <a:schemeClr val="bg1"/>
                </a:solidFill>
                <a:latin typeface="Arial" panose="020B0604020202020204" pitchFamily="34" charset="0"/>
                <a:cs typeface="Arial" panose="020B0604020202020204" pitchFamily="34" charset="0"/>
              </a:endParaRPr>
            </a:p>
          </p:txBody>
        </p:sp>
      </p:grpSp>
      <p:sp>
        <p:nvSpPr>
          <p:cNvPr id="37" name="Right Arrow 23"/>
          <p:cNvSpPr/>
          <p:nvPr/>
        </p:nvSpPr>
        <p:spPr>
          <a:xfrm rot="5400000">
            <a:off x="5073055" y="4362202"/>
            <a:ext cx="650631" cy="510717"/>
          </a:xfrm>
          <a:prstGeom prst="rightArrow">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55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Effect transition="in" filter="fade">
                                      <p:cBhvr>
                                        <p:cTn id="5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4" grpId="0" animBg="1"/>
      <p:bldP spid="33" grpId="0" animBg="1"/>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Consume Money Matters</a:t>
            </a:r>
          </a:p>
        </p:txBody>
      </p:sp>
      <p:sp>
        <p:nvSpPr>
          <p:cNvPr id="4" name="TextBox 3"/>
          <p:cNvSpPr txBox="1"/>
          <p:nvPr/>
        </p:nvSpPr>
        <p:spPr>
          <a:xfrm>
            <a:off x="1434612" y="1557837"/>
            <a:ext cx="6145680" cy="990015"/>
          </a:xfrm>
          <a:prstGeom prst="rect">
            <a:avLst/>
          </a:prstGeom>
          <a:noFill/>
        </p:spPr>
        <p:txBody>
          <a:bodyPr wrap="square" rtlCol="0">
            <a:spAutoFit/>
          </a:bodyPr>
          <a:lstStyle/>
          <a:p>
            <a:pPr algn="ctr">
              <a:lnSpc>
                <a:spcPts val="3500"/>
              </a:lnSpc>
            </a:pPr>
            <a:r>
              <a:rPr lang="en-US" sz="2800" b="1" dirty="0">
                <a:solidFill>
                  <a:srgbClr val="DE2B22"/>
                </a:solidFill>
                <a:latin typeface="Arial" panose="020B0604020202020204" pitchFamily="34" charset="0"/>
                <a:cs typeface="Arial" panose="020B0604020202020204" pitchFamily="34" charset="0"/>
              </a:rPr>
              <a:t>Sophisticated</a:t>
            </a:r>
          </a:p>
          <a:p>
            <a:pPr algn="ctr">
              <a:lnSpc>
                <a:spcPts val="3500"/>
              </a:lnSpc>
            </a:pPr>
            <a:r>
              <a:rPr lang="en-US" sz="3200" b="1" dirty="0">
                <a:solidFill>
                  <a:srgbClr val="424243"/>
                </a:solidFill>
                <a:latin typeface="Arial" panose="020B0604020202020204" pitchFamily="34" charset="0"/>
                <a:cs typeface="Arial" panose="020B0604020202020204" pitchFamily="34" charset="0"/>
              </a:rPr>
              <a:t>BRACKET MANAGEMENT</a:t>
            </a:r>
          </a:p>
        </p:txBody>
      </p:sp>
      <p:grpSp>
        <p:nvGrpSpPr>
          <p:cNvPr id="5" name="Group 4"/>
          <p:cNvGrpSpPr/>
          <p:nvPr/>
        </p:nvGrpSpPr>
        <p:grpSpPr>
          <a:xfrm>
            <a:off x="628650" y="2773508"/>
            <a:ext cx="2716873" cy="517906"/>
            <a:chOff x="883101" y="4438663"/>
            <a:chExt cx="2716873" cy="517906"/>
          </a:xfrm>
        </p:grpSpPr>
        <p:sp>
          <p:nvSpPr>
            <p:cNvPr id="6" name="Rounded Rectangle 20"/>
            <p:cNvSpPr/>
            <p:nvPr/>
          </p:nvSpPr>
          <p:spPr>
            <a:xfrm>
              <a:off x="883101" y="4438663"/>
              <a:ext cx="2716873" cy="517906"/>
            </a:xfrm>
            <a:prstGeom prst="round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93859" y="4491950"/>
              <a:ext cx="2684599"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Non-Qualified Funds</a:t>
              </a:r>
              <a:endParaRPr lang="en-US" sz="2800" b="1"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3671018" y="2773509"/>
            <a:ext cx="2122093" cy="517905"/>
            <a:chOff x="1477881" y="3157199"/>
            <a:chExt cx="2122093" cy="517905"/>
          </a:xfrm>
        </p:grpSpPr>
        <p:sp>
          <p:nvSpPr>
            <p:cNvPr id="9" name="Rounded Rectangle 18"/>
            <p:cNvSpPr/>
            <p:nvPr/>
          </p:nvSpPr>
          <p:spPr>
            <a:xfrm>
              <a:off x="1477881" y="3157199"/>
              <a:ext cx="2122093" cy="517905"/>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44720" y="3210485"/>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Tax-Deferred</a:t>
              </a:r>
              <a:endParaRPr lang="en-US" sz="2800" b="1" dirty="0">
                <a:solidFill>
                  <a:schemeClr val="bg1"/>
                </a:solidFill>
                <a:latin typeface="Arial" panose="020B0604020202020204" pitchFamily="34" charset="0"/>
                <a:cs typeface="Arial" panose="020B0604020202020204" pitchFamily="34" charset="0"/>
              </a:endParaRPr>
            </a:p>
          </p:txBody>
        </p:sp>
      </p:grpSp>
      <p:grpSp>
        <p:nvGrpSpPr>
          <p:cNvPr id="12" name="Group 11"/>
          <p:cNvGrpSpPr/>
          <p:nvPr/>
        </p:nvGrpSpPr>
        <p:grpSpPr>
          <a:xfrm>
            <a:off x="6118606" y="2773508"/>
            <a:ext cx="2122093" cy="453397"/>
            <a:chOff x="1477881" y="4451355"/>
            <a:chExt cx="2122093" cy="453397"/>
          </a:xfrm>
        </p:grpSpPr>
        <p:sp>
          <p:nvSpPr>
            <p:cNvPr id="13" name="Rounded Rectangle 20"/>
            <p:cNvSpPr/>
            <p:nvPr/>
          </p:nvSpPr>
          <p:spPr>
            <a:xfrm>
              <a:off x="1477881" y="4451355"/>
              <a:ext cx="2122093" cy="453397"/>
            </a:xfrm>
            <a:prstGeom prst="round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544986" y="4472871"/>
              <a:ext cx="1987881"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Tax-Free</a:t>
              </a:r>
              <a:endParaRPr lang="en-US" sz="2800" b="1" dirty="0">
                <a:solidFill>
                  <a:schemeClr val="bg1"/>
                </a:solidFill>
                <a:latin typeface="Arial" panose="020B0604020202020204" pitchFamily="34" charset="0"/>
                <a:cs typeface="Arial" panose="020B0604020202020204" pitchFamily="34" charset="0"/>
              </a:endParaRPr>
            </a:p>
          </p:txBody>
        </p:sp>
      </p:grpSp>
      <p:cxnSp>
        <p:nvCxnSpPr>
          <p:cNvPr id="18" name="Straight Arrow Connector 17"/>
          <p:cNvCxnSpPr/>
          <p:nvPr/>
        </p:nvCxnSpPr>
        <p:spPr>
          <a:xfrm>
            <a:off x="1987087" y="3226866"/>
            <a:ext cx="2591867" cy="1517254"/>
          </a:xfrm>
          <a:prstGeom prst="straightConnector1">
            <a:avLst/>
          </a:prstGeom>
          <a:ln w="76200">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904449" y="3162357"/>
            <a:ext cx="2275204" cy="1581763"/>
          </a:xfrm>
          <a:prstGeom prst="straightConnector1">
            <a:avLst/>
          </a:prstGeom>
          <a:ln w="76200">
            <a:solidFill>
              <a:srgbClr val="71953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27648" y="3269898"/>
            <a:ext cx="4417" cy="1517254"/>
          </a:xfrm>
          <a:prstGeom prst="straightConnector1">
            <a:avLst/>
          </a:prstGeom>
          <a:ln w="76200">
            <a:solidFill>
              <a:srgbClr val="EE4036"/>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a:spLocks noGrp="1"/>
          </p:cNvSpPr>
          <p:nvPr>
            <p:ph idx="1"/>
          </p:nvPr>
        </p:nvSpPr>
        <p:spPr>
          <a:xfrm>
            <a:off x="5254458" y="5015676"/>
            <a:ext cx="2100430" cy="595348"/>
          </a:xfrm>
        </p:spPr>
        <p:txBody>
          <a:bodyPr>
            <a:noAutofit/>
          </a:bodyPr>
          <a:lstStyle/>
          <a:p>
            <a:pPr marL="0" indent="0">
              <a:buNone/>
            </a:pPr>
            <a:r>
              <a:rPr lang="en-US" sz="1800" dirty="0"/>
              <a:t>Adds 6 years </a:t>
            </a:r>
            <a:br>
              <a:rPr lang="en-US" sz="1800" dirty="0"/>
            </a:br>
            <a:r>
              <a:rPr lang="en-US" sz="1800" dirty="0"/>
              <a:t>of income</a:t>
            </a:r>
            <a:r>
              <a:rPr lang="en-US" sz="1800" baseline="30000" dirty="0"/>
              <a:t>1</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276" y="4849480"/>
            <a:ext cx="950744" cy="927741"/>
          </a:xfrm>
          <a:prstGeom prst="rect">
            <a:avLst/>
          </a:prstGeom>
        </p:spPr>
      </p:pic>
      <p:sp>
        <p:nvSpPr>
          <p:cNvPr id="19" name="TextBox 18"/>
          <p:cNvSpPr txBox="1"/>
          <p:nvPr/>
        </p:nvSpPr>
        <p:spPr>
          <a:xfrm>
            <a:off x="297346" y="5928739"/>
            <a:ext cx="8078028" cy="584775"/>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Kirsten A. Cook, William Meyer, William Reichenstein; Financial Analysts Journal, "Tax-Efficient Withdrawal Strategies," 2015.</a:t>
            </a:r>
          </a:p>
          <a:p>
            <a:r>
              <a:rPr lang="en-US" sz="800" dirty="0">
                <a:latin typeface="Arial" panose="020B0604020202020204" pitchFamily="34" charset="0"/>
                <a:cs typeface="Arial" panose="020B0604020202020204" pitchFamily="34" charset="0"/>
              </a:rPr>
              <a:t>Tax deferral offers no additional value if an annuity is used to fund a qualified plan, such as a 401(k) or IRA. It also may not be available if the annuity is owned by a</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“non-natural person” such as a corporation or certain types of trusts.</a:t>
            </a: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6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Bracket Management</a:t>
            </a:r>
          </a:p>
        </p:txBody>
      </p:sp>
      <p:sp>
        <p:nvSpPr>
          <p:cNvPr id="5" name="TextBox 4"/>
          <p:cNvSpPr txBox="1"/>
          <p:nvPr/>
        </p:nvSpPr>
        <p:spPr>
          <a:xfrm>
            <a:off x="622560" y="1679652"/>
            <a:ext cx="7955152" cy="1421928"/>
          </a:xfrm>
          <a:prstGeom prst="rect">
            <a:avLst/>
          </a:prstGeom>
          <a:noFill/>
        </p:spPr>
        <p:txBody>
          <a:bodyPr wrap="square" rtlCol="0">
            <a:spAutoFit/>
          </a:bodyPr>
          <a:lstStyle/>
          <a:p>
            <a:pPr algn="ctr">
              <a:lnSpc>
                <a:spcPct val="90000"/>
              </a:lnSpc>
              <a:spcBef>
                <a:spcPts val="1000"/>
              </a:spcBef>
            </a:pPr>
            <a:r>
              <a:rPr lang="en-US" sz="3200" dirty="0">
                <a:solidFill>
                  <a:srgbClr val="EA2E24"/>
                </a:solidFill>
                <a:latin typeface="Arial" panose="020B0604020202020204" pitchFamily="34" charset="0"/>
                <a:cs typeface="Arial" panose="020B0604020202020204" pitchFamily="34" charset="0"/>
              </a:rPr>
              <a:t>Use tax-deferred assets to fill up the </a:t>
            </a:r>
            <a:br>
              <a:rPr lang="en-US" sz="3200" dirty="0">
                <a:solidFill>
                  <a:srgbClr val="EA2E24"/>
                </a:solidFill>
                <a:latin typeface="Arial" panose="020B0604020202020204" pitchFamily="34" charset="0"/>
                <a:cs typeface="Arial" panose="020B0604020202020204" pitchFamily="34" charset="0"/>
              </a:rPr>
            </a:br>
            <a:r>
              <a:rPr lang="en-US" sz="3200" dirty="0">
                <a:solidFill>
                  <a:srgbClr val="EA2E24"/>
                </a:solidFill>
                <a:latin typeface="Arial" panose="020B0604020202020204" pitchFamily="34" charset="0"/>
                <a:cs typeface="Arial" panose="020B0604020202020204" pitchFamily="34" charset="0"/>
              </a:rPr>
              <a:t>lower tax brackets whenever possible, </a:t>
            </a:r>
            <a:br>
              <a:rPr lang="en-US" sz="3200" dirty="0">
                <a:solidFill>
                  <a:srgbClr val="EA2E24"/>
                </a:solidFill>
                <a:latin typeface="Arial" panose="020B0604020202020204" pitchFamily="34" charset="0"/>
                <a:cs typeface="Arial" panose="020B0604020202020204" pitchFamily="34" charset="0"/>
              </a:rPr>
            </a:br>
            <a:r>
              <a:rPr lang="en-US" sz="3200" dirty="0">
                <a:solidFill>
                  <a:srgbClr val="EA2E24"/>
                </a:solidFill>
                <a:latin typeface="Arial" panose="020B0604020202020204" pitchFamily="34" charset="0"/>
                <a:cs typeface="Arial" panose="020B0604020202020204" pitchFamily="34" charset="0"/>
              </a:rPr>
              <a:t>e.g., earlier in retirement.</a:t>
            </a:r>
          </a:p>
        </p:txBody>
      </p:sp>
      <p:grpSp>
        <p:nvGrpSpPr>
          <p:cNvPr id="3" name="Group 2"/>
          <p:cNvGrpSpPr/>
          <p:nvPr/>
        </p:nvGrpSpPr>
        <p:grpSpPr>
          <a:xfrm>
            <a:off x="552412" y="3634344"/>
            <a:ext cx="2122093" cy="914969"/>
            <a:chOff x="561811" y="4312639"/>
            <a:chExt cx="2122093" cy="914969"/>
          </a:xfrm>
        </p:grpSpPr>
        <p:sp>
          <p:nvSpPr>
            <p:cNvPr id="6" name="Rounded Rectangle 5"/>
            <p:cNvSpPr/>
            <p:nvPr/>
          </p:nvSpPr>
          <p:spPr>
            <a:xfrm>
              <a:off x="561811" y="4312639"/>
              <a:ext cx="2122093" cy="914969"/>
            </a:xfrm>
            <a:prstGeom prst="roundRec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8650" y="4416180"/>
              <a:ext cx="1987881" cy="70788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Tax-deferred</a:t>
              </a:r>
            </a:p>
            <a:p>
              <a:pPr algn="ctr"/>
              <a:r>
                <a:rPr lang="en-US" sz="2000" b="1" dirty="0">
                  <a:solidFill>
                    <a:schemeClr val="bg1"/>
                  </a:solidFill>
                  <a:latin typeface="Arial" panose="020B0604020202020204" pitchFamily="34" charset="0"/>
                  <a:cs typeface="Arial" panose="020B0604020202020204" pitchFamily="34" charset="0"/>
                </a:rPr>
                <a:t>Assets</a:t>
              </a:r>
              <a:endParaRPr lang="en-US" sz="2800" b="1" dirty="0">
                <a:solidFill>
                  <a:schemeClr val="bg1"/>
                </a:solidFill>
                <a:latin typeface="Arial" panose="020B0604020202020204" pitchFamily="34" charset="0"/>
                <a:cs typeface="Arial" panose="020B0604020202020204" pitchFamily="34" charset="0"/>
              </a:endParaRPr>
            </a:p>
          </p:txBody>
        </p:sp>
      </p:grpSp>
      <p:sp>
        <p:nvSpPr>
          <p:cNvPr id="8" name="Rectangle 7"/>
          <p:cNvSpPr/>
          <p:nvPr/>
        </p:nvSpPr>
        <p:spPr>
          <a:xfrm>
            <a:off x="148143" y="4652854"/>
            <a:ext cx="2930096" cy="830997"/>
          </a:xfrm>
          <a:prstGeom prst="rect">
            <a:avLst/>
          </a:prstGeom>
        </p:spPr>
        <p:txBody>
          <a:bodyPr wrap="square">
            <a:spAutoFit/>
          </a:bodyPr>
          <a:lstStyle/>
          <a:p>
            <a:pPr algn="ctr"/>
            <a:r>
              <a:rPr lang="en-US" sz="2400" dirty="0">
                <a:solidFill>
                  <a:srgbClr val="404041"/>
                </a:solidFill>
                <a:latin typeface="Arial" panose="020B0604020202020204" pitchFamily="34" charset="0"/>
                <a:cs typeface="Arial" panose="020B0604020202020204" pitchFamily="34" charset="0"/>
              </a:rPr>
              <a:t>If never taxed above 15%...</a:t>
            </a:r>
          </a:p>
        </p:txBody>
      </p:sp>
      <p:sp>
        <p:nvSpPr>
          <p:cNvPr id="9" name="TextBox 8"/>
          <p:cNvSpPr txBox="1"/>
          <p:nvPr/>
        </p:nvSpPr>
        <p:spPr>
          <a:xfrm>
            <a:off x="4083483" y="4349258"/>
            <a:ext cx="2913379" cy="400110"/>
          </a:xfrm>
          <a:prstGeom prst="rect">
            <a:avLst/>
          </a:prstGeom>
          <a:noFill/>
        </p:spPr>
        <p:txBody>
          <a:bodyPr wrap="square" rtlCol="0">
            <a:spAutoFit/>
          </a:bodyPr>
          <a:lstStyle/>
          <a:p>
            <a:r>
              <a:rPr lang="en-US" sz="2000" b="1" dirty="0">
                <a:solidFill>
                  <a:srgbClr val="71953E"/>
                </a:solidFill>
                <a:latin typeface="Arial" panose="020B0604020202020204" pitchFamily="34" charset="0"/>
                <a:cs typeface="Arial" panose="020B0604020202020204" pitchFamily="34" charset="0"/>
              </a:rPr>
              <a:t>RETIREMENT YEARS</a:t>
            </a:r>
            <a:endParaRPr lang="en-US" sz="2800" b="1" dirty="0">
              <a:solidFill>
                <a:srgbClr val="71953E"/>
              </a:solidFill>
              <a:latin typeface="Arial" panose="020B0604020202020204" pitchFamily="34" charset="0"/>
              <a:cs typeface="Arial" panose="020B0604020202020204" pitchFamily="34" charset="0"/>
            </a:endParaRPr>
          </a:p>
        </p:txBody>
      </p:sp>
      <p:sp>
        <p:nvSpPr>
          <p:cNvPr id="4" name="Rectangle 3"/>
          <p:cNvSpPr/>
          <p:nvPr/>
        </p:nvSpPr>
        <p:spPr>
          <a:xfrm>
            <a:off x="4181859" y="3744875"/>
            <a:ext cx="4329617" cy="500877"/>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599384" y="3744874"/>
            <a:ext cx="2912092" cy="50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553" y="3428999"/>
            <a:ext cx="760285" cy="257381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764" y="3317663"/>
            <a:ext cx="882443" cy="2685147"/>
          </a:xfrm>
          <a:prstGeom prst="rect">
            <a:avLst/>
          </a:prstGeom>
        </p:spPr>
      </p:pic>
      <p:sp>
        <p:nvSpPr>
          <p:cNvPr id="13" name="TextBox 12"/>
          <p:cNvSpPr txBox="1"/>
          <p:nvPr/>
        </p:nvSpPr>
        <p:spPr>
          <a:xfrm>
            <a:off x="297346" y="6053713"/>
            <a:ext cx="807802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Tax deferral offers no additional value if an annuity is used to fund a qualified plan, such as a 401(k) or IRA. It also may not be available if the annuity is owned by a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“non-natural person” such as a corporation or certain types of trusts.</a:t>
            </a:r>
          </a:p>
        </p:txBody>
      </p:sp>
    </p:spTree>
    <p:extLst>
      <p:ext uri="{BB962C8B-B14F-4D97-AF65-F5344CB8AC3E}">
        <p14:creationId xmlns:p14="http://schemas.microsoft.com/office/powerpoint/2010/main" val="11389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2500"/>
                            </p:stCondLst>
                            <p:childTnLst>
                              <p:par>
                                <p:cTn id="33" presetID="22" presetClass="exit" presetSubtype="8" fill="hold" grpId="0" nodeType="afterEffect">
                                  <p:stCondLst>
                                    <p:cond delay="0"/>
                                  </p:stCondLst>
                                  <p:childTnLst>
                                    <p:animEffect transition="out" filter="wipe(left)">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4"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Try This At Home</a:t>
            </a:r>
          </a:p>
        </p:txBody>
      </p:sp>
      <p:sp>
        <p:nvSpPr>
          <p:cNvPr id="3" name="Content Placeholder 2"/>
          <p:cNvSpPr>
            <a:spLocks noGrp="1"/>
          </p:cNvSpPr>
          <p:nvPr>
            <p:ph idx="1"/>
          </p:nvPr>
        </p:nvSpPr>
        <p:spPr>
          <a:xfrm>
            <a:off x="628650" y="4961107"/>
            <a:ext cx="7886700" cy="1037193"/>
          </a:xfrm>
        </p:spPr>
        <p:txBody>
          <a:bodyPr>
            <a:normAutofit/>
          </a:bodyPr>
          <a:lstStyle/>
          <a:p>
            <a:pPr marL="0" indent="0" algn="ctr">
              <a:lnSpc>
                <a:spcPct val="100000"/>
              </a:lnSpc>
              <a:buNone/>
            </a:pPr>
            <a:r>
              <a:rPr lang="en-US" sz="2800" dirty="0">
                <a:solidFill>
                  <a:srgbClr val="404041"/>
                </a:solidFill>
              </a:rPr>
              <a:t>A professional could help a retiree implement this sophisticated withdrawal strategy. </a:t>
            </a:r>
          </a:p>
        </p:txBody>
      </p:sp>
      <p:sp>
        <p:nvSpPr>
          <p:cNvPr id="5" name="Right Arrow 4"/>
          <p:cNvSpPr/>
          <p:nvPr/>
        </p:nvSpPr>
        <p:spPr>
          <a:xfrm>
            <a:off x="4361729" y="2104183"/>
            <a:ext cx="1125749" cy="883664"/>
          </a:xfrm>
          <a:prstGeom prst="rightArrow">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981" y="1194792"/>
            <a:ext cx="2511365" cy="34215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925" y="1136877"/>
            <a:ext cx="1466850" cy="3476625"/>
          </a:xfrm>
          <a:prstGeom prst="rect">
            <a:avLst/>
          </a:prstGeom>
        </p:spPr>
      </p:pic>
    </p:spTree>
    <p:extLst>
      <p:ext uri="{BB962C8B-B14F-4D97-AF65-F5344CB8AC3E}">
        <p14:creationId xmlns:p14="http://schemas.microsoft.com/office/powerpoint/2010/main" val="8989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Failure Look Like?</a:t>
            </a:r>
            <a:endParaRPr lang="en-US" b="1" dirty="0"/>
          </a:p>
        </p:txBody>
      </p:sp>
      <p:sp>
        <p:nvSpPr>
          <p:cNvPr id="5" name="Rectangle 4"/>
          <p:cNvSpPr/>
          <p:nvPr/>
        </p:nvSpPr>
        <p:spPr>
          <a:xfrm>
            <a:off x="2900220" y="2391107"/>
            <a:ext cx="5334000" cy="1261884"/>
          </a:xfrm>
          <a:prstGeom prst="rect">
            <a:avLst/>
          </a:prstGeom>
        </p:spPr>
        <p:txBody>
          <a:bodyPr wrap="square">
            <a:spAutoFit/>
          </a:bodyPr>
          <a:lstStyle/>
          <a:p>
            <a:r>
              <a:rPr lang="en-US" sz="2800" b="1" dirty="0">
                <a:solidFill>
                  <a:srgbClr val="71953E"/>
                </a:solidFill>
                <a:latin typeface="Arial" panose="020B0604020202020204" pitchFamily="34" charset="0"/>
                <a:cs typeface="Arial" panose="020B0604020202020204" pitchFamily="34" charset="0"/>
              </a:rPr>
              <a:t>The Big Question: </a:t>
            </a:r>
          </a:p>
          <a:p>
            <a:r>
              <a:rPr lang="en-US" sz="2400" dirty="0">
                <a:solidFill>
                  <a:srgbClr val="404041"/>
                </a:solidFill>
                <a:latin typeface="Arial" panose="020B0604020202020204" pitchFamily="34" charset="0"/>
                <a:cs typeface="Arial" panose="020B0604020202020204" pitchFamily="34" charset="0"/>
              </a:rPr>
              <a:t>Can we design a plan where “failure” is still an acceptable retirement?</a:t>
            </a:r>
          </a:p>
        </p:txBody>
      </p:sp>
      <p:grpSp>
        <p:nvGrpSpPr>
          <p:cNvPr id="8" name="Group 7"/>
          <p:cNvGrpSpPr/>
          <p:nvPr/>
        </p:nvGrpSpPr>
        <p:grpSpPr>
          <a:xfrm>
            <a:off x="1287320" y="2237219"/>
            <a:ext cx="1435100" cy="1569660"/>
            <a:chOff x="1384300" y="4011713"/>
            <a:chExt cx="1435100" cy="1569660"/>
          </a:xfrm>
        </p:grpSpPr>
        <p:sp>
          <p:nvSpPr>
            <p:cNvPr id="6" name="Oval 5"/>
            <p:cNvSpPr/>
            <p:nvPr/>
          </p:nvSpPr>
          <p:spPr>
            <a:xfrm>
              <a:off x="1384300" y="4078993"/>
              <a:ext cx="1435100" cy="1435100"/>
            </a:xfrm>
            <a:prstGeom prst="ellipse">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12900" y="4011713"/>
              <a:ext cx="889000" cy="1569660"/>
            </a:xfrm>
            <a:prstGeom prst="rect">
              <a:avLst/>
            </a:prstGeom>
          </p:spPr>
          <p:txBody>
            <a:bodyPr wrap="square">
              <a:spAutoFit/>
            </a:bodyPr>
            <a:lstStyle/>
            <a:p>
              <a:r>
                <a:rPr lang="en-US" sz="9600" b="1" dirty="0">
                  <a:solidFill>
                    <a:schemeClr val="bg1"/>
                  </a:solidFill>
                  <a:latin typeface="Arial" panose="020B0604020202020204" pitchFamily="34" charset="0"/>
                  <a:cs typeface="Arial" panose="020B0604020202020204" pitchFamily="34" charset="0"/>
                </a:rPr>
                <a:t>?</a:t>
              </a:r>
              <a:endParaRPr lang="en-US" sz="88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08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491" y="4134371"/>
            <a:ext cx="3811758" cy="111176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724" y="5216879"/>
            <a:ext cx="4420581" cy="23823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491" y="2363182"/>
            <a:ext cx="4434435" cy="787753"/>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843" y="1964822"/>
            <a:ext cx="4434434" cy="91167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6891" y="3139018"/>
            <a:ext cx="4434435" cy="212428"/>
          </a:xfrm>
          <a:prstGeom prst="rect">
            <a:avLst/>
          </a:prstGeom>
        </p:spPr>
      </p:pic>
      <p:sp>
        <p:nvSpPr>
          <p:cNvPr id="2" name="Title 1"/>
          <p:cNvSpPr>
            <a:spLocks noGrp="1"/>
          </p:cNvSpPr>
          <p:nvPr>
            <p:ph type="title"/>
          </p:nvPr>
        </p:nvSpPr>
        <p:spPr/>
        <p:txBody>
          <a:bodyPr/>
          <a:lstStyle/>
          <a:p>
            <a:r>
              <a:rPr lang="en-US" dirty="0"/>
              <a:t>What Does Failure Look Like?</a:t>
            </a:r>
          </a:p>
        </p:txBody>
      </p:sp>
      <p:sp>
        <p:nvSpPr>
          <p:cNvPr id="5" name="TextBox 4"/>
          <p:cNvSpPr txBox="1"/>
          <p:nvPr/>
        </p:nvSpPr>
        <p:spPr>
          <a:xfrm>
            <a:off x="394217" y="1479363"/>
            <a:ext cx="1978280" cy="507831"/>
          </a:xfrm>
          <a:prstGeom prst="rect">
            <a:avLst/>
          </a:prstGeom>
          <a:noFill/>
        </p:spPr>
        <p:txBody>
          <a:bodyPr wrap="square" rtlCol="0">
            <a:spAutoFit/>
          </a:bodyPr>
          <a:lstStyle/>
          <a:p>
            <a:pPr>
              <a:lnSpc>
                <a:spcPct val="90000"/>
              </a:lnSpc>
              <a:spcBef>
                <a:spcPts val="1000"/>
              </a:spcBef>
            </a:pPr>
            <a:r>
              <a:rPr lang="en-US" sz="1500" b="1" dirty="0">
                <a:solidFill>
                  <a:srgbClr val="EA2E24"/>
                </a:solidFill>
                <a:latin typeface="Arial" panose="020B0604020202020204" pitchFamily="34" charset="0"/>
                <a:cs typeface="Arial" panose="020B0604020202020204" pitchFamily="34" charset="0"/>
              </a:rPr>
              <a:t>“Failure” Scenario with Annuity</a:t>
            </a:r>
          </a:p>
        </p:txBody>
      </p:sp>
      <p:sp>
        <p:nvSpPr>
          <p:cNvPr id="6" name="Rectangle 5"/>
          <p:cNvSpPr/>
          <p:nvPr/>
        </p:nvSpPr>
        <p:spPr>
          <a:xfrm>
            <a:off x="516667" y="2149770"/>
            <a:ext cx="223966" cy="22396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6667" y="2549287"/>
            <a:ext cx="223966" cy="223966"/>
          </a:xfrm>
          <a:prstGeom prst="rec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6667" y="2948804"/>
            <a:ext cx="223966" cy="223966"/>
          </a:xfrm>
          <a:prstGeom prst="rect">
            <a:avLst/>
          </a:prstGeom>
          <a:solidFill>
            <a:srgbClr val="BA3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3562" y="2138463"/>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Non-Guaranteed Income</a:t>
            </a:r>
          </a:p>
        </p:txBody>
      </p:sp>
      <p:sp>
        <p:nvSpPr>
          <p:cNvPr id="10" name="TextBox 9"/>
          <p:cNvSpPr txBox="1"/>
          <p:nvPr/>
        </p:nvSpPr>
        <p:spPr>
          <a:xfrm>
            <a:off x="740633" y="2561379"/>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Annuity</a:t>
            </a:r>
          </a:p>
        </p:txBody>
      </p:sp>
      <p:sp>
        <p:nvSpPr>
          <p:cNvPr id="11" name="TextBox 10"/>
          <p:cNvSpPr txBox="1"/>
          <p:nvPr/>
        </p:nvSpPr>
        <p:spPr>
          <a:xfrm>
            <a:off x="740033" y="2948804"/>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Social Security</a:t>
            </a:r>
          </a:p>
        </p:txBody>
      </p:sp>
      <p:sp>
        <p:nvSpPr>
          <p:cNvPr id="12" name="TextBox 11"/>
          <p:cNvSpPr txBox="1"/>
          <p:nvPr/>
        </p:nvSpPr>
        <p:spPr>
          <a:xfrm>
            <a:off x="394217" y="3664100"/>
            <a:ext cx="1978280" cy="507831"/>
          </a:xfrm>
          <a:prstGeom prst="rect">
            <a:avLst/>
          </a:prstGeom>
          <a:noFill/>
        </p:spPr>
        <p:txBody>
          <a:bodyPr wrap="square" rtlCol="0">
            <a:spAutoFit/>
          </a:bodyPr>
          <a:lstStyle/>
          <a:p>
            <a:pPr>
              <a:lnSpc>
                <a:spcPct val="90000"/>
              </a:lnSpc>
              <a:spcBef>
                <a:spcPts val="1000"/>
              </a:spcBef>
            </a:pPr>
            <a:r>
              <a:rPr lang="en-US" sz="1500" b="1" dirty="0">
                <a:solidFill>
                  <a:srgbClr val="EA2E24"/>
                </a:solidFill>
                <a:latin typeface="Arial" panose="020B0604020202020204" pitchFamily="34" charset="0"/>
                <a:cs typeface="Arial" panose="020B0604020202020204" pitchFamily="34" charset="0"/>
              </a:rPr>
              <a:t>“Failure” Scenario without an Annuity</a:t>
            </a:r>
          </a:p>
        </p:txBody>
      </p:sp>
      <p:sp>
        <p:nvSpPr>
          <p:cNvPr id="13" name="Rectangle 12"/>
          <p:cNvSpPr/>
          <p:nvPr/>
        </p:nvSpPr>
        <p:spPr>
          <a:xfrm>
            <a:off x="516667" y="4334507"/>
            <a:ext cx="223966" cy="22396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16667" y="4737036"/>
            <a:ext cx="223966" cy="223966"/>
          </a:xfrm>
          <a:prstGeom prst="rect">
            <a:avLst/>
          </a:prstGeom>
          <a:solidFill>
            <a:srgbClr val="BA3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03562" y="4323200"/>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Non-Guaranteed Income</a:t>
            </a:r>
          </a:p>
        </p:txBody>
      </p:sp>
      <p:sp>
        <p:nvSpPr>
          <p:cNvPr id="16" name="TextBox 15"/>
          <p:cNvSpPr txBox="1"/>
          <p:nvPr/>
        </p:nvSpPr>
        <p:spPr>
          <a:xfrm>
            <a:off x="740033" y="4737036"/>
            <a:ext cx="1804860" cy="244682"/>
          </a:xfrm>
          <a:prstGeom prst="rect">
            <a:avLst/>
          </a:prstGeom>
          <a:noFill/>
        </p:spPr>
        <p:txBody>
          <a:bodyPr wrap="square" rtlCol="0">
            <a:spAutoFit/>
          </a:bodyPr>
          <a:lstStyle/>
          <a:p>
            <a:pP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Social Security</a:t>
            </a:r>
          </a:p>
        </p:txBody>
      </p:sp>
      <p:grpSp>
        <p:nvGrpSpPr>
          <p:cNvPr id="30" name="Group 29"/>
          <p:cNvGrpSpPr/>
          <p:nvPr/>
        </p:nvGrpSpPr>
        <p:grpSpPr>
          <a:xfrm>
            <a:off x="3463638" y="1478341"/>
            <a:ext cx="4447688" cy="1873437"/>
            <a:chOff x="3463638" y="1478341"/>
            <a:chExt cx="4447688" cy="1873437"/>
          </a:xfrm>
        </p:grpSpPr>
        <p:cxnSp>
          <p:nvCxnSpPr>
            <p:cNvPr id="20" name="Straight Connector 19"/>
            <p:cNvCxnSpPr/>
            <p:nvPr/>
          </p:nvCxnSpPr>
          <p:spPr>
            <a:xfrm>
              <a:off x="3463638" y="1478341"/>
              <a:ext cx="13854" cy="1873437"/>
            </a:xfrm>
            <a:prstGeom prst="line">
              <a:avLst/>
            </a:prstGeom>
            <a:ln w="2857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69832" y="3351363"/>
              <a:ext cx="4441494" cy="0"/>
            </a:xfrm>
            <a:prstGeom prst="line">
              <a:avLst/>
            </a:prstGeom>
            <a:ln w="28575">
              <a:solidFill>
                <a:srgbClr val="58595B"/>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476891" y="3575997"/>
            <a:ext cx="4447688" cy="1873437"/>
            <a:chOff x="3463638" y="1478341"/>
            <a:chExt cx="4447688" cy="1873437"/>
          </a:xfrm>
        </p:grpSpPr>
        <p:cxnSp>
          <p:nvCxnSpPr>
            <p:cNvPr id="32" name="Straight Connector 31"/>
            <p:cNvCxnSpPr/>
            <p:nvPr/>
          </p:nvCxnSpPr>
          <p:spPr>
            <a:xfrm>
              <a:off x="3463638" y="1478341"/>
              <a:ext cx="13854" cy="1873437"/>
            </a:xfrm>
            <a:prstGeom prst="line">
              <a:avLst/>
            </a:prstGeom>
            <a:ln w="28575">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69832" y="3351363"/>
              <a:ext cx="4441494" cy="0"/>
            </a:xfrm>
            <a:prstGeom prst="line">
              <a:avLst/>
            </a:prstGeom>
            <a:ln w="28575">
              <a:solidFill>
                <a:srgbClr val="58595B"/>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97346" y="5692557"/>
            <a:ext cx="8618054" cy="707886"/>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Chart source: Ibbotson, 2016.</a:t>
            </a:r>
          </a:p>
          <a:p>
            <a:r>
              <a:rPr lang="en-US" sz="800" dirty="0">
                <a:latin typeface="Arial" panose="020B0604020202020204" pitchFamily="34" charset="0"/>
                <a:cs typeface="Arial" panose="020B0604020202020204" pitchFamily="34" charset="0"/>
              </a:rPr>
              <a:t>These hypothetical examples are for illustrative purposes only and are not representative of the future performance of any product. </a:t>
            </a:r>
            <a:r>
              <a:rPr lang="en-US" sz="800" b="1" dirty="0">
                <a:latin typeface="Arial" panose="020B0604020202020204" pitchFamily="34" charset="0"/>
                <a:cs typeface="Arial" panose="020B0604020202020204" pitchFamily="34" charset="0"/>
              </a:rPr>
              <a:t>Past performance is no guarantee of future results</a:t>
            </a:r>
            <a:r>
              <a:rPr lang="en-US" sz="800" dirty="0">
                <a:latin typeface="Arial" panose="020B0604020202020204" pitchFamily="34" charset="0"/>
                <a:cs typeface="Arial" panose="020B0604020202020204" pitchFamily="34" charset="0"/>
              </a:rPr>
              <a:t>.</a:t>
            </a:r>
          </a:p>
          <a:p>
            <a:r>
              <a:rPr lang="en-US" sz="800" dirty="0">
                <a:latin typeface="Arial" panose="020B0604020202020204" pitchFamily="34" charset="0"/>
                <a:cs typeface="Arial" panose="020B0604020202020204" pitchFamily="34" charset="0"/>
              </a:rPr>
              <a:t>Guarantees are backed by the claims-paying ability of the issuing insurance company.</a:t>
            </a:r>
          </a:p>
          <a:p>
            <a:r>
              <a:rPr lang="en-US" sz="800" dirty="0">
                <a:latin typeface="Arial" panose="020B0604020202020204" pitchFamily="34" charset="0"/>
                <a:cs typeface="Arial" panose="020B0604020202020204" pitchFamily="34" charset="0"/>
              </a:rPr>
              <a:t>Annuities are long-term, tax-deferred vehicles designed for retirement. Variable annuities involve investment risks and may lose value. Earnings are taxable as ordinary income when distributed and may be subject to a 10% additional tax if withdrawn before age 59½. </a:t>
            </a:r>
          </a:p>
        </p:txBody>
      </p:sp>
      <p:sp>
        <p:nvSpPr>
          <p:cNvPr id="42" name="TextBox 41"/>
          <p:cNvSpPr txBox="1"/>
          <p:nvPr/>
        </p:nvSpPr>
        <p:spPr>
          <a:xfrm>
            <a:off x="4778630" y="3384655"/>
            <a:ext cx="1804860" cy="244682"/>
          </a:xfrm>
          <a:prstGeom prst="rect">
            <a:avLst/>
          </a:prstGeom>
          <a:noFill/>
        </p:spPr>
        <p:txBody>
          <a:bodyPr wrap="square" rtlCol="0">
            <a:spAutoFit/>
          </a:bodyPr>
          <a:lstStyle/>
          <a:p>
            <a:pPr algn="ct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Time</a:t>
            </a:r>
          </a:p>
        </p:txBody>
      </p:sp>
      <p:sp>
        <p:nvSpPr>
          <p:cNvPr id="43" name="TextBox 42"/>
          <p:cNvSpPr txBox="1"/>
          <p:nvPr/>
        </p:nvSpPr>
        <p:spPr>
          <a:xfrm rot="16200000">
            <a:off x="2388212" y="2299129"/>
            <a:ext cx="1804860" cy="244682"/>
          </a:xfrm>
          <a:prstGeom prst="rect">
            <a:avLst/>
          </a:prstGeom>
          <a:noFill/>
        </p:spPr>
        <p:txBody>
          <a:bodyPr wrap="square" rtlCol="0">
            <a:spAutoFit/>
          </a:bodyPr>
          <a:lstStyle/>
          <a:p>
            <a:pPr algn="ct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Portfolio Value</a:t>
            </a:r>
          </a:p>
        </p:txBody>
      </p:sp>
      <p:sp>
        <p:nvSpPr>
          <p:cNvPr id="44" name="TextBox 43"/>
          <p:cNvSpPr txBox="1"/>
          <p:nvPr/>
        </p:nvSpPr>
        <p:spPr>
          <a:xfrm>
            <a:off x="4778630" y="5456136"/>
            <a:ext cx="1804860" cy="244682"/>
          </a:xfrm>
          <a:prstGeom prst="rect">
            <a:avLst/>
          </a:prstGeom>
          <a:noFill/>
        </p:spPr>
        <p:txBody>
          <a:bodyPr wrap="square" rtlCol="0">
            <a:spAutoFit/>
          </a:bodyPr>
          <a:lstStyle/>
          <a:p>
            <a:pPr algn="ct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Time</a:t>
            </a:r>
          </a:p>
        </p:txBody>
      </p:sp>
      <p:sp>
        <p:nvSpPr>
          <p:cNvPr id="45" name="TextBox 44"/>
          <p:cNvSpPr txBox="1"/>
          <p:nvPr/>
        </p:nvSpPr>
        <p:spPr>
          <a:xfrm rot="16200000">
            <a:off x="2388212" y="4370610"/>
            <a:ext cx="1804860" cy="244682"/>
          </a:xfrm>
          <a:prstGeom prst="rect">
            <a:avLst/>
          </a:prstGeom>
          <a:noFill/>
        </p:spPr>
        <p:txBody>
          <a:bodyPr wrap="square" rtlCol="0">
            <a:spAutoFit/>
          </a:bodyPr>
          <a:lstStyle/>
          <a:p>
            <a:pPr algn="ctr">
              <a:lnSpc>
                <a:spcPct val="90000"/>
              </a:lnSpc>
              <a:spcBef>
                <a:spcPts val="1000"/>
              </a:spcBef>
            </a:pPr>
            <a:r>
              <a:rPr lang="en-US" sz="1100" dirty="0">
                <a:solidFill>
                  <a:srgbClr val="58595B"/>
                </a:solidFill>
                <a:latin typeface="Arial" panose="020B0604020202020204" pitchFamily="34" charset="0"/>
                <a:cs typeface="Arial" panose="020B0604020202020204" pitchFamily="34" charset="0"/>
              </a:rPr>
              <a:t>Portfolio Value</a:t>
            </a:r>
          </a:p>
        </p:txBody>
      </p:sp>
    </p:spTree>
    <p:extLst>
      <p:ext uri="{BB962C8B-B14F-4D97-AF65-F5344CB8AC3E}">
        <p14:creationId xmlns:p14="http://schemas.microsoft.com/office/powerpoint/2010/main" val="36083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000"/>
                                        <p:tgtEl>
                                          <p:spTgt spid="2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1000"/>
                                        <p:tgtEl>
                                          <p:spTgt spid="23"/>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1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1000"/>
                                        <p:tgtEl>
                                          <p:spTgt spid="34"/>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4000"/>
                            </p:stCondLst>
                            <p:childTnLst>
                              <p:par>
                                <p:cTn id="89" presetID="22" presetClass="entr" presetSubtype="8"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P spid="12" grpId="0"/>
      <p:bldP spid="13" grpId="0" animBg="1"/>
      <p:bldP spid="14" grpId="0" animBg="1"/>
      <p:bldP spid="15" grpId="0"/>
      <p:bldP spid="16" grpId="0"/>
      <p:bldP spid="42" grpId="0"/>
      <p:bldP spid="43" grpId="0"/>
      <p:bldP spid="44" grpId="0"/>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Annuity Approach</a:t>
            </a:r>
          </a:p>
        </p:txBody>
      </p:sp>
      <p:sp>
        <p:nvSpPr>
          <p:cNvPr id="4" name="TextBox 3"/>
          <p:cNvSpPr txBox="1"/>
          <p:nvPr/>
        </p:nvSpPr>
        <p:spPr>
          <a:xfrm>
            <a:off x="297346" y="617927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Moshe A. Milevsky, "Life Annuities: An Optimal Product For Retirement Income," 2013. </a:t>
            </a:r>
          </a:p>
        </p:txBody>
      </p:sp>
      <p:sp>
        <p:nvSpPr>
          <p:cNvPr id="5" name="Content Placeholder 2"/>
          <p:cNvSpPr txBox="1">
            <a:spLocks/>
          </p:cNvSpPr>
          <p:nvPr/>
        </p:nvSpPr>
        <p:spPr>
          <a:xfrm>
            <a:off x="1295620" y="2482505"/>
            <a:ext cx="7357245" cy="10671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404041"/>
                </a:solidFill>
              </a:rPr>
              <a:t>All of these researchers agree that life annuities are a legitimate and core product for the optimal retirement portfolio. </a:t>
            </a:r>
          </a:p>
        </p:txBody>
      </p:sp>
      <p:sp>
        <p:nvSpPr>
          <p:cNvPr id="6" name="Content Placeholder 2"/>
          <p:cNvSpPr txBox="1">
            <a:spLocks/>
          </p:cNvSpPr>
          <p:nvPr/>
        </p:nvSpPr>
        <p:spPr>
          <a:xfrm>
            <a:off x="297346" y="2004995"/>
            <a:ext cx="1280294"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7" name="Content Placeholder 2"/>
          <p:cNvSpPr txBox="1">
            <a:spLocks/>
          </p:cNvSpPr>
          <p:nvPr/>
        </p:nvSpPr>
        <p:spPr>
          <a:xfrm rot="10800000">
            <a:off x="4042760" y="3006347"/>
            <a:ext cx="1340829"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8" name="Content Placeholder 2"/>
          <p:cNvSpPr txBox="1">
            <a:spLocks/>
          </p:cNvSpPr>
          <p:nvPr/>
        </p:nvSpPr>
        <p:spPr>
          <a:xfrm>
            <a:off x="4572000" y="3814626"/>
            <a:ext cx="3747499" cy="514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i="1" dirty="0">
                <a:solidFill>
                  <a:srgbClr val="404041"/>
                </a:solidFill>
              </a:rPr>
              <a:t>- Moshe A. Milevsky, PhD</a:t>
            </a:r>
          </a:p>
        </p:txBody>
      </p:sp>
    </p:spTree>
    <p:extLst>
      <p:ext uri="{BB962C8B-B14F-4D97-AF65-F5344CB8AC3E}">
        <p14:creationId xmlns:p14="http://schemas.microsoft.com/office/powerpoint/2010/main" val="10483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012935" y="2755300"/>
            <a:ext cx="3426599" cy="2681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14326"/>
            <a:ext cx="7886700" cy="646551"/>
          </a:xfrm>
        </p:spPr>
        <p:txBody>
          <a:bodyPr>
            <a:normAutofit/>
          </a:bodyPr>
          <a:lstStyle/>
          <a:p>
            <a:r>
              <a:rPr lang="en-US" dirty="0"/>
              <a:t>The Advantages of Risk Pooling</a:t>
            </a:r>
          </a:p>
        </p:txBody>
      </p:sp>
      <p:cxnSp>
        <p:nvCxnSpPr>
          <p:cNvPr id="5" name="Straight Arrow Connector 4"/>
          <p:cNvCxnSpPr/>
          <p:nvPr/>
        </p:nvCxnSpPr>
        <p:spPr>
          <a:xfrm>
            <a:off x="2012936" y="5436373"/>
            <a:ext cx="6366648" cy="12357"/>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12935" y="1510700"/>
            <a:ext cx="1" cy="3938031"/>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00802" y="2636330"/>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4.2%</a:t>
            </a:r>
          </a:p>
        </p:txBody>
      </p:sp>
      <p:sp>
        <p:nvSpPr>
          <p:cNvPr id="31" name="TextBox 30"/>
          <p:cNvSpPr txBox="1"/>
          <p:nvPr/>
        </p:nvSpPr>
        <p:spPr>
          <a:xfrm>
            <a:off x="5575299" y="2099954"/>
            <a:ext cx="2940051" cy="954107"/>
          </a:xfrm>
          <a:prstGeom prst="rect">
            <a:avLst/>
          </a:prstGeom>
          <a:noFill/>
        </p:spPr>
        <p:txBody>
          <a:bodyPr wrap="square" rtlCol="0">
            <a:spAutoFit/>
          </a:bodyPr>
          <a:lstStyle/>
          <a:p>
            <a:r>
              <a:rPr lang="en-US" sz="1400" b="1" dirty="0">
                <a:solidFill>
                  <a:srgbClr val="58595B"/>
                </a:solidFill>
                <a:latin typeface="Arial" panose="020B0604020202020204" pitchFamily="34" charset="0"/>
                <a:cs typeface="Arial" panose="020B0604020202020204" pitchFamily="34" charset="0"/>
              </a:rPr>
              <a:t>A simple example of product allocation at work: </a:t>
            </a:r>
            <a:r>
              <a:rPr lang="en-US" sz="1400" dirty="0">
                <a:solidFill>
                  <a:srgbClr val="58595B"/>
                </a:solidFill>
                <a:latin typeface="Arial" panose="020B0604020202020204" pitchFamily="34" charset="0"/>
                <a:cs typeface="Arial" panose="020B0604020202020204" pitchFamily="34" charset="0"/>
              </a:rPr>
              <a:t/>
            </a:r>
            <a:br>
              <a:rPr lang="en-US" sz="1400" dirty="0">
                <a:solidFill>
                  <a:srgbClr val="58595B"/>
                </a:solidFill>
                <a:latin typeface="Arial" panose="020B0604020202020204" pitchFamily="34" charset="0"/>
                <a:cs typeface="Arial" panose="020B0604020202020204" pitchFamily="34" charset="0"/>
              </a:rPr>
            </a:br>
            <a:r>
              <a:rPr lang="en-US" sz="1400" dirty="0">
                <a:solidFill>
                  <a:srgbClr val="58595B"/>
                </a:solidFill>
                <a:latin typeface="Arial" panose="020B0604020202020204" pitchFamily="34" charset="0"/>
                <a:cs typeface="Arial" panose="020B0604020202020204" pitchFamily="34" charset="0"/>
              </a:rPr>
              <a:t>Traditional Systematic Withdrawal Plan from a balanced portfolio</a:t>
            </a:r>
            <a:r>
              <a:rPr lang="en-US" sz="1400" baseline="30000" dirty="0">
                <a:solidFill>
                  <a:srgbClr val="58595B"/>
                </a:solidFill>
                <a:latin typeface="Arial" panose="020B0604020202020204" pitchFamily="34" charset="0"/>
                <a:cs typeface="Arial" panose="020B0604020202020204" pitchFamily="34" charset="0"/>
              </a:rPr>
              <a:t>2</a:t>
            </a:r>
            <a:r>
              <a:rPr lang="en-US" sz="1400" dirty="0">
                <a:solidFill>
                  <a:srgbClr val="58595B"/>
                </a:solidFill>
                <a:latin typeface="Arial" panose="020B0604020202020204" pitchFamily="34" charset="0"/>
                <a:cs typeface="Arial" panose="020B0604020202020204" pitchFamily="34" charset="0"/>
              </a:rPr>
              <a:t> </a:t>
            </a:r>
            <a:endParaRPr lang="en-US" sz="1200" b="1" dirty="0">
              <a:solidFill>
                <a:srgbClr val="58595B"/>
              </a:solidFill>
              <a:latin typeface="Arial" panose="020B0604020202020204" pitchFamily="34" charset="0"/>
              <a:cs typeface="Arial" panose="020B0604020202020204" pitchFamily="34" charset="0"/>
            </a:endParaRPr>
          </a:p>
        </p:txBody>
      </p:sp>
      <p:grpSp>
        <p:nvGrpSpPr>
          <p:cNvPr id="3" name="Group 2"/>
          <p:cNvGrpSpPr/>
          <p:nvPr/>
        </p:nvGrpSpPr>
        <p:grpSpPr>
          <a:xfrm>
            <a:off x="5668134" y="3401865"/>
            <a:ext cx="2711450" cy="954107"/>
            <a:chOff x="5668134" y="3401865"/>
            <a:chExt cx="2711450" cy="954107"/>
          </a:xfrm>
        </p:grpSpPr>
        <p:sp>
          <p:nvSpPr>
            <p:cNvPr id="34" name="Rectangle: Rounded Corners 33"/>
            <p:cNvSpPr/>
            <p:nvPr/>
          </p:nvSpPr>
          <p:spPr>
            <a:xfrm>
              <a:off x="5668134" y="3401865"/>
              <a:ext cx="2711450" cy="954107"/>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826124" y="3514865"/>
              <a:ext cx="2438400" cy="738664"/>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But what if the clients aren’t comfortable with an 80% chance of success?</a:t>
              </a:r>
              <a:endParaRPr lang="en-US" sz="1200" b="1" dirty="0">
                <a:solidFill>
                  <a:schemeClr val="bg1"/>
                </a:solidFill>
                <a:latin typeface="Arial" panose="020B0604020202020204" pitchFamily="34" charset="0"/>
                <a:cs typeface="Arial" panose="020B0604020202020204" pitchFamily="34" charset="0"/>
              </a:endParaRPr>
            </a:p>
          </p:txBody>
        </p:sp>
      </p:grpSp>
      <p:sp>
        <p:nvSpPr>
          <p:cNvPr id="36" name="Rectangle 35"/>
          <p:cNvSpPr/>
          <p:nvPr/>
        </p:nvSpPr>
        <p:spPr>
          <a:xfrm>
            <a:off x="628650" y="1142839"/>
            <a:ext cx="5416868" cy="369332"/>
          </a:xfrm>
          <a:prstGeom prst="rect">
            <a:avLst/>
          </a:prstGeom>
        </p:spPr>
        <p:txBody>
          <a:bodyPr wrap="none">
            <a:spAutoFit/>
          </a:bodyPr>
          <a:lstStyle/>
          <a:p>
            <a:r>
              <a:rPr lang="en-US" b="1" dirty="0">
                <a:solidFill>
                  <a:srgbClr val="EE4036"/>
                </a:solidFill>
                <a:latin typeface="Arial" panose="020B0604020202020204" pitchFamily="34" charset="0"/>
                <a:cs typeface="Arial" panose="020B0604020202020204" pitchFamily="34" charset="0"/>
              </a:rPr>
              <a:t>Hypothetical case study: Couple, both age 65.</a:t>
            </a:r>
            <a:r>
              <a:rPr lang="en-US" b="1" baseline="30000" dirty="0">
                <a:solidFill>
                  <a:srgbClr val="EE4036"/>
                </a:solidFill>
                <a:latin typeface="Arial" panose="020B0604020202020204" pitchFamily="34" charset="0"/>
                <a:cs typeface="Arial" panose="020B0604020202020204" pitchFamily="34" charset="0"/>
              </a:rPr>
              <a:t>1</a:t>
            </a:r>
            <a:r>
              <a:rPr lang="en-US" b="1" dirty="0">
                <a:solidFill>
                  <a:srgbClr val="EE4036"/>
                </a:solidFill>
                <a:latin typeface="Arial" panose="020B0604020202020204" pitchFamily="34" charset="0"/>
                <a:cs typeface="Arial" panose="020B0604020202020204" pitchFamily="34" charset="0"/>
              </a:rPr>
              <a:t> </a:t>
            </a:r>
          </a:p>
        </p:txBody>
      </p:sp>
      <p:sp>
        <p:nvSpPr>
          <p:cNvPr id="43" name="TextBox 42"/>
          <p:cNvSpPr txBox="1"/>
          <p:nvPr/>
        </p:nvSpPr>
        <p:spPr>
          <a:xfrm>
            <a:off x="4916418" y="5451131"/>
            <a:ext cx="1046231" cy="338554"/>
          </a:xfrm>
          <a:prstGeom prst="rect">
            <a:avLst/>
          </a:prstGeom>
          <a:noFill/>
        </p:spPr>
        <p:txBody>
          <a:bodyPr wrap="square" rtlCol="0">
            <a:spAutoFit/>
          </a:bodyPr>
          <a:lstStyle/>
          <a:p>
            <a:pPr algn="ctr"/>
            <a:r>
              <a:rPr lang="en-US" sz="1600" b="1" dirty="0">
                <a:solidFill>
                  <a:srgbClr val="58595B"/>
                </a:solidFill>
                <a:latin typeface="Arial" panose="020B0604020202020204" pitchFamily="34" charset="0"/>
                <a:cs typeface="Arial" panose="020B0604020202020204" pitchFamily="34" charset="0"/>
              </a:rPr>
              <a:t>80%</a:t>
            </a:r>
          </a:p>
        </p:txBody>
      </p:sp>
      <p:sp>
        <p:nvSpPr>
          <p:cNvPr id="23" name="TextBox 22"/>
          <p:cNvSpPr txBox="1"/>
          <p:nvPr/>
        </p:nvSpPr>
        <p:spPr>
          <a:xfrm>
            <a:off x="253446" y="3743876"/>
            <a:ext cx="1693587" cy="461665"/>
          </a:xfrm>
          <a:prstGeom prst="rect">
            <a:avLst/>
          </a:prstGeom>
          <a:noFill/>
        </p:spPr>
        <p:txBody>
          <a:bodyPr wrap="square" rtlCol="0">
            <a:spAutoFit/>
          </a:bodyPr>
          <a:lstStyle/>
          <a:p>
            <a:pPr algn="r"/>
            <a:r>
              <a:rPr lang="en-US" sz="1200" b="1" dirty="0">
                <a:solidFill>
                  <a:srgbClr val="58595B"/>
                </a:solidFill>
                <a:latin typeface="Arial" panose="020B0604020202020204" pitchFamily="34" charset="0"/>
                <a:cs typeface="Arial" panose="020B0604020202020204" pitchFamily="34" charset="0"/>
              </a:rPr>
              <a:t>Achievable Spending Rate</a:t>
            </a:r>
          </a:p>
        </p:txBody>
      </p:sp>
      <p:sp>
        <p:nvSpPr>
          <p:cNvPr id="24" name="TextBox 23"/>
          <p:cNvSpPr txBox="1"/>
          <p:nvPr/>
        </p:nvSpPr>
        <p:spPr>
          <a:xfrm>
            <a:off x="1896706" y="5421994"/>
            <a:ext cx="2502088" cy="276999"/>
          </a:xfrm>
          <a:prstGeom prst="rect">
            <a:avLst/>
          </a:prstGeom>
          <a:noFill/>
        </p:spPr>
        <p:txBody>
          <a:bodyPr wrap="square" rtlCol="0">
            <a:spAutoFit/>
          </a:bodyPr>
          <a:lstStyle/>
          <a:p>
            <a:r>
              <a:rPr lang="en-US" sz="1200" b="1" dirty="0">
                <a:solidFill>
                  <a:srgbClr val="58595B"/>
                </a:solidFill>
                <a:latin typeface="Arial" panose="020B0604020202020204" pitchFamily="34" charset="0"/>
                <a:cs typeface="Arial" panose="020B0604020202020204" pitchFamily="34" charset="0"/>
              </a:rPr>
              <a:t>Probability of Success</a:t>
            </a:r>
          </a:p>
        </p:txBody>
      </p:sp>
      <p:sp>
        <p:nvSpPr>
          <p:cNvPr id="17" name="TextBox 16"/>
          <p:cNvSpPr txBox="1"/>
          <p:nvPr/>
        </p:nvSpPr>
        <p:spPr>
          <a:xfrm>
            <a:off x="301556" y="5948906"/>
            <a:ext cx="8078028" cy="461665"/>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Merrill Lynch, "Annuities for Lifetime Income," 2016. </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Hypothetical illustration based on Merrill Lynch Investment Management and Guidance research. A Systematic Withdrawal Plan is one that regularly draws down a percentage of the portfolio to provide income; and then regularly rebalance assets to a target allocation based on client risk profile and time horizon. Adjusted for inflation.</a:t>
            </a:r>
            <a:r>
              <a:rPr lang="en-US" sz="800" baseline="300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48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9" grpId="0"/>
      <p:bldP spid="31" grpId="0"/>
      <p:bldP spid="43" grpId="0"/>
      <p:bldP spid="23"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012935" y="2755300"/>
            <a:ext cx="3426599" cy="2681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012934" y="3300265"/>
            <a:ext cx="4273566" cy="21464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14326"/>
            <a:ext cx="7886700" cy="646551"/>
          </a:xfrm>
        </p:spPr>
        <p:txBody>
          <a:bodyPr>
            <a:normAutofit fontScale="90000"/>
          </a:bodyPr>
          <a:lstStyle/>
          <a:p>
            <a:r>
              <a:rPr lang="en-US" dirty="0"/>
              <a:t>How Risk Pooling May Increase Income </a:t>
            </a:r>
            <a:br>
              <a:rPr lang="en-US" dirty="0"/>
            </a:br>
            <a:r>
              <a:rPr lang="en-US" dirty="0"/>
              <a:t>and Decrease Longevity Risk</a:t>
            </a:r>
          </a:p>
        </p:txBody>
      </p:sp>
      <p:sp>
        <p:nvSpPr>
          <p:cNvPr id="19" name="TextBox 18"/>
          <p:cNvSpPr txBox="1"/>
          <p:nvPr/>
        </p:nvSpPr>
        <p:spPr>
          <a:xfrm>
            <a:off x="900802" y="2636330"/>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4.2%</a:t>
            </a:r>
          </a:p>
        </p:txBody>
      </p:sp>
      <p:sp>
        <p:nvSpPr>
          <p:cNvPr id="29" name="TextBox 28"/>
          <p:cNvSpPr txBox="1"/>
          <p:nvPr/>
        </p:nvSpPr>
        <p:spPr>
          <a:xfrm>
            <a:off x="4916418" y="5451131"/>
            <a:ext cx="1046231" cy="338554"/>
          </a:xfrm>
          <a:prstGeom prst="rect">
            <a:avLst/>
          </a:prstGeom>
          <a:noFill/>
        </p:spPr>
        <p:txBody>
          <a:bodyPr wrap="square" rtlCol="0">
            <a:spAutoFit/>
          </a:bodyPr>
          <a:lstStyle/>
          <a:p>
            <a:pPr algn="ctr"/>
            <a:r>
              <a:rPr lang="en-US" sz="1600" b="1" dirty="0">
                <a:solidFill>
                  <a:srgbClr val="58595B"/>
                </a:solidFill>
                <a:latin typeface="Arial" panose="020B0604020202020204" pitchFamily="34" charset="0"/>
                <a:cs typeface="Arial" panose="020B0604020202020204" pitchFamily="34" charset="0"/>
              </a:rPr>
              <a:t>80%</a:t>
            </a:r>
          </a:p>
        </p:txBody>
      </p:sp>
      <p:sp>
        <p:nvSpPr>
          <p:cNvPr id="31" name="TextBox 30"/>
          <p:cNvSpPr txBox="1"/>
          <p:nvPr/>
        </p:nvSpPr>
        <p:spPr>
          <a:xfrm>
            <a:off x="5931901" y="2658740"/>
            <a:ext cx="2940051" cy="523220"/>
          </a:xfrm>
          <a:prstGeom prst="rect">
            <a:avLst/>
          </a:prstGeom>
          <a:noFill/>
        </p:spPr>
        <p:txBody>
          <a:bodyPr wrap="square" rtlCol="0">
            <a:spAutoFit/>
          </a:bodyPr>
          <a:lstStyle/>
          <a:p>
            <a:r>
              <a:rPr lang="en-US" sz="1400" dirty="0">
                <a:solidFill>
                  <a:srgbClr val="58595B"/>
                </a:solidFill>
                <a:latin typeface="Arial" panose="020B0604020202020204" pitchFamily="34" charset="0"/>
                <a:cs typeface="Arial" panose="020B0604020202020204" pitchFamily="34" charset="0"/>
              </a:rPr>
              <a:t>The trade-off between spending</a:t>
            </a:r>
          </a:p>
          <a:p>
            <a:r>
              <a:rPr lang="en-US" sz="1400" dirty="0">
                <a:solidFill>
                  <a:srgbClr val="58595B"/>
                </a:solidFill>
                <a:latin typeface="Arial" panose="020B0604020202020204" pitchFamily="34" charset="0"/>
                <a:cs typeface="Arial" panose="020B0604020202020204" pitchFamily="34" charset="0"/>
              </a:rPr>
              <a:t>and probability of success</a:t>
            </a:r>
            <a:r>
              <a:rPr lang="en-US" sz="1400" baseline="30000" dirty="0">
                <a:solidFill>
                  <a:srgbClr val="58595B"/>
                </a:solidFill>
                <a:latin typeface="Arial" panose="020B0604020202020204" pitchFamily="34" charset="0"/>
                <a:cs typeface="Arial" panose="020B0604020202020204" pitchFamily="34" charset="0"/>
              </a:rPr>
              <a:t>2</a:t>
            </a:r>
            <a:endParaRPr lang="en-US" sz="1200" b="1" baseline="30000" dirty="0">
              <a:solidFill>
                <a:srgbClr val="58595B"/>
              </a:solidFill>
              <a:latin typeface="Arial" panose="020B0604020202020204" pitchFamily="34" charset="0"/>
              <a:cs typeface="Arial" panose="020B0604020202020204" pitchFamily="34" charset="0"/>
            </a:endParaRPr>
          </a:p>
        </p:txBody>
      </p:sp>
      <p:sp>
        <p:nvSpPr>
          <p:cNvPr id="34" name="Rectangle: Rounded Corners 33"/>
          <p:cNvSpPr/>
          <p:nvPr/>
        </p:nvSpPr>
        <p:spPr>
          <a:xfrm>
            <a:off x="6445235" y="3401865"/>
            <a:ext cx="1746353" cy="141726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492866" y="3527626"/>
            <a:ext cx="1651090" cy="1165746"/>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But what if a 3.4% withdrawal rate doesn’t provide enough</a:t>
            </a:r>
          </a:p>
          <a:p>
            <a:r>
              <a:rPr lang="en-US" sz="1400" b="1" dirty="0">
                <a:solidFill>
                  <a:schemeClr val="bg1"/>
                </a:solidFill>
                <a:latin typeface="Arial" panose="020B0604020202020204" pitchFamily="34" charset="0"/>
                <a:cs typeface="Arial" panose="020B0604020202020204" pitchFamily="34" charset="0"/>
              </a:rPr>
              <a:t>income?</a:t>
            </a:r>
            <a:endParaRPr lang="en-US" sz="1200" b="1" dirty="0">
              <a:solidFill>
                <a:schemeClr val="bg1"/>
              </a:solidFill>
              <a:latin typeface="Arial" panose="020B0604020202020204" pitchFamily="34" charset="0"/>
              <a:cs typeface="Arial" panose="020B0604020202020204" pitchFamily="34" charset="0"/>
            </a:endParaRPr>
          </a:p>
        </p:txBody>
      </p:sp>
      <p:sp>
        <p:nvSpPr>
          <p:cNvPr id="36" name="Rectangle 35"/>
          <p:cNvSpPr/>
          <p:nvPr/>
        </p:nvSpPr>
        <p:spPr>
          <a:xfrm>
            <a:off x="628650" y="1142839"/>
            <a:ext cx="5416868" cy="369332"/>
          </a:xfrm>
          <a:prstGeom prst="rect">
            <a:avLst/>
          </a:prstGeom>
        </p:spPr>
        <p:txBody>
          <a:bodyPr wrap="none">
            <a:spAutoFit/>
          </a:bodyPr>
          <a:lstStyle/>
          <a:p>
            <a:r>
              <a:rPr lang="en-US" b="1" dirty="0">
                <a:solidFill>
                  <a:srgbClr val="EE4036"/>
                </a:solidFill>
                <a:latin typeface="Arial" panose="020B0604020202020204" pitchFamily="34" charset="0"/>
                <a:cs typeface="Arial" panose="020B0604020202020204" pitchFamily="34" charset="0"/>
              </a:rPr>
              <a:t>Hypothetical case study: Couple, both age 65.</a:t>
            </a:r>
            <a:r>
              <a:rPr lang="en-US" b="1" baseline="30000" dirty="0">
                <a:solidFill>
                  <a:srgbClr val="EE4036"/>
                </a:solidFill>
                <a:latin typeface="Arial" panose="020B0604020202020204" pitchFamily="34" charset="0"/>
                <a:cs typeface="Arial" panose="020B0604020202020204" pitchFamily="34" charset="0"/>
              </a:rPr>
              <a:t>1</a:t>
            </a:r>
            <a:r>
              <a:rPr lang="en-US" b="1" dirty="0">
                <a:solidFill>
                  <a:srgbClr val="EE4036"/>
                </a:solidFill>
                <a:latin typeface="Arial" panose="020B0604020202020204" pitchFamily="34" charset="0"/>
                <a:cs typeface="Arial" panose="020B0604020202020204" pitchFamily="34" charset="0"/>
              </a:rPr>
              <a:t> </a:t>
            </a:r>
          </a:p>
        </p:txBody>
      </p:sp>
      <p:sp>
        <p:nvSpPr>
          <p:cNvPr id="17" name="TextBox 16"/>
          <p:cNvSpPr txBox="1"/>
          <p:nvPr/>
        </p:nvSpPr>
        <p:spPr>
          <a:xfrm>
            <a:off x="900801" y="3186353"/>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3.4%</a:t>
            </a:r>
          </a:p>
        </p:txBody>
      </p:sp>
      <p:sp>
        <p:nvSpPr>
          <p:cNvPr id="20" name="TextBox 19"/>
          <p:cNvSpPr txBox="1"/>
          <p:nvPr/>
        </p:nvSpPr>
        <p:spPr>
          <a:xfrm>
            <a:off x="5763384" y="5451131"/>
            <a:ext cx="1046231" cy="338554"/>
          </a:xfrm>
          <a:prstGeom prst="rect">
            <a:avLst/>
          </a:prstGeom>
          <a:noFill/>
        </p:spPr>
        <p:txBody>
          <a:bodyPr wrap="square" rtlCol="0">
            <a:spAutoFit/>
          </a:bodyPr>
          <a:lstStyle/>
          <a:p>
            <a:pPr algn="ctr"/>
            <a:r>
              <a:rPr lang="en-US" sz="1600" b="1" dirty="0">
                <a:solidFill>
                  <a:srgbClr val="58595B"/>
                </a:solidFill>
                <a:latin typeface="Arial" panose="020B0604020202020204" pitchFamily="34" charset="0"/>
                <a:cs typeface="Arial" panose="020B0604020202020204" pitchFamily="34" charset="0"/>
              </a:rPr>
              <a:t>95%</a:t>
            </a:r>
          </a:p>
        </p:txBody>
      </p:sp>
      <p:sp>
        <p:nvSpPr>
          <p:cNvPr id="22" name="Rectangle 21"/>
          <p:cNvSpPr/>
          <p:nvPr/>
        </p:nvSpPr>
        <p:spPr>
          <a:xfrm>
            <a:off x="2012933" y="3300264"/>
            <a:ext cx="3426599" cy="21464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2012936" y="5436373"/>
            <a:ext cx="6366648" cy="12357"/>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12935" y="1510700"/>
            <a:ext cx="1" cy="3938031"/>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4" name="Multiplication Sign 3"/>
          <p:cNvSpPr/>
          <p:nvPr/>
        </p:nvSpPr>
        <p:spPr>
          <a:xfrm>
            <a:off x="1295400" y="2522298"/>
            <a:ext cx="558800" cy="558800"/>
          </a:xfrm>
          <a:prstGeom prst="mathMultiply">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4036"/>
              </a:solidFill>
            </a:endParaRPr>
          </a:p>
        </p:txBody>
      </p:sp>
      <p:cxnSp>
        <p:nvCxnSpPr>
          <p:cNvPr id="11" name="Straight Arrow Connector 10"/>
          <p:cNvCxnSpPr/>
          <p:nvPr/>
        </p:nvCxnSpPr>
        <p:spPr>
          <a:xfrm>
            <a:off x="5693532" y="5626950"/>
            <a:ext cx="338968" cy="0"/>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62100" y="2936784"/>
            <a:ext cx="0" cy="291184"/>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693532" y="4456149"/>
            <a:ext cx="338968" cy="0"/>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83000" y="2895769"/>
            <a:ext cx="0" cy="291184"/>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sp>
        <p:nvSpPr>
          <p:cNvPr id="44" name="Multiplication Sign 43"/>
          <p:cNvSpPr/>
          <p:nvPr/>
        </p:nvSpPr>
        <p:spPr>
          <a:xfrm>
            <a:off x="5135418" y="5335536"/>
            <a:ext cx="558800" cy="558800"/>
          </a:xfrm>
          <a:prstGeom prst="mathMultiply">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4036"/>
              </a:solidFill>
            </a:endParaRPr>
          </a:p>
        </p:txBody>
      </p:sp>
      <p:sp>
        <p:nvSpPr>
          <p:cNvPr id="45" name="TextBox 44"/>
          <p:cNvSpPr txBox="1"/>
          <p:nvPr/>
        </p:nvSpPr>
        <p:spPr>
          <a:xfrm>
            <a:off x="253446" y="3743876"/>
            <a:ext cx="1693587" cy="461665"/>
          </a:xfrm>
          <a:prstGeom prst="rect">
            <a:avLst/>
          </a:prstGeom>
          <a:noFill/>
        </p:spPr>
        <p:txBody>
          <a:bodyPr wrap="square" rtlCol="0">
            <a:spAutoFit/>
          </a:bodyPr>
          <a:lstStyle/>
          <a:p>
            <a:pPr algn="r"/>
            <a:r>
              <a:rPr lang="en-US" sz="1200" b="1" dirty="0">
                <a:solidFill>
                  <a:srgbClr val="58595B"/>
                </a:solidFill>
                <a:latin typeface="Arial" panose="020B0604020202020204" pitchFamily="34" charset="0"/>
                <a:cs typeface="Arial" panose="020B0604020202020204" pitchFamily="34" charset="0"/>
              </a:rPr>
              <a:t>Achievable Spending Rate</a:t>
            </a:r>
          </a:p>
        </p:txBody>
      </p:sp>
      <p:sp>
        <p:nvSpPr>
          <p:cNvPr id="25" name="TextBox 24"/>
          <p:cNvSpPr txBox="1"/>
          <p:nvPr/>
        </p:nvSpPr>
        <p:spPr>
          <a:xfrm>
            <a:off x="1896706" y="5421994"/>
            <a:ext cx="2502088" cy="276999"/>
          </a:xfrm>
          <a:prstGeom prst="rect">
            <a:avLst/>
          </a:prstGeom>
          <a:noFill/>
        </p:spPr>
        <p:txBody>
          <a:bodyPr wrap="square" rtlCol="0">
            <a:spAutoFit/>
          </a:bodyPr>
          <a:lstStyle/>
          <a:p>
            <a:r>
              <a:rPr lang="en-US" sz="1200" b="1" dirty="0">
                <a:solidFill>
                  <a:srgbClr val="58595B"/>
                </a:solidFill>
                <a:latin typeface="Arial" panose="020B0604020202020204" pitchFamily="34" charset="0"/>
                <a:cs typeface="Arial" panose="020B0604020202020204" pitchFamily="34" charset="0"/>
              </a:rPr>
              <a:t>Probability of Success</a:t>
            </a:r>
          </a:p>
        </p:txBody>
      </p:sp>
      <p:sp>
        <p:nvSpPr>
          <p:cNvPr id="30" name="TextBox 29"/>
          <p:cNvSpPr txBox="1"/>
          <p:nvPr/>
        </p:nvSpPr>
        <p:spPr>
          <a:xfrm>
            <a:off x="301556" y="5948906"/>
            <a:ext cx="8078028" cy="461665"/>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Merrill Lynch, "Annuities for Lifetime Income," 2016. </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Hypothetical illustration based on Merrill Lynch Investment Management and Guidance research. A Systematic Withdrawal Plan is one that regularly draws down a percentage of the portfolio to provide income; and then regularly rebalance assets to a target allocation based on client risk profile and time horizon. Adjusted for inflation.</a:t>
            </a:r>
            <a:r>
              <a:rPr lang="en-US" sz="800" baseline="300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1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31" grpId="0"/>
      <p:bldP spid="34" grpId="0" animBg="1"/>
      <p:bldP spid="33" grpId="0"/>
      <p:bldP spid="17" grpId="0"/>
      <p:bldP spid="20" grpId="0"/>
      <p:bldP spid="22" grpId="0" animBg="1"/>
      <p:bldP spid="4" grpId="0" animBg="1"/>
      <p:bldP spid="44" grpId="0" animBg="1"/>
      <p:bldP spid="45"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Questions</a:t>
            </a:r>
          </a:p>
        </p:txBody>
      </p:sp>
      <p:grpSp>
        <p:nvGrpSpPr>
          <p:cNvPr id="12" name="Group 11"/>
          <p:cNvGrpSpPr/>
          <p:nvPr/>
        </p:nvGrpSpPr>
        <p:grpSpPr>
          <a:xfrm>
            <a:off x="3588585" y="1427187"/>
            <a:ext cx="2238196" cy="1580934"/>
            <a:chOff x="1081910" y="1438477"/>
            <a:chExt cx="3302493" cy="2332693"/>
          </a:xfrm>
        </p:grpSpPr>
        <p:sp>
          <p:nvSpPr>
            <p:cNvPr id="5" name="Oval Callout 4"/>
            <p:cNvSpPr/>
            <p:nvPr/>
          </p:nvSpPr>
          <p:spPr>
            <a:xfrm>
              <a:off x="1081910" y="1438477"/>
              <a:ext cx="3302493" cy="2332693"/>
            </a:xfrm>
            <a:prstGeom prst="wedgeEllipseCallout">
              <a:avLst/>
            </a:prstGeom>
            <a:solidFill>
              <a:srgbClr val="EA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6" name="TextBox 5"/>
            <p:cNvSpPr txBox="1"/>
            <p:nvPr/>
          </p:nvSpPr>
          <p:spPr>
            <a:xfrm>
              <a:off x="1253507" y="2019304"/>
              <a:ext cx="3010095" cy="1395542"/>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When can I retire and how much income will I have if I retire </a:t>
              </a:r>
            </a:p>
            <a:p>
              <a:pPr algn="ctr"/>
              <a:r>
                <a:rPr lang="en-US" sz="1400" b="1" dirty="0">
                  <a:solidFill>
                    <a:schemeClr val="bg1"/>
                  </a:solidFill>
                  <a:latin typeface="Arial" panose="020B0604020202020204" pitchFamily="34" charset="0"/>
                  <a:cs typeface="Arial" panose="020B0604020202020204" pitchFamily="34" charset="0"/>
                </a:rPr>
                <a:t>at that point?</a:t>
              </a:r>
            </a:p>
          </p:txBody>
        </p:sp>
      </p:grpSp>
      <p:grpSp>
        <p:nvGrpSpPr>
          <p:cNvPr id="13" name="Group 12"/>
          <p:cNvGrpSpPr/>
          <p:nvPr/>
        </p:nvGrpSpPr>
        <p:grpSpPr>
          <a:xfrm>
            <a:off x="5983055" y="1440493"/>
            <a:ext cx="2562764" cy="1553228"/>
            <a:chOff x="4851122" y="2186800"/>
            <a:chExt cx="3010096" cy="1824345"/>
          </a:xfrm>
        </p:grpSpPr>
        <p:sp>
          <p:nvSpPr>
            <p:cNvPr id="7" name="Oval Callout 6"/>
            <p:cNvSpPr/>
            <p:nvPr/>
          </p:nvSpPr>
          <p:spPr>
            <a:xfrm>
              <a:off x="5064768" y="2186800"/>
              <a:ext cx="2582803" cy="182434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8" name="TextBox 7"/>
            <p:cNvSpPr txBox="1"/>
            <p:nvPr/>
          </p:nvSpPr>
          <p:spPr>
            <a:xfrm>
              <a:off x="4851122" y="2745030"/>
              <a:ext cx="3010096"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What if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I retire early?</a:t>
              </a:r>
            </a:p>
          </p:txBody>
        </p:sp>
      </p:grpSp>
      <p:grpSp>
        <p:nvGrpSpPr>
          <p:cNvPr id="14" name="Group 13"/>
          <p:cNvGrpSpPr/>
          <p:nvPr/>
        </p:nvGrpSpPr>
        <p:grpSpPr>
          <a:xfrm>
            <a:off x="1075464" y="1437763"/>
            <a:ext cx="2039140" cy="1440332"/>
            <a:chOff x="2865156" y="3900973"/>
            <a:chExt cx="2796893" cy="1975566"/>
          </a:xfrm>
        </p:grpSpPr>
        <p:sp>
          <p:nvSpPr>
            <p:cNvPr id="9" name="Oval Callout 8"/>
            <p:cNvSpPr/>
            <p:nvPr/>
          </p:nvSpPr>
          <p:spPr>
            <a:xfrm>
              <a:off x="2865156" y="3900973"/>
              <a:ext cx="2796893" cy="1975566"/>
            </a:xfrm>
            <a:prstGeom prst="wedgeEllipseCallou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2973871" y="4380924"/>
              <a:ext cx="2579464" cy="1004333"/>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What would </a:t>
              </a:r>
            </a:p>
            <a:p>
              <a:pPr algn="ctr"/>
              <a:r>
                <a:rPr lang="en-US" sz="1400" b="1" dirty="0">
                  <a:solidFill>
                    <a:schemeClr val="bg1"/>
                  </a:solidFill>
                  <a:latin typeface="Arial" panose="020B0604020202020204" pitchFamily="34" charset="0"/>
                  <a:cs typeface="Arial" panose="020B0604020202020204" pitchFamily="34" charset="0"/>
                </a:rPr>
                <a:t>happen if I stopped working today?</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063" y="2832699"/>
            <a:ext cx="1162028" cy="353588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055" y="3040790"/>
            <a:ext cx="993832" cy="336444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72" y="3040790"/>
            <a:ext cx="1001076" cy="3364442"/>
          </a:xfrm>
          <a:prstGeom prst="rect">
            <a:avLst/>
          </a:prstGeom>
        </p:spPr>
      </p:pic>
    </p:spTree>
    <p:extLst>
      <p:ext uri="{BB962C8B-B14F-4D97-AF65-F5344CB8AC3E}">
        <p14:creationId xmlns:p14="http://schemas.microsoft.com/office/powerpoint/2010/main" val="16155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12932" y="2325866"/>
            <a:ext cx="5042776" cy="31103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012935" y="2755300"/>
            <a:ext cx="3426599" cy="26810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012934" y="3300265"/>
            <a:ext cx="4273566" cy="214648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14326"/>
            <a:ext cx="7886700" cy="646551"/>
          </a:xfrm>
        </p:spPr>
        <p:txBody>
          <a:bodyPr>
            <a:normAutofit fontScale="90000"/>
          </a:bodyPr>
          <a:lstStyle/>
          <a:p>
            <a:r>
              <a:rPr lang="en-US" dirty="0"/>
              <a:t>How Risk Pooling May Increase Income </a:t>
            </a:r>
            <a:br>
              <a:rPr lang="en-US" dirty="0"/>
            </a:br>
            <a:r>
              <a:rPr lang="en-US" dirty="0"/>
              <a:t>and Decrease Longevity Risk</a:t>
            </a:r>
          </a:p>
        </p:txBody>
      </p:sp>
      <p:sp>
        <p:nvSpPr>
          <p:cNvPr id="19" name="TextBox 18"/>
          <p:cNvSpPr txBox="1"/>
          <p:nvPr/>
        </p:nvSpPr>
        <p:spPr>
          <a:xfrm>
            <a:off x="900802" y="2636330"/>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4.2%</a:t>
            </a:r>
          </a:p>
        </p:txBody>
      </p:sp>
      <p:sp>
        <p:nvSpPr>
          <p:cNvPr id="26" name="TextBox 25"/>
          <p:cNvSpPr txBox="1"/>
          <p:nvPr/>
        </p:nvSpPr>
        <p:spPr>
          <a:xfrm>
            <a:off x="253446" y="3743876"/>
            <a:ext cx="1693587" cy="461665"/>
          </a:xfrm>
          <a:prstGeom prst="rect">
            <a:avLst/>
          </a:prstGeom>
          <a:noFill/>
        </p:spPr>
        <p:txBody>
          <a:bodyPr wrap="square" rtlCol="0">
            <a:spAutoFit/>
          </a:bodyPr>
          <a:lstStyle/>
          <a:p>
            <a:pPr algn="r"/>
            <a:r>
              <a:rPr lang="en-US" sz="1200" b="1" dirty="0">
                <a:solidFill>
                  <a:srgbClr val="58595B"/>
                </a:solidFill>
                <a:latin typeface="Arial" panose="020B0604020202020204" pitchFamily="34" charset="0"/>
                <a:cs typeface="Arial" panose="020B0604020202020204" pitchFamily="34" charset="0"/>
              </a:rPr>
              <a:t>Achievable Spending Rate</a:t>
            </a:r>
            <a:r>
              <a:rPr lang="en-US" sz="1200" b="1" baseline="30000" dirty="0">
                <a:solidFill>
                  <a:srgbClr val="58595B"/>
                </a:solidFill>
                <a:latin typeface="Arial" panose="020B0604020202020204" pitchFamily="34" charset="0"/>
                <a:cs typeface="Arial" panose="020B0604020202020204" pitchFamily="34" charset="0"/>
              </a:rPr>
              <a:t>2</a:t>
            </a:r>
          </a:p>
        </p:txBody>
      </p:sp>
      <p:sp>
        <p:nvSpPr>
          <p:cNvPr id="29" name="TextBox 28"/>
          <p:cNvSpPr txBox="1"/>
          <p:nvPr/>
        </p:nvSpPr>
        <p:spPr>
          <a:xfrm>
            <a:off x="4916418" y="5451131"/>
            <a:ext cx="1046231" cy="338554"/>
          </a:xfrm>
          <a:prstGeom prst="rect">
            <a:avLst/>
          </a:prstGeom>
          <a:noFill/>
        </p:spPr>
        <p:txBody>
          <a:bodyPr wrap="square" rtlCol="0">
            <a:spAutoFit/>
          </a:bodyPr>
          <a:lstStyle/>
          <a:p>
            <a:pPr algn="ctr"/>
            <a:r>
              <a:rPr lang="en-US" sz="1600" b="1" dirty="0">
                <a:solidFill>
                  <a:srgbClr val="58595B"/>
                </a:solidFill>
                <a:latin typeface="Arial" panose="020B0604020202020204" pitchFamily="34" charset="0"/>
                <a:cs typeface="Arial" panose="020B0604020202020204" pitchFamily="34" charset="0"/>
              </a:rPr>
              <a:t>80%</a:t>
            </a:r>
          </a:p>
        </p:txBody>
      </p:sp>
      <p:sp>
        <p:nvSpPr>
          <p:cNvPr id="36" name="Rectangle 35"/>
          <p:cNvSpPr/>
          <p:nvPr/>
        </p:nvSpPr>
        <p:spPr>
          <a:xfrm>
            <a:off x="628650" y="1142839"/>
            <a:ext cx="5416868" cy="369332"/>
          </a:xfrm>
          <a:prstGeom prst="rect">
            <a:avLst/>
          </a:prstGeom>
        </p:spPr>
        <p:txBody>
          <a:bodyPr wrap="none">
            <a:spAutoFit/>
          </a:bodyPr>
          <a:lstStyle/>
          <a:p>
            <a:r>
              <a:rPr lang="en-US" b="1" dirty="0">
                <a:solidFill>
                  <a:srgbClr val="EE4036"/>
                </a:solidFill>
                <a:latin typeface="Arial" panose="020B0604020202020204" pitchFamily="34" charset="0"/>
                <a:cs typeface="Arial" panose="020B0604020202020204" pitchFamily="34" charset="0"/>
              </a:rPr>
              <a:t>Hypothetical case study: Couple, both age 65.</a:t>
            </a:r>
            <a:r>
              <a:rPr lang="en-US" b="1" baseline="30000" dirty="0">
                <a:solidFill>
                  <a:srgbClr val="EE4036"/>
                </a:solidFill>
                <a:latin typeface="Arial" panose="020B0604020202020204" pitchFamily="34" charset="0"/>
                <a:cs typeface="Arial" panose="020B0604020202020204" pitchFamily="34" charset="0"/>
              </a:rPr>
              <a:t>1</a:t>
            </a:r>
            <a:r>
              <a:rPr lang="en-US" b="1" dirty="0">
                <a:solidFill>
                  <a:srgbClr val="EE4036"/>
                </a:solidFill>
                <a:latin typeface="Arial" panose="020B0604020202020204" pitchFamily="34" charset="0"/>
                <a:cs typeface="Arial" panose="020B0604020202020204" pitchFamily="34" charset="0"/>
              </a:rPr>
              <a:t> </a:t>
            </a:r>
          </a:p>
        </p:txBody>
      </p:sp>
      <p:sp>
        <p:nvSpPr>
          <p:cNvPr id="17" name="TextBox 16"/>
          <p:cNvSpPr txBox="1"/>
          <p:nvPr/>
        </p:nvSpPr>
        <p:spPr>
          <a:xfrm>
            <a:off x="900801" y="3186353"/>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3.4%</a:t>
            </a:r>
          </a:p>
        </p:txBody>
      </p:sp>
      <p:sp>
        <p:nvSpPr>
          <p:cNvPr id="20" name="TextBox 19"/>
          <p:cNvSpPr txBox="1"/>
          <p:nvPr/>
        </p:nvSpPr>
        <p:spPr>
          <a:xfrm>
            <a:off x="5763384" y="5451131"/>
            <a:ext cx="1046231" cy="338554"/>
          </a:xfrm>
          <a:prstGeom prst="rect">
            <a:avLst/>
          </a:prstGeom>
          <a:noFill/>
        </p:spPr>
        <p:txBody>
          <a:bodyPr wrap="square" rtlCol="0">
            <a:spAutoFit/>
          </a:bodyPr>
          <a:lstStyle/>
          <a:p>
            <a:pPr algn="ctr"/>
            <a:r>
              <a:rPr lang="en-US" sz="1600" b="1" dirty="0">
                <a:solidFill>
                  <a:srgbClr val="58595B"/>
                </a:solidFill>
                <a:latin typeface="Arial" panose="020B0604020202020204" pitchFamily="34" charset="0"/>
                <a:cs typeface="Arial" panose="020B0604020202020204" pitchFamily="34" charset="0"/>
              </a:rPr>
              <a:t>95%</a:t>
            </a:r>
          </a:p>
        </p:txBody>
      </p:sp>
      <p:sp>
        <p:nvSpPr>
          <p:cNvPr id="22" name="Rectangle 21"/>
          <p:cNvSpPr/>
          <p:nvPr/>
        </p:nvSpPr>
        <p:spPr>
          <a:xfrm>
            <a:off x="2012933" y="3300264"/>
            <a:ext cx="3426599" cy="21464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2012936" y="5436373"/>
            <a:ext cx="6366648" cy="12357"/>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12935" y="1510700"/>
            <a:ext cx="1" cy="3938031"/>
          </a:xfrm>
          <a:prstGeom prst="straightConnector1">
            <a:avLst/>
          </a:prstGeom>
          <a:ln w="3810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4" name="Multiplication Sign 3"/>
          <p:cNvSpPr/>
          <p:nvPr/>
        </p:nvSpPr>
        <p:spPr>
          <a:xfrm>
            <a:off x="1304500" y="2522298"/>
            <a:ext cx="558800" cy="558800"/>
          </a:xfrm>
          <a:prstGeom prst="mathMultiply">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4036"/>
              </a:solidFill>
            </a:endParaRPr>
          </a:p>
        </p:txBody>
      </p:sp>
      <p:cxnSp>
        <p:nvCxnSpPr>
          <p:cNvPr id="11" name="Straight Arrow Connector 10"/>
          <p:cNvCxnSpPr/>
          <p:nvPr/>
        </p:nvCxnSpPr>
        <p:spPr>
          <a:xfrm>
            <a:off x="5693532" y="5626950"/>
            <a:ext cx="338968" cy="0"/>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7052" y="2156589"/>
            <a:ext cx="1046231" cy="338554"/>
          </a:xfrm>
          <a:prstGeom prst="rect">
            <a:avLst/>
          </a:prstGeom>
          <a:noFill/>
        </p:spPr>
        <p:txBody>
          <a:bodyPr wrap="square" rtlCol="0">
            <a:spAutoFit/>
          </a:bodyPr>
          <a:lstStyle/>
          <a:p>
            <a:pPr algn="r"/>
            <a:r>
              <a:rPr lang="en-US" sz="1600" b="1" dirty="0">
                <a:solidFill>
                  <a:srgbClr val="58595B"/>
                </a:solidFill>
                <a:latin typeface="Arial" panose="020B0604020202020204" pitchFamily="34" charset="0"/>
                <a:cs typeface="Arial" panose="020B0604020202020204" pitchFamily="34" charset="0"/>
              </a:rPr>
              <a:t>4.75%</a:t>
            </a:r>
          </a:p>
        </p:txBody>
      </p:sp>
      <p:sp>
        <p:nvSpPr>
          <p:cNvPr id="40" name="TextBox 39"/>
          <p:cNvSpPr txBox="1"/>
          <p:nvPr/>
        </p:nvSpPr>
        <p:spPr>
          <a:xfrm>
            <a:off x="6658517" y="5459968"/>
            <a:ext cx="2312488" cy="271869"/>
          </a:xfrm>
          <a:prstGeom prst="rect">
            <a:avLst/>
          </a:prstGeom>
          <a:noFill/>
        </p:spPr>
        <p:txBody>
          <a:bodyPr wrap="square" rtlCol="0">
            <a:spAutoFit/>
          </a:bodyPr>
          <a:lstStyle/>
          <a:p>
            <a:pPr>
              <a:lnSpc>
                <a:spcPts val="1400"/>
              </a:lnSpc>
            </a:pPr>
            <a:r>
              <a:rPr lang="en-US" sz="1200" b="1" dirty="0">
                <a:solidFill>
                  <a:srgbClr val="58595B"/>
                </a:solidFill>
                <a:latin typeface="Arial" panose="020B0604020202020204" pitchFamily="34" charset="0"/>
                <a:cs typeface="Arial" panose="020B0604020202020204" pitchFamily="34" charset="0"/>
              </a:rPr>
              <a:t>Guaranteed Lifetime Income*</a:t>
            </a:r>
            <a:endParaRPr lang="en-US" sz="1200" b="1" baseline="30000" dirty="0">
              <a:solidFill>
                <a:srgbClr val="58595B"/>
              </a:solidFill>
              <a:latin typeface="Arial" panose="020B0604020202020204" pitchFamily="34" charset="0"/>
              <a:cs typeface="Arial" panose="020B0604020202020204" pitchFamily="34" charset="0"/>
            </a:endParaRPr>
          </a:p>
        </p:txBody>
      </p:sp>
      <p:grpSp>
        <p:nvGrpSpPr>
          <p:cNvPr id="6" name="Group 5"/>
          <p:cNvGrpSpPr/>
          <p:nvPr/>
        </p:nvGrpSpPr>
        <p:grpSpPr>
          <a:xfrm>
            <a:off x="991100" y="4397123"/>
            <a:ext cx="2965622" cy="829679"/>
            <a:chOff x="991100" y="4397123"/>
            <a:chExt cx="2965622" cy="829679"/>
          </a:xfrm>
        </p:grpSpPr>
        <p:sp>
          <p:nvSpPr>
            <p:cNvPr id="3" name="Arrow: Pentagon 2"/>
            <p:cNvSpPr/>
            <p:nvPr/>
          </p:nvSpPr>
          <p:spPr>
            <a:xfrm>
              <a:off x="991100" y="4397123"/>
              <a:ext cx="2965622" cy="829679"/>
            </a:xfrm>
            <a:prstGeom prst="homePlate">
              <a:avLst>
                <a:gd name="adj" fmla="val 27811"/>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721638" y="4632360"/>
              <a:ext cx="1984326" cy="369332"/>
            </a:xfrm>
            <a:prstGeom prst="rect">
              <a:avLst/>
            </a:prstGeom>
          </p:spPr>
          <p:txBody>
            <a:bodyPr wrap="none">
              <a:spAutoFit/>
            </a:bodyPr>
            <a:lstStyle/>
            <a:p>
              <a:pPr algn="r"/>
              <a:r>
                <a:rPr lang="en-US" b="1" dirty="0">
                  <a:solidFill>
                    <a:schemeClr val="bg1"/>
                  </a:solidFill>
                  <a:latin typeface="Arial" panose="020B0604020202020204" pitchFamily="34" charset="0"/>
                  <a:cs typeface="Arial" panose="020B0604020202020204" pitchFamily="34" charset="0"/>
                </a:rPr>
                <a:t>Variable Annuity</a:t>
              </a:r>
            </a:p>
          </p:txBody>
        </p:sp>
      </p:grpSp>
      <p:cxnSp>
        <p:nvCxnSpPr>
          <p:cNvPr id="42" name="Straight Arrow Connector 41"/>
          <p:cNvCxnSpPr/>
          <p:nvPr/>
        </p:nvCxnSpPr>
        <p:spPr>
          <a:xfrm>
            <a:off x="6489033" y="4397123"/>
            <a:ext cx="338968" cy="0"/>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705964" y="2375294"/>
            <a:ext cx="0" cy="310464"/>
          </a:xfrm>
          <a:prstGeom prst="straightConnector1">
            <a:avLst/>
          </a:prstGeom>
          <a:ln w="38100">
            <a:solidFill>
              <a:srgbClr val="EE403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p:cNvCxnSpPr/>
          <p:nvPr/>
        </p:nvCxnSpPr>
        <p:spPr>
          <a:xfrm rot="10800000">
            <a:off x="1136668" y="2315888"/>
            <a:ext cx="23749" cy="1029764"/>
          </a:xfrm>
          <a:prstGeom prst="curvedConnector3">
            <a:avLst>
              <a:gd name="adj1" fmla="val 1062567"/>
            </a:avLst>
          </a:prstGeom>
          <a:ln w="57150">
            <a:solidFill>
              <a:srgbClr val="EE4036"/>
            </a:solidFill>
            <a:tailEnd type="triangle"/>
          </a:ln>
        </p:spPr>
        <p:style>
          <a:lnRef idx="1">
            <a:schemeClr val="accent1"/>
          </a:lnRef>
          <a:fillRef idx="0">
            <a:schemeClr val="accent1"/>
          </a:fillRef>
          <a:effectRef idx="0">
            <a:schemeClr val="accent1"/>
          </a:effectRef>
          <a:fontRef idx="minor">
            <a:schemeClr val="tx1"/>
          </a:fontRef>
        </p:style>
      </p:cxnSp>
      <p:sp>
        <p:nvSpPr>
          <p:cNvPr id="45" name="Multiplication Sign 44"/>
          <p:cNvSpPr/>
          <p:nvPr/>
        </p:nvSpPr>
        <p:spPr>
          <a:xfrm>
            <a:off x="5135419" y="5339288"/>
            <a:ext cx="558800" cy="558800"/>
          </a:xfrm>
          <a:prstGeom prst="mathMultiply">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4036"/>
              </a:solidFill>
            </a:endParaRPr>
          </a:p>
        </p:txBody>
      </p:sp>
      <p:sp>
        <p:nvSpPr>
          <p:cNvPr id="32" name="TextBox 31"/>
          <p:cNvSpPr txBox="1"/>
          <p:nvPr/>
        </p:nvSpPr>
        <p:spPr>
          <a:xfrm>
            <a:off x="1896705" y="5421994"/>
            <a:ext cx="2987169" cy="276999"/>
          </a:xfrm>
          <a:prstGeom prst="rect">
            <a:avLst/>
          </a:prstGeom>
          <a:noFill/>
        </p:spPr>
        <p:txBody>
          <a:bodyPr wrap="square" rtlCol="0">
            <a:spAutoFit/>
          </a:bodyPr>
          <a:lstStyle/>
          <a:p>
            <a:r>
              <a:rPr lang="en-US" sz="1200" b="1" dirty="0">
                <a:solidFill>
                  <a:srgbClr val="58595B"/>
                </a:solidFill>
                <a:latin typeface="Arial" panose="020B0604020202020204" pitchFamily="34" charset="0"/>
                <a:cs typeface="Arial" panose="020B0604020202020204" pitchFamily="34" charset="0"/>
              </a:rPr>
              <a:t>Probability of Success</a:t>
            </a:r>
          </a:p>
        </p:txBody>
      </p:sp>
      <p:sp>
        <p:nvSpPr>
          <p:cNvPr id="37" name="TextBox 36"/>
          <p:cNvSpPr txBox="1"/>
          <p:nvPr/>
        </p:nvSpPr>
        <p:spPr>
          <a:xfrm>
            <a:off x="301556" y="5832990"/>
            <a:ext cx="8078028"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*Guarantees are backed by the claims-paying ability of the issuing insurance company.</a:t>
            </a:r>
          </a:p>
          <a:p>
            <a:r>
              <a:rPr lang="en-US" sz="800" baseline="30000" dirty="0">
                <a:latin typeface="Arial" panose="020B0604020202020204" pitchFamily="34" charset="0"/>
                <a:cs typeface="Arial" panose="020B0604020202020204" pitchFamily="34" charset="0"/>
              </a:rPr>
              <a:t>1 </a:t>
            </a:r>
            <a:r>
              <a:rPr lang="en-US" sz="800" dirty="0">
                <a:latin typeface="Arial" panose="020B0604020202020204" pitchFamily="34" charset="0"/>
                <a:cs typeface="Arial" panose="020B0604020202020204" pitchFamily="34" charset="0"/>
              </a:rPr>
              <a:t>Merrill Lynch, "Annuities for Lifetime Income," 2016</a:t>
            </a:r>
            <a:r>
              <a:rPr lang="en-US" sz="800" baseline="300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Hypothetical illustration based on Merrill Lynch Investment Management and Guidance research. A Systematic Withdrawal Plan is one that regularly draws down a percentage of the portfolio to provide income; and then regularly rebalance assets to a target allocation based on client risk profile and time horizon. Adjusted for inflation. </a:t>
            </a:r>
          </a:p>
        </p:txBody>
      </p:sp>
    </p:spTree>
    <p:extLst>
      <p:ext uri="{BB962C8B-B14F-4D97-AF65-F5344CB8AC3E}">
        <p14:creationId xmlns:p14="http://schemas.microsoft.com/office/powerpoint/2010/main" val="6550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18" grpId="0" animBg="1"/>
      <p:bldP spid="26" grpId="0"/>
      <p:bldP spid="20" grpId="0"/>
      <p:bldP spid="22" grpId="0" animBg="1"/>
      <p:bldP spid="4" grpId="0" animBg="1"/>
      <p:bldP spid="39" grpId="0"/>
      <p:bldP spid="40" grpId="0"/>
      <p:bldP spid="45" grpId="0" animBg="1"/>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642461"/>
            <a:ext cx="7886700" cy="4652946"/>
          </a:xfrm>
        </p:spPr>
        <p:txBody>
          <a:bodyPr>
            <a:normAutofit/>
          </a:bodyPr>
          <a:lstStyle/>
          <a:p>
            <a:pPr marL="0" indent="0">
              <a:buNone/>
            </a:pPr>
            <a:r>
              <a:rPr lang="en-US" sz="1000" dirty="0">
                <a:solidFill>
                  <a:schemeClr val="tx1"/>
                </a:solidFill>
              </a:rPr>
              <a:t>The projections or other information generated for each Traditional Systematic Withdrawal Plan regarding the likelihood of various investment outcomes are hypothetical in nature, do not reflect actual investment results, and are not guarantees of future results and may vary with each use and over time.</a:t>
            </a:r>
          </a:p>
          <a:p>
            <a:pPr marL="0" indent="0">
              <a:buNone/>
            </a:pPr>
            <a:r>
              <a:rPr lang="en-US" sz="1000" dirty="0">
                <a:solidFill>
                  <a:schemeClr val="tx1"/>
                </a:solidFill>
              </a:rPr>
              <a:t>The Probability Analysis (commonly referred to as Monte Carlo) simulation generates random returns based on the historical standard deviation forming a normal distribution around the mean. After returns for each asset class are generated, the returns are further refined by factoring in approximate historical correlations between the asset classes. This will result in a universe of returns for each asset class. The portfolio’s weighted average return is calculated based on each asset class’ weight in that scenario’s asset allocation, in effect rebalancing every year.</a:t>
            </a:r>
          </a:p>
          <a:p>
            <a:pPr marL="0" indent="0">
              <a:buNone/>
            </a:pPr>
            <a:r>
              <a:rPr lang="en-US" sz="1000" dirty="0">
                <a:solidFill>
                  <a:schemeClr val="tx1"/>
                </a:solidFill>
              </a:rPr>
              <a:t>The probability of success measures the likelihood that a retiree will be able to spend according to plan without exhausting his/her wealth. Spending is assumed to rise each year with inflation. Client is assumed to choose the allocation to stocks, bonds and cash that minimizes his/her expected lifetime shortfall –the amount, on average, he/she can expect to undershoot his/her lifetime spending plans. The analysis builds on assumptions regarding market risk, returns and mortality to provide guidance crafted to reflect age, gender and spending needs. It is based on return simulations for three asset classes: stocks, bonds and cash, as well as inflation. The simulations, based on historical experience, are calibrated so that the expected return and risk for each asset class matches Merrill Lynch Wealth Management’s Capital Market Assumptions for a 20-to-30-year horizon. The analysis further assumes annual asset management fees in line with the Lipper averages for mutual funds. It does not, however, take account of taxes. </a:t>
            </a:r>
          </a:p>
          <a:p>
            <a:pPr marL="0" indent="0">
              <a:buNone/>
            </a:pPr>
            <a:r>
              <a:rPr lang="en-US" sz="1000" dirty="0">
                <a:solidFill>
                  <a:schemeClr val="tx1"/>
                </a:solidFill>
              </a:rPr>
              <a:t>Capital market assumptions used in analysis as of July 2011 are as follows: </a:t>
            </a:r>
          </a:p>
          <a:p>
            <a:pPr marL="0" indent="0">
              <a:buNone/>
            </a:pPr>
            <a:r>
              <a:rPr lang="en-US" sz="1000" dirty="0">
                <a:solidFill>
                  <a:schemeClr val="tx1"/>
                </a:solidFill>
              </a:rPr>
              <a:t>U.S. Stocks is based on the S&amp;P 500 Index –expected return 9.5%, expected volatility 18.0%, expected fees 1.5%. U.S. Bonds is based on Ibbotson U.S. Intermediate Government Bond Index –expected return 5.3%, expected volatility 6.1%, expected fees 1.5%. U.S. Cash is based on 1 month Treasury Bills—expected return 3.0%, expected volatility .9%, expected fees .5%. All fees based on Lipper data. Mortality assumptions based on Society of Actuaries, 2000 Mortality Tables.</a:t>
            </a:r>
          </a:p>
          <a:p>
            <a:pPr marL="0" indent="0">
              <a:lnSpc>
                <a:spcPts val="1200"/>
              </a:lnSpc>
              <a:spcBef>
                <a:spcPts val="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2658540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Annuity Strategy</a:t>
            </a:r>
          </a:p>
        </p:txBody>
      </p:sp>
      <p:sp>
        <p:nvSpPr>
          <p:cNvPr id="4" name="Rectangle 3"/>
          <p:cNvSpPr/>
          <p:nvPr/>
        </p:nvSpPr>
        <p:spPr>
          <a:xfrm>
            <a:off x="3499964" y="3412209"/>
            <a:ext cx="5025468" cy="1421928"/>
          </a:xfrm>
          <a:prstGeom prst="rect">
            <a:avLst/>
          </a:prstGeom>
        </p:spPr>
        <p:txBody>
          <a:bodyPr wrap="square">
            <a:spAutoFit/>
          </a:bodyPr>
          <a:lstStyle/>
          <a:p>
            <a:pPr algn="ctr">
              <a:lnSpc>
                <a:spcPct val="90000"/>
              </a:lnSpc>
              <a:spcBef>
                <a:spcPts val="1000"/>
              </a:spcBef>
            </a:pPr>
            <a:r>
              <a:rPr lang="en-US" sz="3200" dirty="0">
                <a:solidFill>
                  <a:srgbClr val="58595B"/>
                </a:solidFill>
                <a:latin typeface="Arial" panose="020B0604020202020204" pitchFamily="34" charset="0"/>
                <a:cs typeface="Arial" panose="020B0604020202020204" pitchFamily="34" charset="0"/>
              </a:rPr>
              <a:t>Psychological research done in 2008 suggests </a:t>
            </a:r>
            <a:r>
              <a:rPr lang="en-US" sz="3200" b="1" dirty="0">
                <a:solidFill>
                  <a:srgbClr val="EE4036"/>
                </a:solidFill>
                <a:latin typeface="Arial" panose="020B0604020202020204" pitchFamily="34" charset="0"/>
                <a:cs typeface="Arial" panose="020B0604020202020204" pitchFamily="34" charset="0"/>
              </a:rPr>
              <a:t>framing</a:t>
            </a:r>
            <a:r>
              <a:rPr lang="en-US" sz="3200" dirty="0">
                <a:solidFill>
                  <a:srgbClr val="58595B"/>
                </a:solidFill>
                <a:latin typeface="Arial" panose="020B0604020202020204" pitchFamily="34" charset="0"/>
                <a:cs typeface="Arial" panose="020B0604020202020204" pitchFamily="34" charset="0"/>
              </a:rPr>
              <a:t> may be the key</a:t>
            </a:r>
          </a:p>
        </p:txBody>
      </p:sp>
      <p:sp>
        <p:nvSpPr>
          <p:cNvPr id="5" name="Rectangle 4"/>
          <p:cNvSpPr/>
          <p:nvPr/>
        </p:nvSpPr>
        <p:spPr>
          <a:xfrm>
            <a:off x="3833426" y="2163188"/>
            <a:ext cx="4358545" cy="978729"/>
          </a:xfrm>
          <a:prstGeom prst="rect">
            <a:avLst/>
          </a:prstGeom>
        </p:spPr>
        <p:txBody>
          <a:bodyPr wrap="square">
            <a:spAutoFit/>
          </a:bodyPr>
          <a:lstStyle/>
          <a:p>
            <a:pPr algn="ctr">
              <a:lnSpc>
                <a:spcPct val="90000"/>
              </a:lnSpc>
              <a:spcBef>
                <a:spcPts val="1000"/>
              </a:spcBef>
            </a:pPr>
            <a:r>
              <a:rPr lang="en-US" sz="3200" b="1" dirty="0">
                <a:solidFill>
                  <a:srgbClr val="404041"/>
                </a:solidFill>
                <a:latin typeface="Arial" panose="020B0604020202020204" pitchFamily="34" charset="0"/>
                <a:cs typeface="Arial" panose="020B0604020202020204" pitchFamily="34" charset="0"/>
              </a:rPr>
              <a:t>Why aren’t annuities </a:t>
            </a:r>
            <a:br>
              <a:rPr lang="en-US" sz="3200" b="1" dirty="0">
                <a:solidFill>
                  <a:srgbClr val="404041"/>
                </a:solidFill>
                <a:latin typeface="Arial" panose="020B0604020202020204" pitchFamily="34" charset="0"/>
                <a:cs typeface="Arial" panose="020B0604020202020204" pitchFamily="34" charset="0"/>
              </a:rPr>
            </a:br>
            <a:r>
              <a:rPr lang="en-US" sz="3200" b="1" dirty="0">
                <a:solidFill>
                  <a:srgbClr val="404041"/>
                </a:solidFill>
                <a:latin typeface="Arial" panose="020B0604020202020204" pitchFamily="34" charset="0"/>
                <a:cs typeface="Arial" panose="020B0604020202020204" pitchFamily="34" charset="0"/>
              </a:rPr>
              <a:t>more popular?</a:t>
            </a:r>
          </a:p>
        </p:txBody>
      </p:sp>
      <p:sp>
        <p:nvSpPr>
          <p:cNvPr id="6" name="TextBox 5"/>
          <p:cNvSpPr txBox="1"/>
          <p:nvPr/>
        </p:nvSpPr>
        <p:spPr>
          <a:xfrm>
            <a:off x="297346" y="6063436"/>
            <a:ext cx="807802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Jeffrey R. Brown, Jeffrey R. Kling, Sendhil Mullainathan, Marian V. Wrobel, National Bureau of Economic Research, "Why Don't People Insure Late Life Consumption: A Framing Explanation of the Under-Annuitization Puzzle," January 2008.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88423"/>
            <a:ext cx="1400526" cy="44742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422" y="1749169"/>
            <a:ext cx="1338542" cy="42134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7527" y="1805308"/>
            <a:ext cx="1443298" cy="4201858"/>
          </a:xfrm>
          <a:prstGeom prst="rect">
            <a:avLst/>
          </a:prstGeom>
        </p:spPr>
      </p:pic>
      <p:sp>
        <p:nvSpPr>
          <p:cNvPr id="11" name="Oval Callout 10"/>
          <p:cNvSpPr/>
          <p:nvPr/>
        </p:nvSpPr>
        <p:spPr>
          <a:xfrm>
            <a:off x="2792991" y="1528380"/>
            <a:ext cx="810126" cy="572227"/>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t>
            </a:r>
          </a:p>
        </p:txBody>
      </p:sp>
      <p:sp>
        <p:nvSpPr>
          <p:cNvPr id="12" name="Oval Callout 11"/>
          <p:cNvSpPr/>
          <p:nvPr/>
        </p:nvSpPr>
        <p:spPr>
          <a:xfrm>
            <a:off x="1271396" y="1225758"/>
            <a:ext cx="856871" cy="60524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t>
            </a:r>
          </a:p>
        </p:txBody>
      </p:sp>
      <p:sp>
        <p:nvSpPr>
          <p:cNvPr id="13" name="Oval Callout 12"/>
          <p:cNvSpPr/>
          <p:nvPr/>
        </p:nvSpPr>
        <p:spPr>
          <a:xfrm flipH="1">
            <a:off x="1624113" y="1827684"/>
            <a:ext cx="810126" cy="572227"/>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195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250"/>
                            </p:stCondLst>
                            <p:childTnLst>
                              <p:par>
                                <p:cTn id="39" presetID="10" presetClass="entr" presetSubtype="0"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Annuity Strategy</a:t>
            </a:r>
          </a:p>
        </p:txBody>
      </p:sp>
      <p:sp>
        <p:nvSpPr>
          <p:cNvPr id="3" name="Content Placeholder 2"/>
          <p:cNvSpPr>
            <a:spLocks noGrp="1"/>
          </p:cNvSpPr>
          <p:nvPr>
            <p:ph idx="1"/>
          </p:nvPr>
        </p:nvSpPr>
        <p:spPr>
          <a:xfrm>
            <a:off x="3534253" y="2214383"/>
            <a:ext cx="4692858" cy="1202509"/>
          </a:xfrm>
        </p:spPr>
        <p:txBody>
          <a:bodyPr/>
          <a:lstStyle/>
          <a:p>
            <a:pPr marL="0" indent="0">
              <a:buNone/>
            </a:pPr>
            <a:r>
              <a:rPr lang="en-US" dirty="0">
                <a:solidFill>
                  <a:srgbClr val="404041"/>
                </a:solidFill>
              </a:rPr>
              <a:t>Framed as a pure investment </a:t>
            </a:r>
            <a:r>
              <a:rPr lang="en-US" b="1" dirty="0"/>
              <a:t>21%</a:t>
            </a:r>
            <a:r>
              <a:rPr lang="en-US" dirty="0"/>
              <a:t> of people chose an annuity with lifetime income.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156" y="1697451"/>
            <a:ext cx="1464709" cy="21046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677" y="4030018"/>
            <a:ext cx="1905667" cy="1967439"/>
          </a:xfrm>
          <a:prstGeom prst="rect">
            <a:avLst/>
          </a:prstGeom>
        </p:spPr>
      </p:pic>
      <p:sp>
        <p:nvSpPr>
          <p:cNvPr id="6" name="Rectangle 5"/>
          <p:cNvSpPr/>
          <p:nvPr/>
        </p:nvSpPr>
        <p:spPr>
          <a:xfrm>
            <a:off x="3534253" y="4066831"/>
            <a:ext cx="5065265" cy="1569660"/>
          </a:xfrm>
          <a:prstGeom prst="rect">
            <a:avLst/>
          </a:prstGeom>
        </p:spPr>
        <p:txBody>
          <a:bodyPr wrap="square">
            <a:spAutoFit/>
          </a:bodyPr>
          <a:lstStyle/>
          <a:p>
            <a:r>
              <a:rPr lang="en-US" sz="2400" dirty="0">
                <a:solidFill>
                  <a:srgbClr val="404041"/>
                </a:solidFill>
                <a:latin typeface="Arial" panose="020B0604020202020204" pitchFamily="34" charset="0"/>
                <a:cs typeface="Arial" panose="020B0604020202020204" pitchFamily="34" charset="0"/>
              </a:rPr>
              <a:t>But framed as a way to provide retirement income over a long period </a:t>
            </a:r>
            <a:r>
              <a:rPr lang="en-US" sz="2400" b="1" dirty="0">
                <a:solidFill>
                  <a:srgbClr val="EA2E24"/>
                </a:solidFill>
                <a:latin typeface="Arial" panose="020B0604020202020204" pitchFamily="34" charset="0"/>
                <a:cs typeface="Arial" panose="020B0604020202020204" pitchFamily="34" charset="0"/>
              </a:rPr>
              <a:t>72%</a:t>
            </a:r>
            <a:r>
              <a:rPr lang="en-US" sz="2400" dirty="0">
                <a:solidFill>
                  <a:srgbClr val="EA2E24"/>
                </a:solidFill>
                <a:latin typeface="Arial" panose="020B0604020202020204" pitchFamily="34" charset="0"/>
                <a:cs typeface="Arial" panose="020B0604020202020204" pitchFamily="34" charset="0"/>
              </a:rPr>
              <a:t> chose an annuity with lifetime income.</a:t>
            </a:r>
          </a:p>
        </p:txBody>
      </p:sp>
      <p:sp>
        <p:nvSpPr>
          <p:cNvPr id="7" name="TextBox 6"/>
          <p:cNvSpPr txBox="1"/>
          <p:nvPr/>
        </p:nvSpPr>
        <p:spPr>
          <a:xfrm>
            <a:off x="0" y="2480836"/>
            <a:ext cx="1559349" cy="541174"/>
          </a:xfrm>
          <a:prstGeom prst="rect">
            <a:avLst/>
          </a:prstGeom>
          <a:noFill/>
        </p:spPr>
        <p:txBody>
          <a:bodyPr wrap="square" rtlCol="0">
            <a:spAutoFit/>
          </a:bodyPr>
          <a:lstStyle/>
          <a:p>
            <a:pPr algn="r">
              <a:lnSpc>
                <a:spcPts val="3500"/>
              </a:lnSpc>
            </a:pPr>
            <a:r>
              <a:rPr lang="en-US" sz="4000" b="1" dirty="0">
                <a:solidFill>
                  <a:srgbClr val="DE2B22"/>
                </a:solidFill>
                <a:latin typeface="Arial" panose="020B0604020202020204" pitchFamily="34" charset="0"/>
                <a:cs typeface="Arial" panose="020B0604020202020204" pitchFamily="34" charset="0"/>
              </a:rPr>
              <a:t>21%</a:t>
            </a:r>
            <a:endParaRPr lang="en-US" sz="4800" b="1" dirty="0">
              <a:solidFill>
                <a:srgbClr val="424243"/>
              </a:solidFill>
              <a:latin typeface="Arial" panose="020B0604020202020204" pitchFamily="34" charset="0"/>
              <a:cs typeface="Arial" panose="020B0604020202020204" pitchFamily="34" charset="0"/>
            </a:endParaRPr>
          </a:p>
        </p:txBody>
      </p:sp>
      <p:sp>
        <p:nvSpPr>
          <p:cNvPr id="8" name="TextBox 7"/>
          <p:cNvSpPr txBox="1"/>
          <p:nvPr/>
        </p:nvSpPr>
        <p:spPr>
          <a:xfrm>
            <a:off x="-80610" y="4672898"/>
            <a:ext cx="1559349" cy="541174"/>
          </a:xfrm>
          <a:prstGeom prst="rect">
            <a:avLst/>
          </a:prstGeom>
          <a:noFill/>
        </p:spPr>
        <p:txBody>
          <a:bodyPr wrap="square" rtlCol="0">
            <a:spAutoFit/>
          </a:bodyPr>
          <a:lstStyle/>
          <a:p>
            <a:pPr algn="r">
              <a:lnSpc>
                <a:spcPts val="3500"/>
              </a:lnSpc>
            </a:pPr>
            <a:r>
              <a:rPr lang="en-US" sz="4000" b="1" dirty="0">
                <a:solidFill>
                  <a:srgbClr val="DE2B22"/>
                </a:solidFill>
                <a:latin typeface="Arial" panose="020B0604020202020204" pitchFamily="34" charset="0"/>
                <a:cs typeface="Arial" panose="020B0604020202020204" pitchFamily="34" charset="0"/>
              </a:rPr>
              <a:t>72%</a:t>
            </a:r>
            <a:endParaRPr lang="en-US" sz="4800" b="1" dirty="0">
              <a:solidFill>
                <a:srgbClr val="424243"/>
              </a:solidFill>
              <a:latin typeface="Arial" panose="020B0604020202020204" pitchFamily="34" charset="0"/>
              <a:cs typeface="Arial" panose="020B0604020202020204" pitchFamily="34" charset="0"/>
            </a:endParaRPr>
          </a:p>
        </p:txBody>
      </p:sp>
      <p:sp>
        <p:nvSpPr>
          <p:cNvPr id="9" name="TextBox 8"/>
          <p:cNvSpPr txBox="1"/>
          <p:nvPr/>
        </p:nvSpPr>
        <p:spPr>
          <a:xfrm>
            <a:off x="297346" y="6063436"/>
            <a:ext cx="807802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Jeffrey R. Brown, Jeffrey R. Kling, Sendhil Mullainathan, Marian V. Wrobel, National Bureau of Economic Research, "Why Don't People Insure Late Life Consumption: A Framing Explanation of the Under-Annuitization Puzzle," January 2008.</a:t>
            </a:r>
          </a:p>
        </p:txBody>
      </p:sp>
      <p:sp>
        <p:nvSpPr>
          <p:cNvPr id="10" name="Rectangle 9"/>
          <p:cNvSpPr/>
          <p:nvPr/>
        </p:nvSpPr>
        <p:spPr>
          <a:xfrm>
            <a:off x="628650" y="1236884"/>
            <a:ext cx="5811206" cy="424732"/>
          </a:xfrm>
          <a:prstGeom prst="rect">
            <a:avLst/>
          </a:prstGeom>
        </p:spPr>
        <p:txBody>
          <a:bodyPr wrap="none">
            <a:spAutoFit/>
          </a:bodyPr>
          <a:lstStyle/>
          <a:p>
            <a:pPr>
              <a:lnSpc>
                <a:spcPct val="90000"/>
              </a:lnSpc>
              <a:spcBef>
                <a:spcPts val="1000"/>
              </a:spcBef>
            </a:pPr>
            <a:r>
              <a:rPr lang="en-US" sz="2400" b="1" dirty="0">
                <a:solidFill>
                  <a:srgbClr val="404041"/>
                </a:solidFill>
                <a:latin typeface="Arial" panose="020B0604020202020204" pitchFamily="34" charset="0"/>
                <a:cs typeface="Arial" panose="020B0604020202020204" pitchFamily="34" charset="0"/>
              </a:rPr>
              <a:t>Based on research conducted in 2008:</a:t>
            </a:r>
          </a:p>
        </p:txBody>
      </p:sp>
    </p:spTree>
    <p:extLst>
      <p:ext uri="{BB962C8B-B14F-4D97-AF65-F5344CB8AC3E}">
        <p14:creationId xmlns:p14="http://schemas.microsoft.com/office/powerpoint/2010/main" val="12691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Resources</a:t>
            </a:r>
          </a:p>
        </p:txBody>
      </p:sp>
      <p:sp>
        <p:nvSpPr>
          <p:cNvPr id="4" name="Rectangle 3"/>
          <p:cNvSpPr/>
          <p:nvPr/>
        </p:nvSpPr>
        <p:spPr>
          <a:xfrm>
            <a:off x="628650" y="1656006"/>
            <a:ext cx="8014497" cy="1323439"/>
          </a:xfrm>
          <a:prstGeom prst="rect">
            <a:avLst/>
          </a:prstGeom>
        </p:spPr>
        <p:txBody>
          <a:bodyPr wrap="square">
            <a:spAutoFit/>
          </a:bodyPr>
          <a:lstStyle/>
          <a:p>
            <a:pPr algn="ctr"/>
            <a:r>
              <a:rPr lang="en-US" sz="2400" dirty="0">
                <a:solidFill>
                  <a:srgbClr val="404041"/>
                </a:solidFill>
                <a:latin typeface="Arial" panose="020B0604020202020204" pitchFamily="34" charset="0"/>
                <a:cs typeface="Arial" panose="020B0604020202020204" pitchFamily="34" charset="0"/>
              </a:rPr>
              <a:t>For help implementing these strategies—</a:t>
            </a:r>
            <a:br>
              <a:rPr lang="en-US" sz="2400" dirty="0">
                <a:solidFill>
                  <a:srgbClr val="404041"/>
                </a:solidFill>
                <a:latin typeface="Arial" panose="020B0604020202020204" pitchFamily="34" charset="0"/>
                <a:cs typeface="Arial" panose="020B0604020202020204" pitchFamily="34" charset="0"/>
              </a:rPr>
            </a:br>
            <a:r>
              <a:rPr lang="en-US" sz="2400" dirty="0">
                <a:solidFill>
                  <a:srgbClr val="404041"/>
                </a:solidFill>
                <a:latin typeface="Arial" panose="020B0604020202020204" pitchFamily="34" charset="0"/>
                <a:cs typeface="Arial" panose="020B0604020202020204" pitchFamily="34" charset="0"/>
              </a:rPr>
              <a:t>tax deferral, bracket management, distribution planning—</a:t>
            </a:r>
            <a:r>
              <a:rPr lang="en-US" sz="3200" dirty="0">
                <a:solidFill>
                  <a:srgbClr val="404041"/>
                </a:solidFill>
                <a:latin typeface="Arial" panose="020B0604020202020204" pitchFamily="34" charset="0"/>
                <a:cs typeface="Arial" panose="020B0604020202020204" pitchFamily="34" charset="0"/>
              </a:rPr>
              <a:t/>
            </a:r>
            <a:br>
              <a:rPr lang="en-US" sz="3200" dirty="0">
                <a:solidFill>
                  <a:srgbClr val="404041"/>
                </a:solidFill>
                <a:latin typeface="Arial" panose="020B0604020202020204" pitchFamily="34" charset="0"/>
                <a:cs typeface="Arial" panose="020B0604020202020204" pitchFamily="34" charset="0"/>
              </a:rPr>
            </a:br>
            <a:r>
              <a:rPr lang="en-US" sz="3200" b="1" dirty="0">
                <a:solidFill>
                  <a:srgbClr val="EA2E24"/>
                </a:solidFill>
                <a:latin typeface="Arial" panose="020B0604020202020204" pitchFamily="34" charset="0"/>
                <a:cs typeface="Arial" panose="020B0604020202020204" pitchFamily="34" charset="0"/>
              </a:rPr>
              <a:t>tools and resources available.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162" y="3197136"/>
            <a:ext cx="2629104" cy="2714326"/>
          </a:xfrm>
          <a:prstGeom prst="rect">
            <a:avLst/>
          </a:prstGeom>
        </p:spPr>
      </p:pic>
      <p:sp>
        <p:nvSpPr>
          <p:cNvPr id="16" name="Oval Callout 15"/>
          <p:cNvSpPr/>
          <p:nvPr/>
        </p:nvSpPr>
        <p:spPr>
          <a:xfrm>
            <a:off x="4245203" y="3038040"/>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17" name="Oval Callout 16"/>
          <p:cNvSpPr/>
          <p:nvPr/>
        </p:nvSpPr>
        <p:spPr>
          <a:xfrm>
            <a:off x="5588623" y="3734053"/>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18" name="Oval Callout 17"/>
          <p:cNvSpPr/>
          <p:nvPr/>
        </p:nvSpPr>
        <p:spPr>
          <a:xfrm>
            <a:off x="3753395" y="4056136"/>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19" name="Oval Callout 18"/>
          <p:cNvSpPr/>
          <p:nvPr/>
        </p:nvSpPr>
        <p:spPr>
          <a:xfrm>
            <a:off x="4963337" y="4023142"/>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0" name="Oval Callout 19"/>
          <p:cNvSpPr/>
          <p:nvPr/>
        </p:nvSpPr>
        <p:spPr>
          <a:xfrm>
            <a:off x="4080192" y="4204679"/>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1" name="Oval Callout 20"/>
          <p:cNvSpPr/>
          <p:nvPr/>
        </p:nvSpPr>
        <p:spPr>
          <a:xfrm>
            <a:off x="3685837" y="3199703"/>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2" name="Oval Callout 21"/>
          <p:cNvSpPr/>
          <p:nvPr/>
        </p:nvSpPr>
        <p:spPr>
          <a:xfrm>
            <a:off x="4515974" y="3422396"/>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3" name="Oval Callout 22"/>
          <p:cNvSpPr/>
          <p:nvPr/>
        </p:nvSpPr>
        <p:spPr>
          <a:xfrm flipH="1">
            <a:off x="3112997" y="3422395"/>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4" name="Oval Callout 23"/>
          <p:cNvSpPr/>
          <p:nvPr/>
        </p:nvSpPr>
        <p:spPr>
          <a:xfrm flipH="1">
            <a:off x="3965927" y="3503604"/>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5" name="Oval Callout 24"/>
          <p:cNvSpPr/>
          <p:nvPr/>
        </p:nvSpPr>
        <p:spPr>
          <a:xfrm>
            <a:off x="5075340" y="3087906"/>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6" name="Oval Callout 25"/>
          <p:cNvSpPr/>
          <p:nvPr/>
        </p:nvSpPr>
        <p:spPr>
          <a:xfrm>
            <a:off x="5121897" y="3410858"/>
            <a:ext cx="491808" cy="347385"/>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latin typeface="Arial" panose="020B0604020202020204" pitchFamily="34" charset="0"/>
                <a:cs typeface="Arial" panose="020B0604020202020204" pitchFamily="34" charset="0"/>
              </a:rPr>
              <a:t>YAY</a:t>
            </a:r>
          </a:p>
        </p:txBody>
      </p:sp>
      <p:sp>
        <p:nvSpPr>
          <p:cNvPr id="27" name="TextBox 26"/>
          <p:cNvSpPr txBox="1"/>
          <p:nvPr/>
        </p:nvSpPr>
        <p:spPr>
          <a:xfrm>
            <a:off x="297346" y="6063436"/>
            <a:ext cx="807802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Tax deferral offers no additional value if an annuity is used to fund a qualified plan, such as a 401(k) or IRA. It also may not be available if the annuity is owned by a “non-natural person” such as a corporation or certain types of trusts.</a:t>
            </a:r>
          </a:p>
        </p:txBody>
      </p:sp>
    </p:spTree>
    <p:extLst>
      <p:ext uri="{BB962C8B-B14F-4D97-AF65-F5344CB8AC3E}">
        <p14:creationId xmlns:p14="http://schemas.microsoft.com/office/powerpoint/2010/main" val="16766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anim calcmode="lin" valueType="num">
                                      <p:cBhvr>
                                        <p:cTn id="22" dur="500" fill="hold"/>
                                        <p:tgtEl>
                                          <p:spTgt spid="21"/>
                                        </p:tgtEl>
                                        <p:attrNameLst>
                                          <p:attrName>ppt_x</p:attrName>
                                        </p:attrNameLst>
                                      </p:cBhvr>
                                      <p:tavLst>
                                        <p:tav tm="0">
                                          <p:val>
                                            <p:strVal val="#ppt_x"/>
                                          </p:val>
                                        </p:tav>
                                        <p:tav tm="100000">
                                          <p:val>
                                            <p:strVal val="#ppt_x"/>
                                          </p:val>
                                        </p:tav>
                                      </p:tavLst>
                                    </p:anim>
                                    <p:anim calcmode="lin" valueType="num">
                                      <p:cBhvr>
                                        <p:cTn id="23" dur="5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strVal val="#ppt_x"/>
                                          </p:val>
                                        </p:tav>
                                        <p:tav tm="100000">
                                          <p:val>
                                            <p:strVal val="#ppt_x"/>
                                          </p:val>
                                        </p:tav>
                                      </p:tavLst>
                                    </p:anim>
                                    <p:anim calcmode="lin" valueType="num">
                                      <p:cBhvr>
                                        <p:cTn id="53" dur="5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strVal val="#ppt_x"/>
                                          </p:val>
                                        </p:tav>
                                        <p:tav tm="100000">
                                          <p:val>
                                            <p:strVal val="#ppt_x"/>
                                          </p:val>
                                        </p:tav>
                                      </p:tavLst>
                                    </p:anim>
                                    <p:anim calcmode="lin" valueType="num">
                                      <p:cBhvr>
                                        <p:cTn id="65" dur="5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42"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strVal val="#ppt_x"/>
                                          </p:val>
                                        </p:tav>
                                        <p:tav tm="100000">
                                          <p:val>
                                            <p:strVal val="#ppt_x"/>
                                          </p:val>
                                        </p:tav>
                                      </p:tavLst>
                                    </p:anim>
                                    <p:anim calcmode="lin" valueType="num">
                                      <p:cBhvr>
                                        <p:cTn id="71" dur="5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anim calcmode="lin" valueType="num">
                                      <p:cBhvr>
                                        <p:cTn id="76" dur="500" fill="hold"/>
                                        <p:tgtEl>
                                          <p:spTgt spid="26"/>
                                        </p:tgtEl>
                                        <p:attrNameLst>
                                          <p:attrName>ppt_x</p:attrName>
                                        </p:attrNameLst>
                                      </p:cBhvr>
                                      <p:tavLst>
                                        <p:tav tm="0">
                                          <p:val>
                                            <p:strVal val="#ppt_x"/>
                                          </p:val>
                                        </p:tav>
                                        <p:tav tm="100000">
                                          <p:val>
                                            <p:strVal val="#ppt_x"/>
                                          </p:val>
                                        </p:tav>
                                      </p:tavLst>
                                    </p:anim>
                                    <p:anim calcmode="lin" valueType="num">
                                      <p:cBhvr>
                                        <p:cTn id="7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486597"/>
            <a:ext cx="7886700" cy="5027092"/>
          </a:xfrm>
        </p:spPr>
        <p:txBody>
          <a:bodyPr>
            <a:normAutofit/>
          </a:bodyPr>
          <a:lstStyle/>
          <a:p>
            <a:pPr marL="0" indent="0">
              <a:lnSpc>
                <a:spcPts val="1300"/>
              </a:lnSpc>
              <a:spcBef>
                <a:spcPts val="0"/>
              </a:spcBef>
              <a:spcAft>
                <a:spcPts val="600"/>
              </a:spcAft>
              <a:buNone/>
            </a:pPr>
            <a:r>
              <a:rPr lang="en-US" sz="1200" b="1" dirty="0">
                <a:solidFill>
                  <a:schemeClr val="tx1"/>
                </a:solidFill>
                <a:ea typeface="ＭＳ Ｐゴシック" pitchFamily="80" charset="-128"/>
              </a:rPr>
              <a:t>Before investing, investors should carefully consider the investment objectives, risks, charges and expenses of the variable annuity and its underlying investment options. The current contract prospectus and underlying fund prospectuses, which are contained in the same document, provide this and other important information. Please contact your Internal Wholesaler to obtain the prospectuses. Please read the prospectuses carefully before investing or sending money.</a:t>
            </a:r>
          </a:p>
          <a:p>
            <a:pPr marL="0" indent="0">
              <a:lnSpc>
                <a:spcPts val="1200"/>
              </a:lnSpc>
              <a:spcBef>
                <a:spcPts val="0"/>
              </a:spcBef>
              <a:spcAft>
                <a:spcPts val="600"/>
              </a:spcAft>
              <a:buNone/>
            </a:pPr>
            <a:r>
              <a:rPr lang="en-US" sz="1100" b="1" dirty="0">
                <a:solidFill>
                  <a:schemeClr val="tx1"/>
                </a:solidFill>
              </a:rPr>
              <a:t>This material was prepared to support the promotion and marketing of Jackson</a:t>
            </a:r>
            <a:r>
              <a:rPr lang="en-US" sz="1100" baseline="30000" dirty="0">
                <a:solidFill>
                  <a:schemeClr val="tx1"/>
                </a:solidFill>
              </a:rPr>
              <a:t>®</a:t>
            </a:r>
            <a:r>
              <a:rPr lang="en-US" sz="1100" b="1" dirty="0">
                <a:solidFill>
                  <a:schemeClr val="tx1"/>
                </a:solidFill>
              </a:rPr>
              <a:t> variable annuities. Jackson, its distributors and their respective representatives do not provide tax, accounting or legal advice. Any tax statements contained herein were not intended or written to be used, and cannot be used, for the purpose of avoiding U.S. federal, state or local tax penalties. Clients should contact their own independent advisors as to any tax, accounting or legal statements made herein.</a:t>
            </a:r>
            <a:endParaRPr lang="en-US" sz="1100" dirty="0">
              <a:solidFill>
                <a:schemeClr val="tx1"/>
              </a:solidFill>
            </a:endParaRPr>
          </a:p>
          <a:p>
            <a:pPr marL="0" indent="0">
              <a:lnSpc>
                <a:spcPts val="1100"/>
              </a:lnSpc>
              <a:spcBef>
                <a:spcPts val="0"/>
              </a:spcBef>
              <a:spcAft>
                <a:spcPts val="600"/>
              </a:spcAft>
              <a:buNone/>
            </a:pPr>
            <a:r>
              <a:rPr lang="en-US" sz="1000" dirty="0">
                <a:solidFill>
                  <a:schemeClr val="tx1"/>
                </a:solidFill>
              </a:rPr>
              <a:t>Variable annuities are long-term, tax-deferred investments designed for retirement, involve risks and may lose value. Earnings are taxable as ordinary income when distributed and may be subject to a 10% additional tax if withdrawn before age 59½. </a:t>
            </a:r>
          </a:p>
          <a:p>
            <a:pPr marL="0" indent="0">
              <a:lnSpc>
                <a:spcPts val="1100"/>
              </a:lnSpc>
              <a:spcBef>
                <a:spcPts val="0"/>
              </a:spcBef>
              <a:spcAft>
                <a:spcPts val="600"/>
              </a:spcAft>
              <a:buNone/>
            </a:pPr>
            <a:r>
              <a:rPr lang="en-US" sz="1000" dirty="0">
                <a:solidFill>
                  <a:schemeClr val="tx1">
                    <a:lumMod val="85000"/>
                    <a:lumOff val="15000"/>
                  </a:schemeClr>
                </a:solidFill>
              </a:rPr>
              <a:t>Guarantees are backed by the claims-paying ability of the issuing insurance company.</a:t>
            </a:r>
          </a:p>
          <a:p>
            <a:pPr marL="0" indent="0">
              <a:lnSpc>
                <a:spcPts val="1100"/>
              </a:lnSpc>
              <a:spcBef>
                <a:spcPts val="0"/>
              </a:spcBef>
              <a:spcAft>
                <a:spcPts val="600"/>
              </a:spcAft>
              <a:buNone/>
            </a:pPr>
            <a:r>
              <a:rPr lang="en-US" sz="1000" dirty="0">
                <a:solidFill>
                  <a:schemeClr val="tx1"/>
                </a:solidFill>
              </a:rPr>
              <a:t>Tax deferral offers no additional value if an annuity is used to fund a qualified plan, such as a 401(k) or IRA, and may be found at a lower cost in other investment products. It also may not be available if the annuity is owned by a “non-natural person” such as a corporation or certain types of trusts.</a:t>
            </a:r>
          </a:p>
          <a:p>
            <a:pPr marL="0" indent="0">
              <a:lnSpc>
                <a:spcPts val="1100"/>
              </a:lnSpc>
              <a:spcBef>
                <a:spcPts val="0"/>
              </a:spcBef>
              <a:spcAft>
                <a:spcPts val="600"/>
              </a:spcAft>
              <a:buNone/>
            </a:pPr>
            <a:endParaRPr lang="en-US" sz="1000" dirty="0">
              <a:solidFill>
                <a:schemeClr val="tx1"/>
              </a:solidFill>
            </a:endParaRPr>
          </a:p>
          <a:p>
            <a:pPr marL="0" indent="0">
              <a:lnSpc>
                <a:spcPts val="1100"/>
              </a:lnSpc>
              <a:spcBef>
                <a:spcPts val="0"/>
              </a:spcBef>
              <a:spcAft>
                <a:spcPts val="600"/>
              </a:spcAft>
              <a:buNone/>
            </a:pPr>
            <a:endParaRPr lang="en-US" sz="1000" dirty="0">
              <a:solidFill>
                <a:schemeClr val="tx1">
                  <a:lumMod val="85000"/>
                  <a:lumOff val="15000"/>
                </a:schemeClr>
              </a:solidFill>
            </a:endParaRPr>
          </a:p>
          <a:p>
            <a:pPr marL="0" indent="0">
              <a:lnSpc>
                <a:spcPts val="1100"/>
              </a:lnSpc>
              <a:spcBef>
                <a:spcPts val="0"/>
              </a:spcBef>
              <a:spcAft>
                <a:spcPts val="600"/>
              </a:spcAft>
              <a:buNone/>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3280959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3" name="Content Placeholder 2"/>
          <p:cNvSpPr>
            <a:spLocks noGrp="1"/>
          </p:cNvSpPr>
          <p:nvPr>
            <p:ph idx="1"/>
          </p:nvPr>
        </p:nvSpPr>
        <p:spPr>
          <a:xfrm>
            <a:off x="628650" y="1486597"/>
            <a:ext cx="7886700" cy="5027092"/>
          </a:xfrm>
        </p:spPr>
        <p:txBody>
          <a:bodyPr>
            <a:normAutofit/>
          </a:bodyPr>
          <a:lstStyle/>
          <a:p>
            <a:pPr marL="0" indent="0">
              <a:lnSpc>
                <a:spcPts val="1100"/>
              </a:lnSpc>
              <a:spcBef>
                <a:spcPts val="0"/>
              </a:spcBef>
              <a:spcAft>
                <a:spcPts val="600"/>
              </a:spcAft>
              <a:buNone/>
            </a:pPr>
            <a:r>
              <a:rPr lang="en-US" sz="1000" dirty="0">
                <a:solidFill>
                  <a:schemeClr val="tx1"/>
                </a:solidFill>
              </a:rPr>
              <a:t>Annuities are issued by Jackson National Life Insurance Company</a:t>
            </a:r>
            <a:r>
              <a:rPr lang="en-US" sz="1000" baseline="30000" dirty="0">
                <a:solidFill>
                  <a:schemeClr val="tx1"/>
                </a:solidFill>
              </a:rPr>
              <a:t>®</a:t>
            </a:r>
            <a:r>
              <a:rPr lang="en-US" sz="1000" dirty="0">
                <a:solidFill>
                  <a:schemeClr val="tx1"/>
                </a:solidFill>
              </a:rPr>
              <a:t> (Home Office: Lansing, Michigan) and in New York by Jackson National Life Insurance Company of New York</a:t>
            </a:r>
            <a:r>
              <a:rPr lang="en-US" sz="1000" baseline="30000" dirty="0">
                <a:solidFill>
                  <a:schemeClr val="tx1"/>
                </a:solidFill>
              </a:rPr>
              <a:t>®</a:t>
            </a:r>
            <a:r>
              <a:rPr lang="en-US" sz="1000" dirty="0">
                <a:solidFill>
                  <a:schemeClr val="tx1"/>
                </a:solidFill>
              </a:rPr>
              <a:t> (Home Office: Purchase, New York). Variable annuities are distributed by Jackson National Life Distributors LLC, member FINRA. May not be available in all states and state variations may apply. These products have limitations and restrictions. Contact Jackson for more information.</a:t>
            </a:r>
          </a:p>
          <a:p>
            <a:pPr marL="0" indent="0">
              <a:lnSpc>
                <a:spcPts val="1100"/>
              </a:lnSpc>
              <a:spcBef>
                <a:spcPts val="0"/>
              </a:spcBef>
              <a:spcAft>
                <a:spcPts val="600"/>
              </a:spcAft>
              <a:buNone/>
            </a:pPr>
            <a:r>
              <a:rPr lang="en-US" sz="1000" dirty="0">
                <a:solidFill>
                  <a:schemeClr val="tx1"/>
                </a:solidFill>
              </a:rPr>
              <a:t>Jackson</a:t>
            </a:r>
            <a:r>
              <a:rPr lang="en-US" sz="1000" baseline="30000" dirty="0">
                <a:solidFill>
                  <a:schemeClr val="tx1"/>
                </a:solidFill>
              </a:rPr>
              <a:t>®</a:t>
            </a:r>
            <a:r>
              <a:rPr lang="en-US" sz="1000" dirty="0">
                <a:solidFill>
                  <a:schemeClr val="tx1"/>
                </a:solidFill>
              </a:rPr>
              <a:t> and its affiliates do not provide legal, tax or estate-planning advice. For questions about a specific situation, please consult a qualified advisor.</a:t>
            </a:r>
          </a:p>
          <a:p>
            <a:pPr marL="0" indent="0">
              <a:lnSpc>
                <a:spcPts val="1100"/>
              </a:lnSpc>
              <a:spcBef>
                <a:spcPts val="0"/>
              </a:spcBef>
              <a:spcAft>
                <a:spcPts val="600"/>
              </a:spcAft>
              <a:buNone/>
            </a:pPr>
            <a:r>
              <a:rPr lang="en-US" sz="1000" dirty="0">
                <a:solidFill>
                  <a:schemeClr val="tx1"/>
                </a:solidFill>
              </a:rPr>
              <a:t>Jackson</a:t>
            </a:r>
            <a:r>
              <a:rPr lang="en-US" sz="1000" baseline="30000" dirty="0">
                <a:solidFill>
                  <a:schemeClr val="tx1"/>
                </a:solidFill>
              </a:rPr>
              <a:t> </a:t>
            </a:r>
            <a:r>
              <a:rPr lang="en-US" sz="1000" dirty="0">
                <a:solidFill>
                  <a:schemeClr val="tx1"/>
                </a:solidFill>
              </a:rPr>
              <a:t>is the marketing name for Jackson National Life Insurance Company and Jackson National Life Insurance Company of New York. Jackson National Life Distributors LLC.</a:t>
            </a:r>
          </a:p>
          <a:p>
            <a:pPr marL="0" indent="0">
              <a:lnSpc>
                <a:spcPts val="1100"/>
              </a:lnSpc>
              <a:spcBef>
                <a:spcPts val="0"/>
              </a:spcBef>
              <a:spcAft>
                <a:spcPts val="600"/>
              </a:spcAft>
              <a:buNone/>
            </a:pPr>
            <a:r>
              <a:rPr lang="en-US" sz="1000" dirty="0">
                <a:solidFill>
                  <a:schemeClr val="tx1">
                    <a:lumMod val="85000"/>
                    <a:lumOff val="15000"/>
                  </a:schemeClr>
                </a:solidFill>
              </a:rPr>
              <a:t>Neither the presenter, the presenter’s employer, nor any of their affiliates should be considered to be providing legal, tax or estate planning advice. For questions regarding a specific situation, please consult a qualified advisor.</a:t>
            </a:r>
          </a:p>
          <a:p>
            <a:pPr marL="0" indent="0">
              <a:lnSpc>
                <a:spcPts val="1100"/>
              </a:lnSpc>
              <a:spcBef>
                <a:spcPts val="0"/>
              </a:spcBef>
              <a:spcAft>
                <a:spcPts val="600"/>
              </a:spcAft>
              <a:buNone/>
            </a:pPr>
            <a:endParaRPr lang="en-US" sz="1000" dirty="0">
              <a:solidFill>
                <a:schemeClr val="tx1"/>
              </a:solidFill>
            </a:endParaRPr>
          </a:p>
          <a:p>
            <a:pPr marL="0" indent="0">
              <a:lnSpc>
                <a:spcPts val="1200"/>
              </a:lnSpc>
              <a:spcBef>
                <a:spcPts val="0"/>
              </a:spcBef>
              <a:spcAft>
                <a:spcPts val="300"/>
              </a:spcAft>
              <a:buNone/>
            </a:pPr>
            <a:endParaRPr lang="en-US" sz="1000" dirty="0">
              <a:solidFill>
                <a:schemeClr val="tx1"/>
              </a:solidFill>
            </a:endParaRPr>
          </a:p>
        </p:txBody>
      </p:sp>
    </p:spTree>
    <p:extLst>
      <p:ext uri="{BB962C8B-B14F-4D97-AF65-F5344CB8AC3E}">
        <p14:creationId xmlns:p14="http://schemas.microsoft.com/office/powerpoint/2010/main" val="3098422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Disclosures</a:t>
            </a:r>
          </a:p>
        </p:txBody>
      </p:sp>
      <p:sp>
        <p:nvSpPr>
          <p:cNvPr id="6" name="Rectangle 4"/>
          <p:cNvSpPr>
            <a:spLocks noChangeArrowheads="1"/>
          </p:cNvSpPr>
          <p:nvPr/>
        </p:nvSpPr>
        <p:spPr bwMode="auto">
          <a:xfrm>
            <a:off x="628650" y="1778794"/>
            <a:ext cx="7693025" cy="481012"/>
          </a:xfrm>
          <a:prstGeom prst="rect">
            <a:avLst/>
          </a:prstGeom>
          <a:noFill/>
          <a:ln w="9525">
            <a:noFill/>
            <a:miter lim="800000"/>
            <a:headEnd/>
            <a:tailEnd/>
          </a:ln>
        </p:spPr>
        <p:txBody>
          <a:bodyPr/>
          <a:lstStyle/>
          <a:p>
            <a:pPr eaLnBrk="0" hangingPunct="0">
              <a:spcAft>
                <a:spcPct val="30000"/>
              </a:spcAft>
            </a:pPr>
            <a:r>
              <a:rPr lang="en-US" b="1" kern="0" dirty="0">
                <a:latin typeface="Arial" panose="020B0604020202020204" pitchFamily="34" charset="0"/>
                <a:cs typeface="Arial" panose="020B0604020202020204" pitchFamily="34" charset="0"/>
              </a:rPr>
              <a:t>A message from the Florida Department of Financial Services</a:t>
            </a:r>
          </a:p>
        </p:txBody>
      </p:sp>
      <p:sp>
        <p:nvSpPr>
          <p:cNvPr id="7" name="Text Box 5"/>
          <p:cNvSpPr txBox="1">
            <a:spLocks noChangeArrowheads="1"/>
          </p:cNvSpPr>
          <p:nvPr/>
        </p:nvSpPr>
        <p:spPr bwMode="auto">
          <a:xfrm>
            <a:off x="630236" y="2259806"/>
            <a:ext cx="785971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sz="1600" kern="0" dirty="0">
                <a:latin typeface="Arial" panose="020B0604020202020204" pitchFamily="34" charset="0"/>
                <a:cs typeface="Arial" panose="020B0604020202020204" pitchFamily="34" charset="0"/>
              </a:rPr>
              <a:t>An entity that is required to be licensed or registered with the Florida Office of Insurance Regulation but is operating without the proper authorization is identified </a:t>
            </a:r>
            <a:br>
              <a:rPr lang="en-US" sz="1600" kern="0" dirty="0">
                <a:latin typeface="Arial" panose="020B0604020202020204" pitchFamily="34" charset="0"/>
                <a:cs typeface="Arial" panose="020B0604020202020204" pitchFamily="34" charset="0"/>
              </a:rPr>
            </a:br>
            <a:r>
              <a:rPr lang="en-US" sz="1600" kern="0" dirty="0">
                <a:latin typeface="Arial" panose="020B0604020202020204" pitchFamily="34" charset="0"/>
                <a:cs typeface="Arial" panose="020B0604020202020204" pitchFamily="34" charset="0"/>
              </a:rPr>
              <a:t>as an </a:t>
            </a:r>
            <a:r>
              <a:rPr lang="en-US" sz="1600" b="1" kern="0" dirty="0">
                <a:latin typeface="Arial" panose="020B0604020202020204" pitchFamily="34" charset="0"/>
                <a:cs typeface="Arial" panose="020B0604020202020204" pitchFamily="34" charset="0"/>
              </a:rPr>
              <a:t>unauthorized insurer</a:t>
            </a:r>
            <a:r>
              <a:rPr lang="en-US" sz="1600" kern="0" dirty="0">
                <a:latin typeface="Arial" panose="020B0604020202020204" pitchFamily="34" charset="0"/>
                <a:cs typeface="Arial" panose="020B0604020202020204" pitchFamily="34" charset="0"/>
              </a:rPr>
              <a:t>. All persons have the responsibility of conducting reasonable research to ensure they are not writing policies or placing business with an unauthorized insurer. Any person who, directly or indirectly, aid or represent an unauthorized insurer can lose their licenses or face other disciplinary sanctions. Please see section 626.901, Florida Statutes, to read the laws. Lack of careful screening can result in significant financial loss to Florida consumers due to unpaid claims and/or theft of premiums. Under Florida law, a person can be charged with a third-degree felony and also held liable for any unpaid claims and refund of premiums when representing an unauthorized insurer. It is the person's responsibility to give fair and accurate information regarding the companies they represent.</a:t>
            </a:r>
          </a:p>
        </p:txBody>
      </p:sp>
    </p:spTree>
    <p:extLst>
      <p:ext uri="{BB962C8B-B14F-4D97-AF65-F5344CB8AC3E}">
        <p14:creationId xmlns:p14="http://schemas.microsoft.com/office/powerpoint/2010/main" val="173945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70711" y="3226473"/>
            <a:ext cx="7728439" cy="6906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THANK YOU</a:t>
            </a:r>
          </a:p>
        </p:txBody>
      </p:sp>
    </p:spTree>
    <p:extLst>
      <p:ext uri="{BB962C8B-B14F-4D97-AF65-F5344CB8AC3E}">
        <p14:creationId xmlns:p14="http://schemas.microsoft.com/office/powerpoint/2010/main" val="516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Pension Answers</a:t>
            </a:r>
          </a:p>
        </p:txBody>
      </p:sp>
      <p:sp>
        <p:nvSpPr>
          <p:cNvPr id="3" name="Content Placeholder 2"/>
          <p:cNvSpPr>
            <a:spLocks noGrp="1"/>
          </p:cNvSpPr>
          <p:nvPr>
            <p:ph idx="1"/>
          </p:nvPr>
        </p:nvSpPr>
        <p:spPr>
          <a:xfrm>
            <a:off x="511422" y="1676399"/>
            <a:ext cx="3767504" cy="433754"/>
          </a:xfrm>
        </p:spPr>
        <p:txBody>
          <a:bodyPr/>
          <a:lstStyle/>
          <a:p>
            <a:pPr marL="0" indent="0">
              <a:buNone/>
            </a:pPr>
            <a:r>
              <a:rPr lang="en-US" b="1" dirty="0">
                <a:solidFill>
                  <a:srgbClr val="71953E"/>
                </a:solidFill>
              </a:rPr>
              <a:t>Investor Questions:</a:t>
            </a:r>
          </a:p>
        </p:txBody>
      </p:sp>
      <p:sp>
        <p:nvSpPr>
          <p:cNvPr id="4" name="Content Placeholder 2"/>
          <p:cNvSpPr txBox="1">
            <a:spLocks/>
          </p:cNvSpPr>
          <p:nvPr/>
        </p:nvSpPr>
        <p:spPr>
          <a:xfrm>
            <a:off x="4630618" y="1676399"/>
            <a:ext cx="3767504" cy="487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EE4036"/>
                </a:solidFill>
              </a:rPr>
              <a:t>Pension Answers:</a:t>
            </a:r>
          </a:p>
        </p:txBody>
      </p:sp>
      <p:sp>
        <p:nvSpPr>
          <p:cNvPr id="5" name="Rectangle 4"/>
          <p:cNvSpPr/>
          <p:nvPr/>
        </p:nvSpPr>
        <p:spPr>
          <a:xfrm>
            <a:off x="1335698" y="2282505"/>
            <a:ext cx="3086834"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When can I retire? How much income will I have if I retire at that point?</a:t>
            </a:r>
          </a:p>
        </p:txBody>
      </p:sp>
      <p:sp>
        <p:nvSpPr>
          <p:cNvPr id="6" name="Rectangle 5"/>
          <p:cNvSpPr/>
          <p:nvPr/>
        </p:nvSpPr>
        <p:spPr>
          <a:xfrm>
            <a:off x="1335698" y="3677214"/>
            <a:ext cx="3086834" cy="40011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What if I retire early?</a:t>
            </a:r>
          </a:p>
        </p:txBody>
      </p:sp>
      <p:sp>
        <p:nvSpPr>
          <p:cNvPr id="7" name="Rectangle 6"/>
          <p:cNvSpPr/>
          <p:nvPr/>
        </p:nvSpPr>
        <p:spPr>
          <a:xfrm>
            <a:off x="1335698" y="4623775"/>
            <a:ext cx="3086834" cy="734788"/>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What would happen if I stopped working today?</a:t>
            </a:r>
          </a:p>
        </p:txBody>
      </p:sp>
      <p:sp>
        <p:nvSpPr>
          <p:cNvPr id="8" name="Oval Callout 7"/>
          <p:cNvSpPr/>
          <p:nvPr/>
        </p:nvSpPr>
        <p:spPr>
          <a:xfrm>
            <a:off x="511422" y="2352845"/>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9" name="Oval Callout 8"/>
          <p:cNvSpPr/>
          <p:nvPr/>
        </p:nvSpPr>
        <p:spPr>
          <a:xfrm>
            <a:off x="511422" y="3614467"/>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10" name="Oval Callout 9"/>
          <p:cNvSpPr/>
          <p:nvPr/>
        </p:nvSpPr>
        <p:spPr>
          <a:xfrm>
            <a:off x="514222" y="4694115"/>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12" name="Rectangle 11"/>
          <p:cNvSpPr/>
          <p:nvPr/>
        </p:nvSpPr>
        <p:spPr>
          <a:xfrm>
            <a:off x="5592641" y="2352845"/>
            <a:ext cx="3086834"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You can retire at age 65 and take 60% of your final salary.</a:t>
            </a:r>
          </a:p>
        </p:txBody>
      </p:sp>
      <p:sp>
        <p:nvSpPr>
          <p:cNvPr id="13" name="Oval Callout 12"/>
          <p:cNvSpPr/>
          <p:nvPr/>
        </p:nvSpPr>
        <p:spPr>
          <a:xfrm>
            <a:off x="4750780" y="2352845"/>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14" name="Rectangle 13"/>
          <p:cNvSpPr/>
          <p:nvPr/>
        </p:nvSpPr>
        <p:spPr>
          <a:xfrm>
            <a:off x="5592641" y="3489566"/>
            <a:ext cx="3357928"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You can take early retirement at age 55 with 45% of your average salary.</a:t>
            </a:r>
          </a:p>
        </p:txBody>
      </p:sp>
      <p:sp>
        <p:nvSpPr>
          <p:cNvPr id="15" name="Rectangle 14"/>
          <p:cNvSpPr/>
          <p:nvPr/>
        </p:nvSpPr>
        <p:spPr>
          <a:xfrm>
            <a:off x="5610225" y="4694115"/>
            <a:ext cx="3086834"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If you leave now, you will receive $1,500/month at age 65.</a:t>
            </a:r>
          </a:p>
        </p:txBody>
      </p:sp>
      <p:sp>
        <p:nvSpPr>
          <p:cNvPr id="16" name="Oval Callout 15"/>
          <p:cNvSpPr/>
          <p:nvPr/>
        </p:nvSpPr>
        <p:spPr>
          <a:xfrm>
            <a:off x="4750780" y="3572815"/>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17" name="Oval Callout 16"/>
          <p:cNvSpPr/>
          <p:nvPr/>
        </p:nvSpPr>
        <p:spPr>
          <a:xfrm>
            <a:off x="4750780" y="4694115"/>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6007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animBg="1"/>
      <p:bldP spid="9" grpId="0" animBg="1"/>
      <p:bldP spid="10" grpId="0" animBg="1"/>
      <p:bldP spid="12" grpId="0"/>
      <p:bldP spid="13" grpId="0" animBg="1"/>
      <p:bldP spid="14" grpId="0"/>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Answers</a:t>
            </a:r>
          </a:p>
        </p:txBody>
      </p:sp>
      <p:pic>
        <p:nvPicPr>
          <p:cNvPr id="5" name="Picture 2" descr="Image result for pi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98" y="5366841"/>
            <a:ext cx="1532068" cy="88808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11422" y="1276840"/>
            <a:ext cx="3767504"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71953E"/>
                </a:solidFill>
              </a:rPr>
              <a:t>Investor Questions:</a:t>
            </a:r>
          </a:p>
        </p:txBody>
      </p:sp>
      <p:sp>
        <p:nvSpPr>
          <p:cNvPr id="11" name="Content Placeholder 2"/>
          <p:cNvSpPr txBox="1">
            <a:spLocks/>
          </p:cNvSpPr>
          <p:nvPr/>
        </p:nvSpPr>
        <p:spPr>
          <a:xfrm>
            <a:off x="4630618" y="1276840"/>
            <a:ext cx="3767504" cy="487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EE4036"/>
                </a:solidFill>
              </a:rPr>
              <a:t>Today’s Answers:</a:t>
            </a:r>
          </a:p>
        </p:txBody>
      </p:sp>
      <p:sp>
        <p:nvSpPr>
          <p:cNvPr id="12" name="Rectangle 11"/>
          <p:cNvSpPr/>
          <p:nvPr/>
        </p:nvSpPr>
        <p:spPr>
          <a:xfrm>
            <a:off x="1335698" y="1807790"/>
            <a:ext cx="3086834"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When can I retire? How much income will I have if I retire at that point?</a:t>
            </a:r>
          </a:p>
        </p:txBody>
      </p:sp>
      <p:sp>
        <p:nvSpPr>
          <p:cNvPr id="13" name="Rectangle 12"/>
          <p:cNvSpPr/>
          <p:nvPr/>
        </p:nvSpPr>
        <p:spPr>
          <a:xfrm>
            <a:off x="1335698" y="3202499"/>
            <a:ext cx="3086834" cy="40011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What if I retire early?</a:t>
            </a:r>
          </a:p>
        </p:txBody>
      </p:sp>
      <p:sp>
        <p:nvSpPr>
          <p:cNvPr id="14" name="Rectangle 13"/>
          <p:cNvSpPr/>
          <p:nvPr/>
        </p:nvSpPr>
        <p:spPr>
          <a:xfrm>
            <a:off x="1335698" y="4149060"/>
            <a:ext cx="3086834" cy="1015663"/>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What would happen if I retired today/in 5 years/in 10 years?</a:t>
            </a:r>
          </a:p>
        </p:txBody>
      </p:sp>
      <p:sp>
        <p:nvSpPr>
          <p:cNvPr id="15" name="Oval Callout 14"/>
          <p:cNvSpPr/>
          <p:nvPr/>
        </p:nvSpPr>
        <p:spPr>
          <a:xfrm>
            <a:off x="511422" y="1878130"/>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16" name="Oval Callout 15"/>
          <p:cNvSpPr/>
          <p:nvPr/>
        </p:nvSpPr>
        <p:spPr>
          <a:xfrm>
            <a:off x="511422" y="3139752"/>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17" name="Oval Callout 16"/>
          <p:cNvSpPr/>
          <p:nvPr/>
        </p:nvSpPr>
        <p:spPr>
          <a:xfrm>
            <a:off x="514222" y="4219400"/>
            <a:ext cx="754070" cy="532632"/>
          </a:xfrm>
          <a:prstGeom prst="wedgeEllipseCallout">
            <a:avLst/>
          </a:prstGeom>
          <a:solidFill>
            <a:srgbClr val="719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Q</a:t>
            </a:r>
          </a:p>
        </p:txBody>
      </p:sp>
      <p:sp>
        <p:nvSpPr>
          <p:cNvPr id="18" name="Rectangle 17"/>
          <p:cNvSpPr/>
          <p:nvPr/>
        </p:nvSpPr>
        <p:spPr>
          <a:xfrm>
            <a:off x="5592641" y="1878130"/>
            <a:ext cx="3086834" cy="144655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Your account balances:</a:t>
            </a:r>
          </a:p>
          <a:p>
            <a:r>
              <a:rPr lang="en-US" sz="1700" dirty="0">
                <a:solidFill>
                  <a:srgbClr val="58595B"/>
                </a:solidFill>
                <a:latin typeface="Arial" panose="020B0604020202020204" pitchFamily="34" charset="0"/>
                <a:cs typeface="Arial" panose="020B0604020202020204" pitchFamily="34" charset="0"/>
              </a:rPr>
              <a:t>Stock fund: $23,948</a:t>
            </a:r>
          </a:p>
          <a:p>
            <a:r>
              <a:rPr lang="en-US" sz="1700" dirty="0">
                <a:solidFill>
                  <a:srgbClr val="58595B"/>
                </a:solidFill>
                <a:latin typeface="Arial" panose="020B0604020202020204" pitchFamily="34" charset="0"/>
                <a:cs typeface="Arial" panose="020B0604020202020204" pitchFamily="34" charset="0"/>
              </a:rPr>
              <a:t>Bond fund: $16,418</a:t>
            </a:r>
          </a:p>
          <a:p>
            <a:r>
              <a:rPr lang="en-US" sz="1700" dirty="0">
                <a:solidFill>
                  <a:srgbClr val="58595B"/>
                </a:solidFill>
                <a:latin typeface="Arial" panose="020B0604020202020204" pitchFamily="34" charset="0"/>
                <a:cs typeface="Arial" panose="020B0604020202020204" pitchFamily="34" charset="0"/>
              </a:rPr>
              <a:t>Other: $11,218</a:t>
            </a:r>
          </a:p>
          <a:p>
            <a:r>
              <a:rPr lang="en-US" sz="1700" dirty="0">
                <a:solidFill>
                  <a:srgbClr val="58595B"/>
                </a:solidFill>
                <a:latin typeface="Arial" panose="020B0604020202020204" pitchFamily="34" charset="0"/>
                <a:cs typeface="Arial" panose="020B0604020202020204" pitchFamily="34" charset="0"/>
              </a:rPr>
              <a:t>Total: $41,548</a:t>
            </a:r>
            <a:endParaRPr lang="en-US" sz="2000" dirty="0">
              <a:solidFill>
                <a:srgbClr val="58595B"/>
              </a:solidFill>
              <a:latin typeface="Arial" panose="020B0604020202020204" pitchFamily="34" charset="0"/>
              <a:cs typeface="Arial" panose="020B0604020202020204" pitchFamily="34" charset="0"/>
            </a:endParaRPr>
          </a:p>
        </p:txBody>
      </p:sp>
      <p:sp>
        <p:nvSpPr>
          <p:cNvPr id="19" name="Oval Callout 18"/>
          <p:cNvSpPr/>
          <p:nvPr/>
        </p:nvSpPr>
        <p:spPr>
          <a:xfrm>
            <a:off x="4750780" y="1878130"/>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20" name="Rectangle 19"/>
          <p:cNvSpPr/>
          <p:nvPr/>
        </p:nvSpPr>
        <p:spPr>
          <a:xfrm>
            <a:off x="5592641" y="3369636"/>
            <a:ext cx="3357928" cy="40011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Return this period: 3.2%</a:t>
            </a:r>
          </a:p>
        </p:txBody>
      </p:sp>
      <p:sp>
        <p:nvSpPr>
          <p:cNvPr id="21" name="Rectangle 20"/>
          <p:cNvSpPr/>
          <p:nvPr/>
        </p:nvSpPr>
        <p:spPr>
          <a:xfrm>
            <a:off x="5610225" y="4097118"/>
            <a:ext cx="3086834" cy="40011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Weighted index: 4.31%</a:t>
            </a:r>
          </a:p>
        </p:txBody>
      </p:sp>
      <p:sp>
        <p:nvSpPr>
          <p:cNvPr id="22" name="Oval Callout 21"/>
          <p:cNvSpPr/>
          <p:nvPr/>
        </p:nvSpPr>
        <p:spPr>
          <a:xfrm>
            <a:off x="4750780" y="3296204"/>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23" name="Oval Callout 22"/>
          <p:cNvSpPr/>
          <p:nvPr/>
        </p:nvSpPr>
        <p:spPr>
          <a:xfrm>
            <a:off x="4750780" y="4031660"/>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25" name="Rectangle 24"/>
          <p:cNvSpPr/>
          <p:nvPr/>
        </p:nvSpPr>
        <p:spPr>
          <a:xfrm>
            <a:off x="5610225" y="4824511"/>
            <a:ext cx="3086834" cy="400110"/>
          </a:xfrm>
          <a:prstGeom prst="rect">
            <a:avLst/>
          </a:prstGeom>
        </p:spPr>
        <p:txBody>
          <a:bodyPr wrap="square">
            <a:spAutoFit/>
          </a:bodyPr>
          <a:lstStyle/>
          <a:p>
            <a:r>
              <a:rPr lang="en-US" sz="2000" dirty="0">
                <a:solidFill>
                  <a:srgbClr val="58595B"/>
                </a:solidFill>
                <a:latin typeface="Arial" panose="020B0604020202020204" pitchFamily="34" charset="0"/>
                <a:cs typeface="Arial" panose="020B0604020202020204" pitchFamily="34" charset="0"/>
              </a:rPr>
              <a:t>Sharpe Ratio: 0.510</a:t>
            </a:r>
          </a:p>
        </p:txBody>
      </p:sp>
      <p:sp>
        <p:nvSpPr>
          <p:cNvPr id="26" name="Oval Callout 25"/>
          <p:cNvSpPr/>
          <p:nvPr/>
        </p:nvSpPr>
        <p:spPr>
          <a:xfrm>
            <a:off x="4750780" y="4759053"/>
            <a:ext cx="754070" cy="532632"/>
          </a:xfrm>
          <a:prstGeom prst="wedgeEllipseCallou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A</a:t>
            </a:r>
          </a:p>
        </p:txBody>
      </p:sp>
      <p:sp>
        <p:nvSpPr>
          <p:cNvPr id="24" name="TextBox 23"/>
          <p:cNvSpPr txBox="1"/>
          <p:nvPr/>
        </p:nvSpPr>
        <p:spPr>
          <a:xfrm>
            <a:off x="297346" y="6058692"/>
            <a:ext cx="80780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Account balances, returns, weighted index and Sharpe Ratio are hypothetical for this illustration.</a:t>
            </a:r>
          </a:p>
        </p:txBody>
      </p:sp>
    </p:spTree>
    <p:extLst>
      <p:ext uri="{BB962C8B-B14F-4D97-AF65-F5344CB8AC3E}">
        <p14:creationId xmlns:p14="http://schemas.microsoft.com/office/powerpoint/2010/main" val="155863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2" grpId="0"/>
      <p:bldP spid="13" grpId="0"/>
      <p:bldP spid="14" grpId="0"/>
      <p:bldP spid="15" grpId="0" animBg="1"/>
      <p:bldP spid="16" grpId="0" animBg="1"/>
      <p:bldP spid="17" grpId="0" animBg="1"/>
      <p:bldP spid="18" grpId="0"/>
      <p:bldP spid="19" grpId="0" animBg="1"/>
      <p:bldP spid="20" grpId="0"/>
      <p:bldP spid="21" grpId="0"/>
      <p:bldP spid="22" grpId="0" animBg="1"/>
      <p:bldP spid="23" grpId="0" animBg="1"/>
      <p:bldP spid="2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rot="10800000">
            <a:off x="6071788" y="4338402"/>
            <a:ext cx="1340829"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
        <p:nvSpPr>
          <p:cNvPr id="2" name="Title 1"/>
          <p:cNvSpPr>
            <a:spLocks noGrp="1"/>
          </p:cNvSpPr>
          <p:nvPr>
            <p:ph type="title"/>
          </p:nvPr>
        </p:nvSpPr>
        <p:spPr/>
        <p:txBody>
          <a:bodyPr>
            <a:normAutofit/>
          </a:bodyPr>
          <a:lstStyle/>
          <a:p>
            <a:r>
              <a:rPr lang="en-US" sz="2600" dirty="0"/>
              <a:t>What’s So Special About Retirement Income?</a:t>
            </a:r>
          </a:p>
        </p:txBody>
      </p:sp>
      <p:sp>
        <p:nvSpPr>
          <p:cNvPr id="3" name="Content Placeholder 2"/>
          <p:cNvSpPr>
            <a:spLocks noGrp="1"/>
          </p:cNvSpPr>
          <p:nvPr>
            <p:ph idx="1"/>
          </p:nvPr>
        </p:nvSpPr>
        <p:spPr>
          <a:xfrm>
            <a:off x="3768203" y="2136900"/>
            <a:ext cx="4607171" cy="1669174"/>
          </a:xfrm>
        </p:spPr>
        <p:txBody>
          <a:bodyPr>
            <a:noAutofit/>
          </a:bodyPr>
          <a:lstStyle/>
          <a:p>
            <a:pPr marL="0" indent="0">
              <a:buNone/>
            </a:pPr>
            <a:r>
              <a:rPr lang="en-US" sz="1900" i="1" dirty="0">
                <a:solidFill>
                  <a:srgbClr val="404041"/>
                </a:solidFill>
              </a:rPr>
              <a:t>[Retirement] Investment decisions are now focused on the value of funds… and how volatile those returns are. Yet the primary concern of the saver remains… </a:t>
            </a:r>
            <a:r>
              <a:rPr lang="en-US" sz="1900" b="1" i="1" dirty="0">
                <a:solidFill>
                  <a:srgbClr val="424243"/>
                </a:solidFill>
              </a:rPr>
              <a:t>Will I have sufficient income in retirement to live comfortably?</a:t>
            </a:r>
          </a:p>
        </p:txBody>
      </p:sp>
      <p:sp>
        <p:nvSpPr>
          <p:cNvPr id="4" name="TextBox 3"/>
          <p:cNvSpPr txBox="1"/>
          <p:nvPr/>
        </p:nvSpPr>
        <p:spPr>
          <a:xfrm>
            <a:off x="297346" y="6037944"/>
            <a:ext cx="8078028" cy="338554"/>
          </a:xfrm>
          <a:prstGeom prst="rect">
            <a:avLst/>
          </a:prstGeom>
          <a:noFill/>
        </p:spPr>
        <p:txBody>
          <a:bodyPr wrap="square" rtlCol="0">
            <a:spAutoFit/>
          </a:bodyPr>
          <a:lstStyle/>
          <a:p>
            <a:r>
              <a:rPr lang="en-US" sz="800" baseline="30000" dirty="0">
                <a:latin typeface="Arial" panose="020B0604020202020204" pitchFamily="34" charset="0"/>
                <a:cs typeface="Arial" panose="020B0604020202020204" pitchFamily="34" charset="0"/>
              </a:rPr>
              <a:t>1</a:t>
            </a:r>
            <a:r>
              <a:rPr lang="en-US" sz="800" dirty="0">
                <a:latin typeface="Arial" panose="020B0604020202020204" pitchFamily="34" charset="0"/>
                <a:cs typeface="Arial" panose="020B0604020202020204" pitchFamily="34" charset="0"/>
              </a:rPr>
              <a:t>Robert C. Merton, Harvard Business Review, "The Crisis in Retirement Planning," July-August 2014.</a:t>
            </a:r>
          </a:p>
          <a:p>
            <a:r>
              <a:rPr lang="en-US" sz="800" baseline="30000" dirty="0">
                <a:latin typeface="Arial" panose="020B060402020202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Speaker reference: Our summarization of Robert C. Merton, Harvard Business Review, "The Crisis in Retirement Planning," July-August 2014.</a:t>
            </a:r>
          </a:p>
        </p:txBody>
      </p:sp>
      <p:sp>
        <p:nvSpPr>
          <p:cNvPr id="5" name="TextBox 4"/>
          <p:cNvSpPr txBox="1"/>
          <p:nvPr/>
        </p:nvSpPr>
        <p:spPr>
          <a:xfrm>
            <a:off x="533844" y="4510701"/>
            <a:ext cx="3184715" cy="1015663"/>
          </a:xfrm>
          <a:prstGeom prst="rect">
            <a:avLst/>
          </a:prstGeom>
          <a:noFill/>
        </p:spPr>
        <p:txBody>
          <a:bodyPr wrap="square" rtlCol="0">
            <a:spAutoFit/>
          </a:bodyPr>
          <a:lstStyle/>
          <a:p>
            <a:r>
              <a:rPr lang="en-US" sz="2400" b="1" dirty="0">
                <a:solidFill>
                  <a:srgbClr val="71953E"/>
                </a:solidFill>
                <a:latin typeface="Arial" panose="020B0604020202020204" pitchFamily="34" charset="0"/>
                <a:cs typeface="Arial" panose="020B0604020202020204" pitchFamily="34" charset="0"/>
              </a:rPr>
              <a:t>Robert Merton</a:t>
            </a:r>
          </a:p>
          <a:p>
            <a:r>
              <a:rPr lang="en-US" dirty="0">
                <a:solidFill>
                  <a:srgbClr val="404041"/>
                </a:solidFill>
                <a:latin typeface="Arial" panose="020B0604020202020204" pitchFamily="34" charset="0"/>
                <a:cs typeface="Arial" panose="020B0604020202020204" pitchFamily="34" charset="0"/>
              </a:rPr>
              <a:t>MIT Professor and </a:t>
            </a:r>
            <a:br>
              <a:rPr lang="en-US" dirty="0">
                <a:solidFill>
                  <a:srgbClr val="404041"/>
                </a:solidFill>
                <a:latin typeface="Arial" panose="020B0604020202020204" pitchFamily="34" charset="0"/>
                <a:cs typeface="Arial" panose="020B0604020202020204" pitchFamily="34" charset="0"/>
              </a:rPr>
            </a:br>
            <a:r>
              <a:rPr lang="en-US" dirty="0">
                <a:solidFill>
                  <a:srgbClr val="404041"/>
                </a:solidFill>
                <a:latin typeface="Arial" panose="020B0604020202020204" pitchFamily="34" charset="0"/>
                <a:cs typeface="Arial" panose="020B0604020202020204" pitchFamily="34" charset="0"/>
              </a:rPr>
              <a:t>Nobel Laureate in Economics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8" y="1925763"/>
            <a:ext cx="2569732" cy="2584938"/>
          </a:xfrm>
          <a:prstGeom prst="rect">
            <a:avLst/>
          </a:prstGeom>
        </p:spPr>
      </p:pic>
      <p:sp>
        <p:nvSpPr>
          <p:cNvPr id="7" name="Content Placeholder 2"/>
          <p:cNvSpPr txBox="1">
            <a:spLocks/>
          </p:cNvSpPr>
          <p:nvPr/>
        </p:nvSpPr>
        <p:spPr>
          <a:xfrm>
            <a:off x="3768203" y="4017959"/>
            <a:ext cx="4607171" cy="941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i="1" dirty="0">
                <a:solidFill>
                  <a:srgbClr val="404041"/>
                </a:solidFill>
              </a:rPr>
              <a:t>The only way to avoid a catastrophe is…</a:t>
            </a:r>
            <a:br>
              <a:rPr lang="en-US" sz="1900" i="1" dirty="0">
                <a:solidFill>
                  <a:srgbClr val="404041"/>
                </a:solidFill>
              </a:rPr>
            </a:br>
            <a:r>
              <a:rPr lang="en-US" sz="1900" b="1" i="1" dirty="0">
                <a:solidFill>
                  <a:srgbClr val="404041"/>
                </a:solidFill>
              </a:rPr>
              <a:t>to </a:t>
            </a:r>
            <a:r>
              <a:rPr lang="en-US" sz="1900" b="1" i="1" dirty="0">
                <a:solidFill>
                  <a:srgbClr val="424243"/>
                </a:solidFill>
              </a:rPr>
              <a:t>shift the mindset and metrics from asset value to income.</a:t>
            </a:r>
            <a:r>
              <a:rPr lang="en-US" sz="1900" b="1" i="1" baseline="30000" dirty="0">
                <a:solidFill>
                  <a:srgbClr val="424243"/>
                </a:solidFill>
              </a:rPr>
              <a:t>1</a:t>
            </a:r>
            <a:endParaRPr lang="en-US" sz="1900" b="1" i="1" baseline="30000" dirty="0">
              <a:solidFill>
                <a:schemeClr val="bg1"/>
              </a:solidFill>
            </a:endParaRPr>
          </a:p>
        </p:txBody>
      </p:sp>
      <p:sp>
        <p:nvSpPr>
          <p:cNvPr id="11" name="Content Placeholder 2"/>
          <p:cNvSpPr txBox="1">
            <a:spLocks/>
          </p:cNvSpPr>
          <p:nvPr/>
        </p:nvSpPr>
        <p:spPr>
          <a:xfrm>
            <a:off x="2831673" y="1372333"/>
            <a:ext cx="1793635" cy="1065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EA2E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424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424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900" b="1" i="1" spc="-180" dirty="0">
                <a:solidFill>
                  <a:schemeClr val="bg1">
                    <a:lumMod val="85000"/>
                  </a:schemeClr>
                </a:solidFill>
              </a:rPr>
              <a:t>“</a:t>
            </a:r>
          </a:p>
        </p:txBody>
      </p:sp>
    </p:spTree>
    <p:extLst>
      <p:ext uri="{BB962C8B-B14F-4D97-AF65-F5344CB8AC3E}">
        <p14:creationId xmlns:p14="http://schemas.microsoft.com/office/powerpoint/2010/main" val="4781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uild="p"/>
      <p:bldP spid="5"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of Discussion</a:t>
            </a:r>
          </a:p>
        </p:txBody>
      </p:sp>
      <p:sp>
        <p:nvSpPr>
          <p:cNvPr id="3" name="Content Placeholder 2"/>
          <p:cNvSpPr>
            <a:spLocks noGrp="1"/>
          </p:cNvSpPr>
          <p:nvPr>
            <p:ph idx="1"/>
          </p:nvPr>
        </p:nvSpPr>
        <p:spPr/>
        <p:txBody>
          <a:bodyPr>
            <a:normAutofit/>
          </a:bodyPr>
          <a:lstStyle/>
          <a:p>
            <a:pPr marL="0" indent="0">
              <a:buNone/>
            </a:pPr>
            <a:r>
              <a:rPr lang="en-US" b="1" dirty="0"/>
              <a:t>Yesterday’s thinking may not address today’s </a:t>
            </a:r>
            <a:br>
              <a:rPr lang="en-US" b="1" dirty="0"/>
            </a:br>
            <a:r>
              <a:rPr lang="en-US" b="1" dirty="0"/>
              <a:t>retirement reality</a:t>
            </a:r>
          </a:p>
          <a:p>
            <a:pPr lvl="1"/>
            <a:r>
              <a:rPr lang="en-US" dirty="0"/>
              <a:t>Thinking Beyond Accumulation</a:t>
            </a:r>
          </a:p>
          <a:p>
            <a:pPr lvl="1"/>
            <a:r>
              <a:rPr lang="en-US" dirty="0"/>
              <a:t>Timing: Can’t Predict Market Weather</a:t>
            </a:r>
          </a:p>
          <a:p>
            <a:pPr lvl="1"/>
            <a:r>
              <a:rPr lang="en-US" dirty="0"/>
              <a:t>How the Times Have Changed</a:t>
            </a:r>
          </a:p>
          <a:p>
            <a:pPr lvl="1"/>
            <a:r>
              <a:rPr lang="en-US" dirty="0"/>
              <a:t>Longer Retirement Requires a Longer View</a:t>
            </a:r>
          </a:p>
          <a:p>
            <a:endParaRPr lang="en-US" dirty="0"/>
          </a:p>
          <a:p>
            <a:pPr marL="0" indent="0">
              <a:buNone/>
            </a:pPr>
            <a:r>
              <a:rPr lang="en-US" b="1" dirty="0"/>
              <a:t>Sophisticated strategies can help assets last and provide opportunity to add value for clients</a:t>
            </a:r>
          </a:p>
          <a:p>
            <a:pPr lvl="1"/>
            <a:r>
              <a:rPr lang="en-US" dirty="0"/>
              <a:t>How to Approach Longevity</a:t>
            </a:r>
          </a:p>
          <a:p>
            <a:pPr lvl="1"/>
            <a:r>
              <a:rPr lang="en-US" dirty="0"/>
              <a:t>Withdrawal Strategies and Bracket Management</a:t>
            </a:r>
          </a:p>
          <a:p>
            <a:pPr lvl="1"/>
            <a:r>
              <a:rPr lang="en-US" dirty="0"/>
              <a:t>The Annuity Strategy</a:t>
            </a:r>
          </a:p>
          <a:p>
            <a:pPr lvl="1"/>
            <a:r>
              <a:rPr lang="en-US" dirty="0"/>
              <a:t>The Jackson Advantage</a:t>
            </a:r>
          </a:p>
        </p:txBody>
      </p:sp>
    </p:spTree>
    <p:extLst>
      <p:ext uri="{BB962C8B-B14F-4D97-AF65-F5344CB8AC3E}">
        <p14:creationId xmlns:p14="http://schemas.microsoft.com/office/powerpoint/2010/main" val="96434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4000"/>
                            </p:stCondLst>
                            <p:childTnLst>
                              <p:par>
                                <p:cTn id="29" presetID="10" presetClass="entr" presetSubtype="0" fill="hold" nodeType="after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4750"/>
                            </p:stCondLst>
                            <p:childTnLst>
                              <p:par>
                                <p:cTn id="33" presetID="10" presetClass="entr" presetSubtype="0" fill="hold" nodeType="after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5500"/>
                            </p:stCondLst>
                            <p:childTnLst>
                              <p:par>
                                <p:cTn id="37" presetID="10" presetClass="entr" presetSubtype="0" fill="hold" nodeType="afterEffect">
                                  <p:stCondLst>
                                    <p:cond delay="25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6250"/>
                            </p:stCondLst>
                            <p:childTnLst>
                              <p:par>
                                <p:cTn id="41" presetID="10" presetClass="entr" presetSubtype="0" fill="hold" nodeType="afterEffect">
                                  <p:stCondLst>
                                    <p:cond delay="25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46404</TotalTime>
  <Words>9821</Words>
  <Application>Microsoft Office PowerPoint</Application>
  <PresentationFormat>On-screen Show (4:3)</PresentationFormat>
  <Paragraphs>723</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ＭＳ Ｐゴシック</vt:lpstr>
      <vt:lpstr>Arial</vt:lpstr>
      <vt:lpstr>Arial Narrow</vt:lpstr>
      <vt:lpstr>Calibri</vt:lpstr>
      <vt:lpstr>Wingdings</vt:lpstr>
      <vt:lpstr>Office Theme</vt:lpstr>
      <vt:lpstr>PowerPoint Presentation</vt:lpstr>
      <vt:lpstr>Important Disclosures</vt:lpstr>
      <vt:lpstr>Important Disclosures</vt:lpstr>
      <vt:lpstr>Important Disclosures</vt:lpstr>
      <vt:lpstr>Income Questions</vt:lpstr>
      <vt:lpstr>Defined Benefit Pension Answers</vt:lpstr>
      <vt:lpstr>Today's Answers</vt:lpstr>
      <vt:lpstr>What’s So Special About Retirement Income?</vt:lpstr>
      <vt:lpstr>Topics of Discussion</vt:lpstr>
      <vt:lpstr>There’s a Hole in ‘Holistic’</vt:lpstr>
      <vt:lpstr>Volatility is Volatility, Right? </vt:lpstr>
      <vt:lpstr>Portfolio and Income Volatility</vt:lpstr>
      <vt:lpstr>Yesterday’s Retirement Income Planning</vt:lpstr>
      <vt:lpstr>Why There is No “Number”</vt:lpstr>
      <vt:lpstr>Yesterday’s Retirement Income Planning</vt:lpstr>
      <vt:lpstr>Sequence of Returns Risk</vt:lpstr>
      <vt:lpstr>Sequence of Returns Risk</vt:lpstr>
      <vt:lpstr>Sequence of Returns in History</vt:lpstr>
      <vt:lpstr>Sequence of Returns in History</vt:lpstr>
      <vt:lpstr>Retiring at the Wrong Time</vt:lpstr>
      <vt:lpstr>PowerPoint Presentation</vt:lpstr>
      <vt:lpstr>PowerPoint Presentation</vt:lpstr>
      <vt:lpstr>Breaking the 4% Rule</vt:lpstr>
      <vt:lpstr>Breaking the 4% Rule</vt:lpstr>
      <vt:lpstr>Breaking the 4% Rule</vt:lpstr>
      <vt:lpstr>Breaking the 4% Rule</vt:lpstr>
      <vt:lpstr>Breaking the 4% Rule</vt:lpstr>
      <vt:lpstr>Breaking the 4% Rule</vt:lpstr>
      <vt:lpstr>Breaking the 4% Rule</vt:lpstr>
      <vt:lpstr>The New Reality</vt:lpstr>
      <vt:lpstr>Important Disclosures</vt:lpstr>
      <vt:lpstr>Important Disclosures</vt:lpstr>
      <vt:lpstr>Longevity Is Getting Longer1</vt:lpstr>
      <vt:lpstr>Longevity Misunderstood</vt:lpstr>
      <vt:lpstr>Longevity Misunderstood</vt:lpstr>
      <vt:lpstr>What is Life Expectancy?</vt:lpstr>
      <vt:lpstr>What is Life Expectancy?</vt:lpstr>
      <vt:lpstr>What is Life Expectancy?</vt:lpstr>
      <vt:lpstr>Retirement Income Pitfalls: In Review</vt:lpstr>
      <vt:lpstr>Ways of Addressing Longevity</vt:lpstr>
      <vt:lpstr>How You Consume Money Matters</vt:lpstr>
      <vt:lpstr>How You Consume Money Matters</vt:lpstr>
      <vt:lpstr>Bracket Management</vt:lpstr>
      <vt:lpstr>Don’t Try This At Home</vt:lpstr>
      <vt:lpstr>What Does Failure Look Like?</vt:lpstr>
      <vt:lpstr>What Does Failure Look Like?</vt:lpstr>
      <vt:lpstr>The Annuity Approach</vt:lpstr>
      <vt:lpstr>The Advantages of Risk Pooling</vt:lpstr>
      <vt:lpstr>How Risk Pooling May Increase Income  and Decrease Longevity Risk</vt:lpstr>
      <vt:lpstr>How Risk Pooling May Increase Income  and Decrease Longevity Risk</vt:lpstr>
      <vt:lpstr>Important Disclosures</vt:lpstr>
      <vt:lpstr>The Annuity Strategy</vt:lpstr>
      <vt:lpstr>The Annuity Strategy</vt:lpstr>
      <vt:lpstr>Tools and Resources</vt:lpstr>
      <vt:lpstr>Important Disclosures</vt:lpstr>
      <vt:lpstr>Important Disclosures</vt:lpstr>
      <vt:lpstr>Important Disclosures</vt:lpstr>
      <vt:lpstr>PowerPoint Presentation</vt:lpstr>
    </vt:vector>
  </TitlesOfParts>
  <Company>PGDS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McGrath, Molly</dc:creator>
  <cp:lastModifiedBy>Jean Nagle</cp:lastModifiedBy>
  <cp:revision>446</cp:revision>
  <cp:lastPrinted>2017-06-13T15:44:21Z</cp:lastPrinted>
  <dcterms:created xsi:type="dcterms:W3CDTF">2016-09-13T20:25:10Z</dcterms:created>
  <dcterms:modified xsi:type="dcterms:W3CDTF">2019-04-08T18:24:11Z</dcterms:modified>
</cp:coreProperties>
</file>