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47" r:id="rId3"/>
    <p:sldId id="395" r:id="rId4"/>
    <p:sldId id="421" r:id="rId5"/>
    <p:sldId id="422" r:id="rId6"/>
    <p:sldId id="513" r:id="rId7"/>
    <p:sldId id="433" r:id="rId8"/>
    <p:sldId id="396" r:id="rId9"/>
    <p:sldId id="402" r:id="rId10"/>
    <p:sldId id="426" r:id="rId11"/>
    <p:sldId id="423" r:id="rId12"/>
    <p:sldId id="425" r:id="rId13"/>
    <p:sldId id="424" r:id="rId14"/>
    <p:sldId id="498" r:id="rId15"/>
    <p:sldId id="499" r:id="rId16"/>
    <p:sldId id="500" r:id="rId17"/>
    <p:sldId id="418" r:id="rId18"/>
    <p:sldId id="517" r:id="rId19"/>
    <p:sldId id="495" r:id="rId20"/>
    <p:sldId id="514" r:id="rId21"/>
    <p:sldId id="5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94"/>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F2C88-85F8-3344-B38F-8A0262507170}" type="datetimeFigureOut">
              <a:rPr lang="en-US" smtClean="0"/>
              <a:t>5/3/19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9F5CB-D78C-9349-A1F7-5E49AFB04F80}" type="slidenum">
              <a:rPr lang="en-US" smtClean="0"/>
              <a:t>‹#›</a:t>
            </a:fld>
            <a:endParaRPr lang="en-US"/>
          </a:p>
        </p:txBody>
      </p:sp>
    </p:spTree>
    <p:extLst>
      <p:ext uri="{BB962C8B-B14F-4D97-AF65-F5344CB8AC3E}">
        <p14:creationId xmlns:p14="http://schemas.microsoft.com/office/powerpoint/2010/main" val="326363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225B2B3-B70B-AB46-862A-CC83901DAB67}"/>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C1779F66-ACD5-204C-86F0-FFD833C348DB}"/>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33119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BAF166C-31E1-1C48-8A21-5E5E971695F3}"/>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F8407C4B-0DDF-E64D-A897-7DD8F4A8E416}"/>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246023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720A0F0-B5B7-4B48-8226-14BBDC0190D9}"/>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DCAEE5C7-4268-D04E-AD13-884BAB709D8B}"/>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209157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9D1A26B-C10B-3041-8AC2-04DC670D164A}"/>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7E36F30D-D76C-964A-B7A8-E0136DED4C47}"/>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04300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AF9F513-5672-E245-BC10-E85BBD4EA2FD}"/>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42B7FFD3-6F51-B54D-90A6-B2592DD2BCF9}"/>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409546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2EEA371-0E16-644E-AB41-62A7CA364DA2}"/>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681BB78F-7AD5-C64A-BD2A-3C78B7B358BB}"/>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69386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B801320-2DB8-D643-8363-A66577F0B5D8}"/>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ABCC850B-0557-3B44-BA44-3FDF4FE9667F}"/>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454171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136F0E1-E5E6-0B48-B04D-FD5D1C065176}"/>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3614DBF7-CCD6-5446-951C-3A2C386646B9}"/>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36926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136F0E1-E5E6-0B48-B04D-FD5D1C065176}"/>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3614DBF7-CCD6-5446-951C-3A2C386646B9}"/>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76520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6EA8891A-FD49-8843-A340-F5B6D08C4C8E}"/>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a:extLst>
              <a:ext uri="{FF2B5EF4-FFF2-40B4-BE49-F238E27FC236}">
                <a16:creationId xmlns:a16="http://schemas.microsoft.com/office/drawing/2014/main" id="{4B915855-8722-BF4B-B9B8-1D6386E21CE1}"/>
              </a:ext>
            </a:extLst>
          </p:cNvPr>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r>
              <a:rPr lang="en-US" altLang="en-US">
                <a:latin typeface="Arial" panose="020B0604020202020204" pitchFamily="34" charset="0"/>
              </a:rPr>
              <a:t>Hyperbolic Discounting is completely rational in the economics of divorce. People do weird things during and after divorce. We have seen people deliberately run a successful business into the ground to spite their former spouse. It is not uncommon for former spouses to go back to court every year to re-assess the appropriate level of spousal and child support payments. There is a very real value possibility taking less, or paying more, today will turn into a far better deal than the alternative when your client incorporates the emotional and economic costs of ongoing litigation and ambiguity of the outcomes. </a:t>
            </a:r>
          </a:p>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1588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85A788-3321-0542-816E-3720030A4DF8}"/>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8002335A-F325-B84E-9A63-C078778FDC94}"/>
              </a:ext>
            </a:extLst>
          </p:cNvPr>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208026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7EC3A09-6B42-134D-8572-16C0B2BA4631}"/>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F72B773B-881B-A047-BD6B-0668328539D0}"/>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70215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8E92FBB-22F1-0345-BEC7-9B29140FA8CC}"/>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2F38C39-8E44-1D47-93B7-65B1BCED3BDA}"/>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382225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8B4C5C3-255F-F04D-9443-16D49C23D832}"/>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2F9D5044-1EE2-8749-8586-5B463D0781FF}"/>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84936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BA1102-3406-3448-AA26-CDB20F959BE6}"/>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8DB04FFD-16DB-BC4B-8451-25E6A20C7DBB}"/>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27548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CBA88A0-F9E6-E249-93F8-E7B55EA6D1A7}"/>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51B5A2CF-8C19-E34C-993C-28B45FF61C0D}"/>
              </a:ext>
            </a:extLst>
          </p:cNvPr>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219338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DD32D19-7549-5A41-8F3E-E64504200501}"/>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E33A8B64-CC0F-DC44-824D-6CEB61D0EA39}"/>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190028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995EFE-36B0-8E48-AEB0-0BD3624AEFA2}"/>
              </a:ext>
            </a:extLst>
          </p:cNvPr>
          <p:cNvSpPr>
            <a:spLocks noChangeArrowheads="1" noTextEdit="1"/>
          </p:cNvSpPr>
          <p:nvPr>
            <p:ph type="sldImg"/>
          </p:nvPr>
        </p:nvSpPr>
        <p:spPr bwMode="auto">
          <a:xfrm>
            <a:off x="457200" y="720725"/>
            <a:ext cx="64008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A8192716-7E72-B04C-9365-AF4B3C96748B}"/>
              </a:ext>
            </a:extLst>
          </p:cNvPr>
          <p:cNvSpPr>
            <a:spLocks noGrp="1" noChangeArrowheads="1"/>
          </p:cNvSpPr>
          <p:nvPr>
            <p:ph type="body" idx="1"/>
          </p:nvPr>
        </p:nvSpPr>
        <p:spPr bwMode="auto">
          <a:xfrm>
            <a:off x="568325" y="4560888"/>
            <a:ext cx="6259513" cy="4640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56" tIns="48328" rIns="96656" bIns="48328"/>
          <a:lstStyle/>
          <a:p>
            <a:endParaRPr lang="en-US" altLang="en-US">
              <a:latin typeface="Arial" panose="020B0604020202020204" pitchFamily="34" charset="0"/>
            </a:endParaRPr>
          </a:p>
        </p:txBody>
      </p:sp>
    </p:spTree>
    <p:extLst>
      <p:ext uri="{BB962C8B-B14F-4D97-AF65-F5344CB8AC3E}">
        <p14:creationId xmlns:p14="http://schemas.microsoft.com/office/powerpoint/2010/main" val="59016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CB58-F234-2845-BD6F-F6E304FF7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1B9EEA-CDCA-4543-B121-813F2D407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F87BDF-C479-6243-83C9-A216103906FF}"/>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07F491FD-1EC2-1547-837D-DD51CCCF0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D55F3-061D-2E4A-9531-CD09AF4C3045}"/>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341822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43E9-E831-1547-931F-7DBC32F4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C14B9-1B4B-9E4A-9035-3F4300BD0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DF9E9-9B11-E945-B85C-9D5125F3DF63}"/>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2AF44F7D-D81E-6F40-B08F-1B9A06369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89B47-BA69-A24F-A8D9-2F10A4BE257F}"/>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6674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DA4F1-DCD7-034B-A6E8-5D5D8659A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84597-2590-5F4D-9007-BE5496D75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E3731-B96C-7248-9F19-4EE68C7FF19B}"/>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7456669F-4470-F44D-8686-872B4660F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8A058-F381-F24F-8E0B-6C9CFCDE2788}"/>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242860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0E56-6012-A342-9D02-9261B3F05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109D1-21FD-0446-8F8E-51253E4A4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F67B8-FBE7-E543-9F15-D7DFA2B52486}"/>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D28C2B49-07B3-D148-B013-9B90B58A5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2F3E8-3705-A942-B6D5-99269969DCA7}"/>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343597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B712-97F8-DB40-B31D-68B2A9C77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695A7-66DF-2646-905B-A238099A2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E6A02B-CAD7-8041-8781-C4BBE5BF6646}"/>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04F8BD0B-D204-6442-ACA6-A9A349C20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C7E59-54DE-0040-8F90-81F52B5BDBAE}"/>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367659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E91D-2092-BA45-A037-BB4CC84AB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3D37F-3777-CA4D-AEBA-65D7BA217D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95507-7F85-1349-A722-F52FCADBB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9C3C5-6D8D-1C42-9D0F-C2B828333559}"/>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6" name="Footer Placeholder 5">
            <a:extLst>
              <a:ext uri="{FF2B5EF4-FFF2-40B4-BE49-F238E27FC236}">
                <a16:creationId xmlns:a16="http://schemas.microsoft.com/office/drawing/2014/main" id="{0657C99D-1122-8C40-95CA-831DA36EA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7D6B7-B9B1-E34B-98DB-99171A72DD78}"/>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104490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845A-78D8-974B-823C-21B995FA7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71438-8C00-D24D-9EB6-E1EB4A506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EAC073-4C13-A844-9DD0-AA624FD1D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40D12-1195-3A4A-8070-48239A57C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B19C25-1FA2-8642-85F8-EE144117D0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3C8C6-FC3C-ED49-9065-58F95D4DCB04}"/>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8" name="Footer Placeholder 7">
            <a:extLst>
              <a:ext uri="{FF2B5EF4-FFF2-40B4-BE49-F238E27FC236}">
                <a16:creationId xmlns:a16="http://schemas.microsoft.com/office/drawing/2014/main" id="{8191608D-D2F5-514A-96CE-7B5A978E3B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2D60D2-BF16-9649-83CB-C59CEE2FD694}"/>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28478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D708-2712-054B-B6DA-014F566578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C8ED1-5D51-E041-B47D-017CC1112E01}"/>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4" name="Footer Placeholder 3">
            <a:extLst>
              <a:ext uri="{FF2B5EF4-FFF2-40B4-BE49-F238E27FC236}">
                <a16:creationId xmlns:a16="http://schemas.microsoft.com/office/drawing/2014/main" id="{48D99168-8498-FD47-8698-6A6F6F825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95F1C3-A006-2F43-A8CA-DD5907E98F80}"/>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369366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1D40B-4045-2A4B-9310-D7B8BBFF89DF}"/>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3" name="Footer Placeholder 2">
            <a:extLst>
              <a:ext uri="{FF2B5EF4-FFF2-40B4-BE49-F238E27FC236}">
                <a16:creationId xmlns:a16="http://schemas.microsoft.com/office/drawing/2014/main" id="{C8CD42BD-5C90-B140-B886-BF74885ED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C8EDA-B4FD-E647-AE7B-2E43AB2BE22C}"/>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140102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80BE-F833-444C-BC2F-8E944ECF6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23B1EC-459A-084E-9569-F8FD07C23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1A50CC-E43A-E849-8C44-ABB461DF0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0D399-7E7F-9148-AB69-77476AEDE90F}"/>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6" name="Footer Placeholder 5">
            <a:extLst>
              <a:ext uri="{FF2B5EF4-FFF2-40B4-BE49-F238E27FC236}">
                <a16:creationId xmlns:a16="http://schemas.microsoft.com/office/drawing/2014/main" id="{CA19E57D-761B-DF40-A33C-6CB0D00A0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C3A90-24FD-4840-9BFB-96DD74256A9B}"/>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47591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E401-918B-BF46-82D6-EEDE9C2AB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E1B26-F891-7348-9C9C-FF8B8ED9A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4C7D6-E285-BB4C-960D-0184372C7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94691-8B21-EA4E-BE4A-0D590BC42065}"/>
              </a:ext>
            </a:extLst>
          </p:cNvPr>
          <p:cNvSpPr>
            <a:spLocks noGrp="1"/>
          </p:cNvSpPr>
          <p:nvPr>
            <p:ph type="dt" sz="half" idx="10"/>
          </p:nvPr>
        </p:nvSpPr>
        <p:spPr/>
        <p:txBody>
          <a:bodyPr/>
          <a:lstStyle/>
          <a:p>
            <a:fld id="{A5133FFD-1130-1348-A01B-933FE4F7A48A}" type="datetimeFigureOut">
              <a:rPr lang="en-US" smtClean="0"/>
              <a:t>5/3/19</a:t>
            </a:fld>
            <a:endParaRPr lang="en-US"/>
          </a:p>
        </p:txBody>
      </p:sp>
      <p:sp>
        <p:nvSpPr>
          <p:cNvPr id="6" name="Footer Placeholder 5">
            <a:extLst>
              <a:ext uri="{FF2B5EF4-FFF2-40B4-BE49-F238E27FC236}">
                <a16:creationId xmlns:a16="http://schemas.microsoft.com/office/drawing/2014/main" id="{08B62FE0-3717-8341-B4E5-464868A48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EECCE-91F4-6240-BDB3-D77FAFCD5883}"/>
              </a:ext>
            </a:extLst>
          </p:cNvPr>
          <p:cNvSpPr>
            <a:spLocks noGrp="1"/>
          </p:cNvSpPr>
          <p:nvPr>
            <p:ph type="sldNum" sz="quarter" idx="12"/>
          </p:nvPr>
        </p:nvSpPr>
        <p:spPr/>
        <p:txBody>
          <a:bodyPr/>
          <a:lstStyle/>
          <a:p>
            <a:fld id="{682FEFE8-36BA-0842-8F47-D4AA1EC94CAD}" type="slidenum">
              <a:rPr lang="en-US" smtClean="0"/>
              <a:t>‹#›</a:t>
            </a:fld>
            <a:endParaRPr lang="en-US"/>
          </a:p>
        </p:txBody>
      </p:sp>
    </p:spTree>
    <p:extLst>
      <p:ext uri="{BB962C8B-B14F-4D97-AF65-F5344CB8AC3E}">
        <p14:creationId xmlns:p14="http://schemas.microsoft.com/office/powerpoint/2010/main" val="29632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C0573-8EC6-9949-B134-459D9A14F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BAA3F-34ED-F94C-BB46-A0847C895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F4F16-C1BD-B342-831C-C5DBAE7F2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3FFD-1130-1348-A01B-933FE4F7A48A}" type="datetimeFigureOut">
              <a:rPr lang="en-US" smtClean="0"/>
              <a:t>5/3/19</a:t>
            </a:fld>
            <a:endParaRPr lang="en-US"/>
          </a:p>
        </p:txBody>
      </p:sp>
      <p:sp>
        <p:nvSpPr>
          <p:cNvPr id="5" name="Footer Placeholder 4">
            <a:extLst>
              <a:ext uri="{FF2B5EF4-FFF2-40B4-BE49-F238E27FC236}">
                <a16:creationId xmlns:a16="http://schemas.microsoft.com/office/drawing/2014/main" id="{0B90B33E-76CD-984E-BFB7-814969510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C4AE96-EE56-D447-8D17-6BCAD9114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FEFE8-36BA-0842-8F47-D4AA1EC94CAD}" type="slidenum">
              <a:rPr lang="en-US" smtClean="0"/>
              <a:t>‹#›</a:t>
            </a:fld>
            <a:endParaRPr lang="en-US"/>
          </a:p>
        </p:txBody>
      </p:sp>
    </p:spTree>
    <p:extLst>
      <p:ext uri="{BB962C8B-B14F-4D97-AF65-F5344CB8AC3E}">
        <p14:creationId xmlns:p14="http://schemas.microsoft.com/office/powerpoint/2010/main" val="334758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erry@krafanellilaw.com" TargetMode="External"/><Relationship Id="rId2" Type="http://schemas.openxmlformats.org/officeDocument/2006/relationships/hyperlink" Target="mailto:jmcauliffecds@gmail.co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9FB3-8171-E34F-A808-D4FFE2B1F131}"/>
              </a:ext>
            </a:extLst>
          </p:cNvPr>
          <p:cNvSpPr>
            <a:spLocks noGrp="1"/>
          </p:cNvSpPr>
          <p:nvPr>
            <p:ph type="ctrTitle"/>
          </p:nvPr>
        </p:nvSpPr>
        <p:spPr>
          <a:xfrm>
            <a:off x="1524000" y="2236572"/>
            <a:ext cx="9144000" cy="1365465"/>
          </a:xfrm>
        </p:spPr>
        <p:txBody>
          <a:bodyPr>
            <a:noAutofit/>
          </a:bodyPr>
          <a:lstStyle/>
          <a:p>
            <a:r>
              <a:rPr lang="en-US" sz="4800" b="1" dirty="0">
                <a:latin typeface="+mn-lt"/>
                <a:cs typeface="Arial" panose="020B0604020202020204" pitchFamily="34" charset="0"/>
              </a:rPr>
              <a:t>DIVORCE FINANCIAL PLANNING </a:t>
            </a:r>
            <a:br>
              <a:rPr lang="en-US" sz="4800" b="1" dirty="0">
                <a:latin typeface="+mn-lt"/>
                <a:cs typeface="Arial" panose="020B0604020202020204" pitchFamily="34" charset="0"/>
              </a:rPr>
            </a:br>
            <a:r>
              <a:rPr lang="en-US" sz="4800" b="1" dirty="0">
                <a:latin typeface="+mn-lt"/>
                <a:cs typeface="Arial" panose="020B0604020202020204" pitchFamily="34" charset="0"/>
              </a:rPr>
              <a:t>AND MEDIATION</a:t>
            </a:r>
          </a:p>
        </p:txBody>
      </p:sp>
      <p:sp>
        <p:nvSpPr>
          <p:cNvPr id="3" name="Subtitle 2">
            <a:extLst>
              <a:ext uri="{FF2B5EF4-FFF2-40B4-BE49-F238E27FC236}">
                <a16:creationId xmlns:a16="http://schemas.microsoft.com/office/drawing/2014/main" id="{FFA34E5A-D2B9-4B42-9ACB-E63D0A5F293A}"/>
              </a:ext>
            </a:extLst>
          </p:cNvPr>
          <p:cNvSpPr>
            <a:spLocks noGrp="1"/>
          </p:cNvSpPr>
          <p:nvPr>
            <p:ph type="subTitle" idx="1"/>
          </p:nvPr>
        </p:nvSpPr>
        <p:spPr>
          <a:xfrm>
            <a:off x="1524000" y="3792384"/>
            <a:ext cx="9144000" cy="2061763"/>
          </a:xfrm>
        </p:spPr>
        <p:txBody>
          <a:bodyPr>
            <a:normAutofit fontScale="62500" lnSpcReduction="20000"/>
          </a:bodyPr>
          <a:lstStyle/>
          <a:p>
            <a:endParaRPr lang="en-US" dirty="0"/>
          </a:p>
          <a:p>
            <a:r>
              <a:rPr lang="en-US" sz="4600" i="1" dirty="0"/>
              <a:t>AVOIDING CRITICAL FINANCIAL ERRORS </a:t>
            </a:r>
          </a:p>
          <a:p>
            <a:r>
              <a:rPr lang="en-US" sz="4600" i="1" dirty="0"/>
              <a:t>IN DIVORCE SETTLEMENTS</a:t>
            </a:r>
          </a:p>
          <a:p>
            <a:endParaRPr lang="en-US" dirty="0"/>
          </a:p>
          <a:p>
            <a:r>
              <a:rPr lang="en-US" sz="2600" dirty="0"/>
              <a:t>JANE E. MCAULIFFE, CDFA®, PRESIDENT OF COLLABORATIVE DIVORCE STRATEGIES</a:t>
            </a:r>
          </a:p>
          <a:p>
            <a:r>
              <a:rPr lang="en-US" sz="2600" dirty="0"/>
              <a:t>ATTORNEY KERRY I. RAFANELLI OF RAFANELLI LAW</a:t>
            </a:r>
          </a:p>
        </p:txBody>
      </p:sp>
      <p:pic>
        <p:nvPicPr>
          <p:cNvPr id="7" name="Picture 6" descr="A close up of a logo&#10;&#10;Description automatically generated">
            <a:extLst>
              <a:ext uri="{FF2B5EF4-FFF2-40B4-BE49-F238E27FC236}">
                <a16:creationId xmlns:a16="http://schemas.microsoft.com/office/drawing/2014/main" id="{7C210CC0-6D33-B043-9B1C-DD3AEF67DA0C}"/>
              </a:ext>
            </a:extLst>
          </p:cNvPr>
          <p:cNvPicPr>
            <a:picLocks noChangeAspect="1"/>
          </p:cNvPicPr>
          <p:nvPr/>
        </p:nvPicPr>
        <p:blipFill>
          <a:blip r:embed="rId2"/>
          <a:stretch>
            <a:fillRect/>
          </a:stretch>
        </p:blipFill>
        <p:spPr>
          <a:xfrm>
            <a:off x="4928287" y="0"/>
            <a:ext cx="2335426" cy="2335426"/>
          </a:xfrm>
          <a:prstGeom prst="rect">
            <a:avLst/>
          </a:prstGeom>
        </p:spPr>
      </p:pic>
    </p:spTree>
    <p:extLst>
      <p:ext uri="{BB962C8B-B14F-4D97-AF65-F5344CB8AC3E}">
        <p14:creationId xmlns:p14="http://schemas.microsoft.com/office/powerpoint/2010/main" val="343488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E9426126-DC3F-7647-B8B8-8D7AE46653E9}"/>
              </a:ext>
            </a:extLst>
          </p:cNvPr>
          <p:cNvSpPr>
            <a:spLocks noGrp="1" noChangeArrowheads="1"/>
          </p:cNvSpPr>
          <p:nvPr>
            <p:ph type="title"/>
          </p:nvPr>
        </p:nvSpPr>
        <p:spPr>
          <a:xfrm>
            <a:off x="864973" y="533400"/>
            <a:ext cx="8736227" cy="685800"/>
          </a:xfrm>
        </p:spPr>
        <p:txBody>
          <a:bodyPr rtlCol="0">
            <a:normAutofit fontScale="90000"/>
          </a:bodyPr>
          <a:lstStyle/>
          <a:p>
            <a:pPr>
              <a:defRPr/>
            </a:pPr>
            <a:r>
              <a:rPr lang="en-US" u="sng" dirty="0">
                <a:latin typeface="Times New Roman" pitchFamily="18" charset="0"/>
                <a:cs typeface="Times New Roman" pitchFamily="18" charset="0"/>
              </a:rPr>
              <a:t>What is Divorce Financial Planning?</a:t>
            </a:r>
            <a:endParaRPr lang="en-US" sz="5400" u="sng" dirty="0">
              <a:latin typeface="Times New Roman" pitchFamily="18" charset="0"/>
              <a:cs typeface="Times New Roman" pitchFamily="18" charset="0"/>
            </a:endParaRPr>
          </a:p>
        </p:txBody>
      </p:sp>
      <p:sp>
        <p:nvSpPr>
          <p:cNvPr id="33795" name="Rectangle 8">
            <a:extLst>
              <a:ext uri="{FF2B5EF4-FFF2-40B4-BE49-F238E27FC236}">
                <a16:creationId xmlns:a16="http://schemas.microsoft.com/office/drawing/2014/main" id="{265A9717-B9D4-924A-9329-F5B49CB6BF20}"/>
              </a:ext>
            </a:extLst>
          </p:cNvPr>
          <p:cNvSpPr>
            <a:spLocks noGrp="1" noChangeArrowheads="1"/>
          </p:cNvSpPr>
          <p:nvPr>
            <p:ph idx="1"/>
          </p:nvPr>
        </p:nvSpPr>
        <p:spPr bwMode="auto">
          <a:xfrm>
            <a:off x="1905000" y="1752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rPr>
              <a:t>Financial Analysis</a:t>
            </a:r>
          </a:p>
          <a:p>
            <a:pPr eaLnBrk="1" hangingPunct="1">
              <a:lnSpc>
                <a:spcPct val="90000"/>
              </a:lnSpc>
            </a:pPr>
            <a:r>
              <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rPr>
              <a:t>Strategy</a:t>
            </a:r>
          </a:p>
          <a:p>
            <a:pPr eaLnBrk="1" hangingPunct="1">
              <a:lnSpc>
                <a:spcPct val="90000"/>
              </a:lnSpc>
            </a:pPr>
            <a:r>
              <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rPr>
              <a:t>Negotiation</a:t>
            </a:r>
          </a:p>
          <a:p>
            <a:pPr eaLnBrk="1" hangingPunct="1">
              <a:lnSpc>
                <a:spcPct val="90000"/>
              </a:lnSpc>
            </a:pPr>
            <a:r>
              <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rPr>
              <a:t>Decision Coaching</a:t>
            </a:r>
          </a:p>
          <a:p>
            <a:pPr eaLnBrk="1" hangingPunct="1">
              <a:lnSpc>
                <a:spcPct val="90000"/>
              </a:lnSpc>
            </a:pPr>
            <a:r>
              <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rPr>
              <a:t>Collaboration</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Attorneys</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Mental Health Professionals</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Forensic Accountants</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Trust and Estate Lawyers</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Financial Planners</a:t>
            </a:r>
          </a:p>
          <a:p>
            <a:pPr lvl="1" eaLnBrk="1" hangingPunct="1">
              <a:lnSpc>
                <a:spcPct val="90000"/>
              </a:lnSpc>
            </a:pPr>
            <a:r>
              <a:rPr lang="en-US" altLang="en-US" sz="2000" dirty="0">
                <a:latin typeface="Times New Roman" panose="02020603050405020304" pitchFamily="18" charset="0"/>
                <a:ea typeface="ヒラギノ角ゴ Pro W3" panose="020B0300000000000000" pitchFamily="34" charset="-128"/>
                <a:cs typeface="Times New Roman" panose="02020603050405020304" pitchFamily="18" charset="0"/>
              </a:rPr>
              <a:t>Investment Advisors</a:t>
            </a:r>
          </a:p>
          <a:p>
            <a:pPr eaLnBrk="1" hangingPunct="1">
              <a:lnSpc>
                <a:spcPct val="90000"/>
              </a:lnSpc>
            </a:pPr>
            <a:endParaRPr lang="en-US" altLang="en-US" sz="2700"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20CA5E56-5656-DA43-BEA6-7FEBECE3E4FF}"/>
              </a:ext>
            </a:extLst>
          </p:cNvPr>
          <p:cNvPicPr>
            <a:picLocks noChangeAspect="1"/>
          </p:cNvPicPr>
          <p:nvPr/>
        </p:nvPicPr>
        <p:blipFill>
          <a:blip r:embed="rId3"/>
          <a:stretch>
            <a:fillRect/>
          </a:stretch>
        </p:blipFill>
        <p:spPr>
          <a:xfrm>
            <a:off x="9798909" y="4464909"/>
            <a:ext cx="2393092" cy="2393092"/>
          </a:xfrm>
          <a:prstGeom prst="rect">
            <a:avLst/>
          </a:prstGeom>
        </p:spPr>
      </p:pic>
    </p:spTree>
    <p:extLst>
      <p:ext uri="{BB962C8B-B14F-4D97-AF65-F5344CB8AC3E}">
        <p14:creationId xmlns:p14="http://schemas.microsoft.com/office/powerpoint/2010/main" val="144905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B607CAA6-2808-9B4D-B918-01FD6E8BAD49}"/>
              </a:ext>
            </a:extLst>
          </p:cNvPr>
          <p:cNvSpPr>
            <a:spLocks noGrp="1" noChangeArrowheads="1"/>
          </p:cNvSpPr>
          <p:nvPr>
            <p:ph type="title"/>
          </p:nvPr>
        </p:nvSpPr>
        <p:spPr>
          <a:xfrm>
            <a:off x="1219200" y="533400"/>
            <a:ext cx="8382000" cy="685800"/>
          </a:xfrm>
        </p:spPr>
        <p:txBody>
          <a:bodyPr rtlCol="0">
            <a:normAutofit fontScale="90000"/>
          </a:bodyPr>
          <a:lstStyle/>
          <a:p>
            <a:pPr>
              <a:defRPr/>
            </a:pPr>
            <a:r>
              <a:rPr lang="en-US" u="sng" dirty="0">
                <a:latin typeface="Times New Roman" pitchFamily="18" charset="0"/>
                <a:cs typeface="Times New Roman" pitchFamily="18" charset="0"/>
              </a:rPr>
              <a:t>What is Divorce Financial Planning?</a:t>
            </a:r>
            <a:endParaRPr lang="en-US" sz="5400" u="sng" dirty="0">
              <a:latin typeface="Times New Roman" pitchFamily="18" charset="0"/>
              <a:cs typeface="Times New Roman" pitchFamily="18" charset="0"/>
            </a:endParaRPr>
          </a:p>
        </p:txBody>
      </p:sp>
      <p:sp>
        <p:nvSpPr>
          <p:cNvPr id="35843" name="Rectangle 8">
            <a:extLst>
              <a:ext uri="{FF2B5EF4-FFF2-40B4-BE49-F238E27FC236}">
                <a16:creationId xmlns:a16="http://schemas.microsoft.com/office/drawing/2014/main" id="{1006347E-70CD-A548-8733-FB2F1E4207C7}"/>
              </a:ext>
            </a:extLst>
          </p:cNvPr>
          <p:cNvSpPr>
            <a:spLocks noGrp="1" noChangeArrowheads="1"/>
          </p:cNvSpPr>
          <p:nvPr>
            <p:ph idx="1"/>
          </p:nvPr>
        </p:nvSpPr>
        <p:spPr bwMode="auto">
          <a:xfrm>
            <a:off x="1905000" y="1752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clients understand the short and long term financial consequences of settlement options.</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level the playing field when one party feels at a disadvantage due to lack of financial knowledge or experience.</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gather the data needed to make fully informed and intelligent decisions.</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our clients and their attorneys strategize and build creative options to complicated settlement issues.</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build complete and accurate pictures of the family financial dynamic.</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conserve precious emotional and financial resources.</a:t>
            </a:r>
          </a:p>
          <a:p>
            <a:pPr eaLnBrk="1" hangingPunct="1">
              <a:lnSpc>
                <a:spcPct val="90000"/>
              </a:lnSpc>
            </a:pPr>
            <a:r>
              <a:rPr lang="en-US" altLang="en-US" sz="2000">
                <a:latin typeface="Book Antiqua" panose="02040602050305030304" pitchFamily="18" charset="0"/>
                <a:ea typeface="ヒラギノ角ゴ Pro W3" panose="020B0300000000000000" pitchFamily="34" charset="-128"/>
              </a:rPr>
              <a:t>We help our clients plan for financial independence post-divorce and provide Clarity for your Financial Future.</a:t>
            </a:r>
          </a:p>
          <a:p>
            <a:pPr eaLnBrk="1" hangingPunct="1">
              <a:lnSpc>
                <a:spcPct val="90000"/>
              </a:lnSpc>
            </a:pPr>
            <a:endParaRPr lang="en-US" altLang="en-US" sz="270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52A41B61-956B-2E41-B969-CD3E652B612A}"/>
              </a:ext>
            </a:extLst>
          </p:cNvPr>
          <p:cNvPicPr>
            <a:picLocks noChangeAspect="1"/>
          </p:cNvPicPr>
          <p:nvPr/>
        </p:nvPicPr>
        <p:blipFill>
          <a:blip r:embed="rId3"/>
          <a:stretch>
            <a:fillRect/>
          </a:stretch>
        </p:blipFill>
        <p:spPr>
          <a:xfrm>
            <a:off x="10227275" y="4893275"/>
            <a:ext cx="1964725" cy="1964725"/>
          </a:xfrm>
          <a:prstGeom prst="rect">
            <a:avLst/>
          </a:prstGeom>
        </p:spPr>
      </p:pic>
    </p:spTree>
    <p:extLst>
      <p:ext uri="{BB962C8B-B14F-4D97-AF65-F5344CB8AC3E}">
        <p14:creationId xmlns:p14="http://schemas.microsoft.com/office/powerpoint/2010/main" val="21502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E859F881-165E-3A4E-90EC-05177271C637}"/>
              </a:ext>
            </a:extLst>
          </p:cNvPr>
          <p:cNvSpPr>
            <a:spLocks noGrp="1" noChangeArrowheads="1"/>
          </p:cNvSpPr>
          <p:nvPr>
            <p:ph type="title"/>
          </p:nvPr>
        </p:nvSpPr>
        <p:spPr>
          <a:xfrm>
            <a:off x="1219200" y="533400"/>
            <a:ext cx="8382000" cy="685800"/>
          </a:xfrm>
        </p:spPr>
        <p:txBody>
          <a:bodyPr rtlCol="0">
            <a:normAutofit fontScale="90000"/>
          </a:bodyPr>
          <a:lstStyle/>
          <a:p>
            <a:pPr>
              <a:defRPr/>
            </a:pPr>
            <a:r>
              <a:rPr lang="en-US" u="sng" dirty="0">
                <a:latin typeface="Times New Roman" pitchFamily="18" charset="0"/>
                <a:cs typeface="Times New Roman" pitchFamily="18" charset="0"/>
              </a:rPr>
              <a:t>What is Divorce Financial Planning?</a:t>
            </a:r>
            <a:endParaRPr lang="en-US" sz="5400" u="sng" dirty="0">
              <a:latin typeface="Times New Roman" pitchFamily="18" charset="0"/>
              <a:cs typeface="Times New Roman" pitchFamily="18" charset="0"/>
            </a:endParaRPr>
          </a:p>
        </p:txBody>
      </p:sp>
      <p:sp>
        <p:nvSpPr>
          <p:cNvPr id="37891" name="Rectangle 8">
            <a:extLst>
              <a:ext uri="{FF2B5EF4-FFF2-40B4-BE49-F238E27FC236}">
                <a16:creationId xmlns:a16="http://schemas.microsoft.com/office/drawing/2014/main" id="{C99E7500-D8D9-CF4D-B1AC-5D9C5B760264}"/>
              </a:ext>
            </a:extLst>
          </p:cNvPr>
          <p:cNvSpPr>
            <a:spLocks noGrp="1" noChangeArrowheads="1"/>
          </p:cNvSpPr>
          <p:nvPr>
            <p:ph idx="1"/>
          </p:nvPr>
        </p:nvSpPr>
        <p:spPr bwMode="auto">
          <a:xfrm>
            <a:off x="1905000" y="1371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p>
            <a:r>
              <a:rPr lang="en-US" altLang="en-US" dirty="0">
                <a:latin typeface="Book Antiqua" panose="02040602050305030304" pitchFamily="18" charset="0"/>
                <a:ea typeface="ヒラギノ角ゴ Pro W3" panose="020B0300000000000000" pitchFamily="34" charset="-128"/>
              </a:rPr>
              <a:t>We regularly provide the following services:</a:t>
            </a:r>
          </a:p>
          <a:p>
            <a:pPr lvl="1"/>
            <a:r>
              <a:rPr lang="en-US" altLang="en-US" sz="2800" dirty="0">
                <a:latin typeface="Book Antiqua" panose="02040602050305030304" pitchFamily="18" charset="0"/>
                <a:ea typeface="ヒラギノ角ゴ Pro W3" panose="020B0300000000000000" pitchFamily="34" charset="-128"/>
              </a:rPr>
              <a:t>Net Worth Statements: data gathering and creation of detailed Net Worth Statements providing detailed guide to negotiations of asset and debt division including assistance with Declarations of Disclosures</a:t>
            </a:r>
          </a:p>
          <a:p>
            <a:pPr lvl="1"/>
            <a:r>
              <a:rPr lang="en-US" altLang="en-US" sz="2800" dirty="0">
                <a:latin typeface="Book Antiqua" panose="02040602050305030304" pitchFamily="18" charset="0"/>
                <a:ea typeface="ヒラギノ角ゴ Pro W3" panose="020B0300000000000000" pitchFamily="34" charset="-128"/>
              </a:rPr>
              <a:t>Cash Flow Analysis: detailed budget and needs analysis including analysis of marital standard of living and assistance with Declarations of Disclosures</a:t>
            </a:r>
          </a:p>
          <a:p>
            <a:pPr lvl="1"/>
            <a:r>
              <a:rPr lang="en-US" altLang="en-US" sz="2800" dirty="0">
                <a:latin typeface="Book Antiqua" panose="02040602050305030304" pitchFamily="18" charset="0"/>
                <a:ea typeface="ヒラギノ角ゴ Pro W3" panose="020B0300000000000000" pitchFamily="34" charset="-128"/>
              </a:rPr>
              <a:t>Income and Tax Projections: income tax planning, dependent exemption and support scenario comparisons, tax return and earning history reporting and analysis of income available for support</a:t>
            </a:r>
          </a:p>
          <a:p>
            <a:pPr eaLnBrk="1" hangingPunct="1">
              <a:lnSpc>
                <a:spcPct val="90000"/>
              </a:lnSpc>
            </a:pPr>
            <a:endParaRPr lang="en-US" altLang="en-US" sz="1800" dirty="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21B1F1F1-93B7-9D44-9115-AE1541594116}"/>
              </a:ext>
            </a:extLst>
          </p:cNvPr>
          <p:cNvPicPr>
            <a:picLocks noChangeAspect="1"/>
          </p:cNvPicPr>
          <p:nvPr/>
        </p:nvPicPr>
        <p:blipFill>
          <a:blip r:embed="rId3"/>
          <a:stretch>
            <a:fillRect/>
          </a:stretch>
        </p:blipFill>
        <p:spPr>
          <a:xfrm>
            <a:off x="10004853" y="4670853"/>
            <a:ext cx="2187147" cy="2187147"/>
          </a:xfrm>
          <a:prstGeom prst="rect">
            <a:avLst/>
          </a:prstGeom>
        </p:spPr>
      </p:pic>
    </p:spTree>
    <p:extLst>
      <p:ext uri="{BB962C8B-B14F-4D97-AF65-F5344CB8AC3E}">
        <p14:creationId xmlns:p14="http://schemas.microsoft.com/office/powerpoint/2010/main" val="382224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B8BBCAF7-9F0E-B947-8CB7-C751F0DBBA54}"/>
              </a:ext>
            </a:extLst>
          </p:cNvPr>
          <p:cNvSpPr>
            <a:spLocks noGrp="1" noChangeArrowheads="1"/>
          </p:cNvSpPr>
          <p:nvPr>
            <p:ph type="title"/>
          </p:nvPr>
        </p:nvSpPr>
        <p:spPr>
          <a:xfrm>
            <a:off x="1013254" y="533400"/>
            <a:ext cx="8587946" cy="685800"/>
          </a:xfrm>
        </p:spPr>
        <p:txBody>
          <a:bodyPr rtlCol="0">
            <a:normAutofit fontScale="90000"/>
          </a:bodyPr>
          <a:lstStyle/>
          <a:p>
            <a:pPr>
              <a:defRPr/>
            </a:pPr>
            <a:r>
              <a:rPr lang="en-US" u="sng" dirty="0">
                <a:latin typeface="Times New Roman" pitchFamily="18" charset="0"/>
                <a:cs typeface="Times New Roman" pitchFamily="18" charset="0"/>
              </a:rPr>
              <a:t>What is Divorce Financial Planning?</a:t>
            </a:r>
            <a:endParaRPr lang="en-US" sz="5400" u="sng" dirty="0">
              <a:latin typeface="Times New Roman" pitchFamily="18" charset="0"/>
              <a:cs typeface="Times New Roman" pitchFamily="18" charset="0"/>
            </a:endParaRPr>
          </a:p>
        </p:txBody>
      </p:sp>
      <p:sp>
        <p:nvSpPr>
          <p:cNvPr id="39939" name="Rectangle 8">
            <a:extLst>
              <a:ext uri="{FF2B5EF4-FFF2-40B4-BE49-F238E27FC236}">
                <a16:creationId xmlns:a16="http://schemas.microsoft.com/office/drawing/2014/main" id="{BBA60ECB-51DA-B941-8279-1ACB8820B17A}"/>
              </a:ext>
            </a:extLst>
          </p:cNvPr>
          <p:cNvSpPr>
            <a:spLocks noGrp="1" noChangeArrowheads="1"/>
          </p:cNvSpPr>
          <p:nvPr>
            <p:ph idx="1"/>
          </p:nvPr>
        </p:nvSpPr>
        <p:spPr bwMode="auto">
          <a:xfrm>
            <a:off x="1905000" y="1433384"/>
            <a:ext cx="8382000" cy="5424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lnSpcReduction="10000"/>
          </a:bodyPr>
          <a:lstStyle/>
          <a:p>
            <a:pPr lvl="1"/>
            <a:r>
              <a:rPr lang="en-US" altLang="en-US" dirty="0">
                <a:latin typeface="Book Antiqua" panose="02040602050305030304" pitchFamily="18" charset="0"/>
                <a:ea typeface="ヒラギノ角ゴ Pro W3" panose="020B0300000000000000" pitchFamily="34" charset="-128"/>
              </a:rPr>
              <a:t>Pension Benefit Valuation and Analysis: defined benefit and defined contribution plan valuations, community property valuations, and analysis of immediate asset offset or plan division though Qualified Domestic Relations Order (QDRO)</a:t>
            </a:r>
          </a:p>
          <a:p>
            <a:pPr lvl="2"/>
            <a:r>
              <a:rPr lang="en-US" altLang="en-US" sz="2400" dirty="0">
                <a:latin typeface="Book Antiqua" panose="02040602050305030304" pitchFamily="18" charset="0"/>
                <a:ea typeface="ヒラギノ角ゴ Pro W3" panose="020B0300000000000000" pitchFamily="34" charset="-128"/>
              </a:rPr>
              <a:t>Note: We do not prepare QDRO’s. More on that later</a:t>
            </a:r>
          </a:p>
          <a:p>
            <a:pPr lvl="1"/>
            <a:r>
              <a:rPr lang="en-US" altLang="en-US" dirty="0">
                <a:latin typeface="Book Antiqua" panose="02040602050305030304" pitchFamily="18" charset="0"/>
                <a:ea typeface="ヒラギノ角ゴ Pro W3" panose="020B0300000000000000" pitchFamily="34" charset="-128"/>
              </a:rPr>
              <a:t>Asset Division Strategies and Tracking: detailed reporting and tax consequence analysis of asset division distributions including assistance with and tracking of qualified distributions. Unbiased and creative strategies to overcome difficult roadblocks to Asset Division and modeling of fiscal impact to family financial picture</a:t>
            </a:r>
          </a:p>
          <a:p>
            <a:pPr lvl="1"/>
            <a:r>
              <a:rPr lang="en-US" altLang="en-US" dirty="0">
                <a:latin typeface="Book Antiqua" panose="02040602050305030304" pitchFamily="18" charset="0"/>
                <a:ea typeface="ヒラギノ角ゴ Pro W3" panose="020B0300000000000000" pitchFamily="34" charset="-128"/>
              </a:rPr>
              <a:t>Risk Assessment and Insurance Strategies: Placement of life insurance as security for child and spousal support</a:t>
            </a:r>
          </a:p>
          <a:p>
            <a:pPr eaLnBrk="1" hangingPunct="1">
              <a:lnSpc>
                <a:spcPct val="90000"/>
              </a:lnSpc>
            </a:pPr>
            <a:endParaRPr lang="en-US" altLang="en-US" sz="2700" dirty="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01E9BEF0-4136-3D45-B33E-3B935EB5F17E}"/>
              </a:ext>
            </a:extLst>
          </p:cNvPr>
          <p:cNvPicPr>
            <a:picLocks noChangeAspect="1"/>
          </p:cNvPicPr>
          <p:nvPr/>
        </p:nvPicPr>
        <p:blipFill>
          <a:blip r:embed="rId3"/>
          <a:stretch>
            <a:fillRect/>
          </a:stretch>
        </p:blipFill>
        <p:spPr>
          <a:xfrm>
            <a:off x="10128421" y="4794421"/>
            <a:ext cx="2063579" cy="2063579"/>
          </a:xfrm>
          <a:prstGeom prst="rect">
            <a:avLst/>
          </a:prstGeom>
        </p:spPr>
      </p:pic>
    </p:spTree>
    <p:extLst>
      <p:ext uri="{BB962C8B-B14F-4D97-AF65-F5344CB8AC3E}">
        <p14:creationId xmlns:p14="http://schemas.microsoft.com/office/powerpoint/2010/main" val="378443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544BBEEB-A2FB-A645-A4CB-92ED4839C41E}"/>
              </a:ext>
            </a:extLst>
          </p:cNvPr>
          <p:cNvSpPr>
            <a:spLocks noGrp="1" noChangeArrowheads="1"/>
          </p:cNvSpPr>
          <p:nvPr>
            <p:ph type="title"/>
          </p:nvPr>
        </p:nvSpPr>
        <p:spPr>
          <a:xfrm>
            <a:off x="889686" y="533400"/>
            <a:ext cx="8711514" cy="685800"/>
          </a:xfrm>
        </p:spPr>
        <p:txBody>
          <a:bodyPr rtlCol="0">
            <a:normAutofit fontScale="90000"/>
          </a:bodyPr>
          <a:lstStyle/>
          <a:p>
            <a:pPr>
              <a:defRPr/>
            </a:pPr>
            <a:r>
              <a:rPr lang="en-US" u="sng" dirty="0">
                <a:latin typeface="Times New Roman" pitchFamily="18" charset="0"/>
                <a:cs typeface="Times New Roman" pitchFamily="18" charset="0"/>
              </a:rPr>
              <a:t>How does Divorce work?</a:t>
            </a:r>
            <a:endParaRPr lang="en-US" sz="5400" u="sng" dirty="0">
              <a:latin typeface="Times New Roman" pitchFamily="18" charset="0"/>
              <a:cs typeface="Times New Roman" pitchFamily="18" charset="0"/>
            </a:endParaRPr>
          </a:p>
        </p:txBody>
      </p:sp>
      <p:sp>
        <p:nvSpPr>
          <p:cNvPr id="46083" name="Rectangle 8">
            <a:extLst>
              <a:ext uri="{FF2B5EF4-FFF2-40B4-BE49-F238E27FC236}">
                <a16:creationId xmlns:a16="http://schemas.microsoft.com/office/drawing/2014/main" id="{41197439-AB2E-0F40-BF21-266122D901F6}"/>
              </a:ext>
            </a:extLst>
          </p:cNvPr>
          <p:cNvSpPr>
            <a:spLocks noGrp="1" noChangeArrowheads="1"/>
          </p:cNvSpPr>
          <p:nvPr>
            <p:ph idx="1"/>
          </p:nvPr>
        </p:nvSpPr>
        <p:spPr bwMode="auto">
          <a:xfrm>
            <a:off x="1905000" y="1371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Financial </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Disclosure</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Discovery</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Division of Assets and Debts</a:t>
            </a:r>
          </a:p>
          <a:p>
            <a:pPr lvl="2"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Only set aside for reasons of fraud</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Child Support</a:t>
            </a:r>
          </a:p>
          <a:p>
            <a:pPr lvl="2"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Court retains jurisdiction</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Alimony</a:t>
            </a:r>
          </a:p>
          <a:p>
            <a:pPr lvl="2"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Court retains jurisdiction for certain time period</a:t>
            </a:r>
          </a:p>
          <a:p>
            <a:pPr eaLnBrk="1" hangingPunct="1">
              <a:lnSpc>
                <a:spcPct val="90000"/>
              </a:lnSpc>
            </a:pPr>
            <a:endParaRPr lang="en-US" altLang="en-US" sz="2700"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D707723E-FC47-494C-ADB7-1E95C93214B8}"/>
              </a:ext>
            </a:extLst>
          </p:cNvPr>
          <p:cNvPicPr>
            <a:picLocks noChangeAspect="1"/>
          </p:cNvPicPr>
          <p:nvPr/>
        </p:nvPicPr>
        <p:blipFill>
          <a:blip r:embed="rId3"/>
          <a:stretch>
            <a:fillRect/>
          </a:stretch>
        </p:blipFill>
        <p:spPr>
          <a:xfrm>
            <a:off x="10165491" y="4831491"/>
            <a:ext cx="2026509" cy="2026509"/>
          </a:xfrm>
          <a:prstGeom prst="rect">
            <a:avLst/>
          </a:prstGeom>
        </p:spPr>
      </p:pic>
    </p:spTree>
    <p:extLst>
      <p:ext uri="{BB962C8B-B14F-4D97-AF65-F5344CB8AC3E}">
        <p14:creationId xmlns:p14="http://schemas.microsoft.com/office/powerpoint/2010/main" val="419656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A0BAE46F-ECA4-F340-BA80-70188D6EC8BC}"/>
              </a:ext>
            </a:extLst>
          </p:cNvPr>
          <p:cNvSpPr>
            <a:spLocks noGrp="1" noChangeArrowheads="1"/>
          </p:cNvSpPr>
          <p:nvPr>
            <p:ph type="title"/>
          </p:nvPr>
        </p:nvSpPr>
        <p:spPr>
          <a:xfrm>
            <a:off x="963827" y="533400"/>
            <a:ext cx="8637373" cy="685800"/>
          </a:xfrm>
        </p:spPr>
        <p:txBody>
          <a:bodyPr rtlCol="0">
            <a:normAutofit fontScale="90000"/>
          </a:bodyPr>
          <a:lstStyle/>
          <a:p>
            <a:pPr>
              <a:defRPr/>
            </a:pPr>
            <a:r>
              <a:rPr lang="en-US" u="sng" dirty="0">
                <a:latin typeface="Times New Roman" pitchFamily="18" charset="0"/>
                <a:cs typeface="Times New Roman" pitchFamily="18" charset="0"/>
              </a:rPr>
              <a:t>How does Divorce work?</a:t>
            </a:r>
            <a:endParaRPr lang="en-US" sz="5400" u="sng" dirty="0">
              <a:latin typeface="Times New Roman" pitchFamily="18" charset="0"/>
              <a:cs typeface="Times New Roman" pitchFamily="18" charset="0"/>
            </a:endParaRPr>
          </a:p>
        </p:txBody>
      </p:sp>
      <p:sp>
        <p:nvSpPr>
          <p:cNvPr id="48131" name="Rectangle 8">
            <a:extLst>
              <a:ext uri="{FF2B5EF4-FFF2-40B4-BE49-F238E27FC236}">
                <a16:creationId xmlns:a16="http://schemas.microsoft.com/office/drawing/2014/main" id="{3FC40C4D-ADCC-B347-B76E-4804CC2431B5}"/>
              </a:ext>
            </a:extLst>
          </p:cNvPr>
          <p:cNvSpPr>
            <a:spLocks noGrp="1" noChangeArrowheads="1"/>
          </p:cNvSpPr>
          <p:nvPr>
            <p:ph idx="1"/>
          </p:nvPr>
        </p:nvSpPr>
        <p:spPr bwMode="auto">
          <a:xfrm>
            <a:off x="1905000" y="1371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Emotional</a:t>
            </a:r>
          </a:p>
          <a:p>
            <a:pPr lvl="1"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Different for everyone</a:t>
            </a:r>
          </a:p>
          <a:p>
            <a:pPr lvl="1"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One party, usually the one being left, moves slower through grief cycle than the other</a:t>
            </a:r>
          </a:p>
          <a:p>
            <a:pPr lvl="1"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Some say like death of a family member</a:t>
            </a:r>
          </a:p>
          <a:p>
            <a:pPr lvl="1"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Keep everything in perspective - Snow White rarely marries Jack the Ripper</a:t>
            </a:r>
          </a:p>
          <a:p>
            <a:pPr lvl="1" eaLnBrk="1" hangingPunct="1">
              <a:lnSpc>
                <a:spcPct val="90000"/>
              </a:lnSpc>
            </a:pPr>
            <a:endParaRPr lang="en-US" altLang="en-US" sz="2300" dirty="0">
              <a:latin typeface="Times New Roman" panose="02020603050405020304" pitchFamily="18" charset="0"/>
              <a:ea typeface="ヒラギノ角ゴ Pro W3" panose="020B0300000000000000" pitchFamily="34" charset="-128"/>
              <a:cs typeface="Times New Roman" panose="02020603050405020304" pitchFamily="18" charset="0"/>
            </a:endParaRPr>
          </a:p>
          <a:p>
            <a:pPr eaLnBrk="1" hangingPunct="1">
              <a:lnSpc>
                <a:spcPct val="90000"/>
              </a:lnSpc>
            </a:pPr>
            <a:endParaRPr lang="en-US" altLang="en-US" sz="2700"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7294B4D3-3EBF-684A-B58D-10C352A308C4}"/>
              </a:ext>
            </a:extLst>
          </p:cNvPr>
          <p:cNvPicPr>
            <a:picLocks noChangeAspect="1"/>
          </p:cNvPicPr>
          <p:nvPr/>
        </p:nvPicPr>
        <p:blipFill>
          <a:blip r:embed="rId3"/>
          <a:stretch>
            <a:fillRect/>
          </a:stretch>
        </p:blipFill>
        <p:spPr>
          <a:xfrm>
            <a:off x="9893643" y="4559643"/>
            <a:ext cx="2298358" cy="2298358"/>
          </a:xfrm>
          <a:prstGeom prst="rect">
            <a:avLst/>
          </a:prstGeom>
        </p:spPr>
      </p:pic>
    </p:spTree>
    <p:extLst>
      <p:ext uri="{BB962C8B-B14F-4D97-AF65-F5344CB8AC3E}">
        <p14:creationId xmlns:p14="http://schemas.microsoft.com/office/powerpoint/2010/main" val="99001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90CF170C-5858-2D48-9AC2-A57231462B07}"/>
              </a:ext>
            </a:extLst>
          </p:cNvPr>
          <p:cNvSpPr>
            <a:spLocks noGrp="1" noChangeArrowheads="1"/>
          </p:cNvSpPr>
          <p:nvPr>
            <p:ph type="title"/>
          </p:nvPr>
        </p:nvSpPr>
        <p:spPr>
          <a:xfrm>
            <a:off x="1025611" y="533400"/>
            <a:ext cx="8575589" cy="685800"/>
          </a:xfrm>
        </p:spPr>
        <p:txBody>
          <a:bodyPr rtlCol="0">
            <a:normAutofit fontScale="90000"/>
          </a:bodyPr>
          <a:lstStyle/>
          <a:p>
            <a:pPr>
              <a:defRPr/>
            </a:pPr>
            <a:r>
              <a:rPr lang="en-US" u="sng" dirty="0">
                <a:latin typeface="Times New Roman" pitchFamily="18" charset="0"/>
                <a:cs typeface="Times New Roman" pitchFamily="18" charset="0"/>
              </a:rPr>
              <a:t>How does Divorce work?</a:t>
            </a:r>
            <a:endParaRPr lang="en-US" sz="5400" u="sng" dirty="0">
              <a:latin typeface="Times New Roman" pitchFamily="18" charset="0"/>
              <a:cs typeface="Times New Roman" pitchFamily="18" charset="0"/>
            </a:endParaRPr>
          </a:p>
        </p:txBody>
      </p:sp>
      <p:sp>
        <p:nvSpPr>
          <p:cNvPr id="50179" name="Rectangle 8">
            <a:extLst>
              <a:ext uri="{FF2B5EF4-FFF2-40B4-BE49-F238E27FC236}">
                <a16:creationId xmlns:a16="http://schemas.microsoft.com/office/drawing/2014/main" id="{CF073360-8E9C-504E-AA8A-A257B28DDA1A}"/>
              </a:ext>
            </a:extLst>
          </p:cNvPr>
          <p:cNvSpPr>
            <a:spLocks noGrp="1" noChangeArrowheads="1"/>
          </p:cNvSpPr>
          <p:nvPr>
            <p:ph idx="1"/>
          </p:nvPr>
        </p:nvSpPr>
        <p:spPr bwMode="auto">
          <a:xfrm>
            <a:off x="1905000" y="2051222"/>
            <a:ext cx="8382000" cy="4584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4000" dirty="0">
                <a:latin typeface="Times New Roman" panose="02020603050405020304" pitchFamily="18" charset="0"/>
                <a:ea typeface="ヒラギノ角ゴ Pro W3" panose="020B0300000000000000" pitchFamily="34" charset="-128"/>
                <a:cs typeface="Times New Roman" panose="02020603050405020304" pitchFamily="18" charset="0"/>
              </a:rPr>
              <a:t>Process options for getting divorce</a:t>
            </a:r>
          </a:p>
          <a:p>
            <a:pPr lvl="1" eaLnBrk="1" hangingPunct="1">
              <a:lnSpc>
                <a:spcPct val="90000"/>
              </a:lnSpc>
            </a:pPr>
            <a:r>
              <a:rPr lang="en-US" altLang="en-US" sz="4000" dirty="0">
                <a:latin typeface="Times New Roman" panose="02020603050405020304" pitchFamily="18" charset="0"/>
                <a:ea typeface="ヒラギノ角ゴ Pro W3" panose="020B0300000000000000" pitchFamily="34" charset="-128"/>
                <a:cs typeface="Times New Roman" panose="02020603050405020304" pitchFamily="18" charset="0"/>
              </a:rPr>
              <a:t>Litigation</a:t>
            </a:r>
          </a:p>
          <a:p>
            <a:pPr lvl="2"/>
            <a:r>
              <a:rPr lang="en-US" altLang="en-US" sz="3600" dirty="0">
                <a:latin typeface="Times New Roman" panose="02020603050405020304" pitchFamily="18" charset="0"/>
                <a:ea typeface="ヒラギノ角ゴ Pro W3" panose="020B0300000000000000" pitchFamily="34" charset="-128"/>
                <a:cs typeface="Times New Roman" panose="02020603050405020304" pitchFamily="18" charset="0"/>
              </a:rPr>
              <a:t>Contested vs. Uncontested</a:t>
            </a:r>
          </a:p>
          <a:p>
            <a:pPr lvl="1" eaLnBrk="1" hangingPunct="1">
              <a:lnSpc>
                <a:spcPct val="90000"/>
              </a:lnSpc>
            </a:pPr>
            <a:r>
              <a:rPr lang="en-US" altLang="en-US" sz="4000" dirty="0">
                <a:latin typeface="Times New Roman" panose="02020603050405020304" pitchFamily="18" charset="0"/>
                <a:ea typeface="ヒラギノ角ゴ Pro W3" panose="020B0300000000000000" pitchFamily="34" charset="-128"/>
                <a:cs typeface="Times New Roman" panose="02020603050405020304" pitchFamily="18" charset="0"/>
              </a:rPr>
              <a:t>Adversarial with settlement</a:t>
            </a:r>
          </a:p>
          <a:p>
            <a:pPr lvl="1" eaLnBrk="1" hangingPunct="1">
              <a:lnSpc>
                <a:spcPct val="90000"/>
              </a:lnSpc>
            </a:pPr>
            <a:r>
              <a:rPr lang="en-US" altLang="en-US" sz="4000" dirty="0">
                <a:latin typeface="Times New Roman" panose="02020603050405020304" pitchFamily="18" charset="0"/>
                <a:ea typeface="ヒラギノ角ゴ Pro W3" panose="020B0300000000000000" pitchFamily="34" charset="-128"/>
                <a:cs typeface="Times New Roman" panose="02020603050405020304" pitchFamily="18" charset="0"/>
              </a:rPr>
              <a:t>Divorce Mediation </a:t>
            </a:r>
          </a:p>
          <a:p>
            <a:pPr lvl="1" eaLnBrk="1" hangingPunct="1">
              <a:lnSpc>
                <a:spcPct val="90000"/>
              </a:lnSpc>
            </a:pPr>
            <a:r>
              <a:rPr lang="en-US" altLang="en-US" sz="4000" dirty="0">
                <a:latin typeface="Times New Roman" panose="02020603050405020304" pitchFamily="18" charset="0"/>
                <a:ea typeface="ヒラギノ角ゴ Pro W3" panose="020B0300000000000000" pitchFamily="34" charset="-128"/>
                <a:cs typeface="Times New Roman" panose="02020603050405020304" pitchFamily="18" charset="0"/>
              </a:rPr>
              <a:t>Collaborative Divorce </a:t>
            </a:r>
          </a:p>
          <a:p>
            <a:pPr lvl="1" eaLnBrk="1" hangingPunct="1">
              <a:lnSpc>
                <a:spcPct val="90000"/>
              </a:lnSpc>
            </a:pPr>
            <a:endParaRPr lang="en-US" altLang="en-US" sz="2300" dirty="0">
              <a:latin typeface="Times New Roman" panose="02020603050405020304" pitchFamily="18" charset="0"/>
              <a:ea typeface="ヒラギノ角ゴ Pro W3" panose="020B0300000000000000" pitchFamily="34" charset="-128"/>
              <a:cs typeface="Times New Roman" panose="02020603050405020304" pitchFamily="18" charset="0"/>
            </a:endParaRPr>
          </a:p>
          <a:p>
            <a:pPr eaLnBrk="1" hangingPunct="1">
              <a:lnSpc>
                <a:spcPct val="90000"/>
              </a:lnSpc>
            </a:pPr>
            <a:endParaRPr lang="en-US" altLang="en-US" sz="2700"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79D0E35A-5B2D-8B44-AEFC-1096463F1A82}"/>
              </a:ext>
            </a:extLst>
          </p:cNvPr>
          <p:cNvPicPr>
            <a:picLocks noChangeAspect="1"/>
          </p:cNvPicPr>
          <p:nvPr/>
        </p:nvPicPr>
        <p:blipFill>
          <a:blip r:embed="rId3"/>
          <a:stretch>
            <a:fillRect/>
          </a:stretch>
        </p:blipFill>
        <p:spPr>
          <a:xfrm>
            <a:off x="9798909" y="4464909"/>
            <a:ext cx="2393092" cy="2393092"/>
          </a:xfrm>
          <a:prstGeom prst="rect">
            <a:avLst/>
          </a:prstGeom>
        </p:spPr>
      </p:pic>
    </p:spTree>
    <p:extLst>
      <p:ext uri="{BB962C8B-B14F-4D97-AF65-F5344CB8AC3E}">
        <p14:creationId xmlns:p14="http://schemas.microsoft.com/office/powerpoint/2010/main" val="8438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8760112-F0FF-9545-A132-5FE1D76F5315}"/>
              </a:ext>
            </a:extLst>
          </p:cNvPr>
          <p:cNvSpPr>
            <a:spLocks noGrp="1" noChangeArrowheads="1"/>
          </p:cNvSpPr>
          <p:nvPr>
            <p:ph type="title"/>
          </p:nvPr>
        </p:nvSpPr>
        <p:spPr>
          <a:xfrm>
            <a:off x="1219200" y="533400"/>
            <a:ext cx="8382000" cy="685800"/>
          </a:xfrm>
        </p:spPr>
        <p:txBody>
          <a:bodyPr rtlCol="0">
            <a:normAutofit fontScale="90000"/>
          </a:bodyPr>
          <a:lstStyle/>
          <a:p>
            <a:pPr>
              <a:defRPr/>
            </a:pPr>
            <a:r>
              <a:rPr lang="en-US" u="sng" dirty="0">
                <a:latin typeface="Times New Roman" pitchFamily="18" charset="0"/>
                <a:cs typeface="Times New Roman" pitchFamily="18" charset="0"/>
              </a:rPr>
              <a:t>Divorce Mediation</a:t>
            </a:r>
            <a:endParaRPr lang="en-US" sz="5400" u="sng" dirty="0">
              <a:latin typeface="Times New Roman" pitchFamily="18" charset="0"/>
              <a:cs typeface="Times New Roman" pitchFamily="18" charset="0"/>
            </a:endParaRPr>
          </a:p>
        </p:txBody>
      </p:sp>
      <p:sp>
        <p:nvSpPr>
          <p:cNvPr id="23555" name="Rectangle 8">
            <a:extLst>
              <a:ext uri="{FF2B5EF4-FFF2-40B4-BE49-F238E27FC236}">
                <a16:creationId xmlns:a16="http://schemas.microsoft.com/office/drawing/2014/main" id="{40D38E0C-0BD4-0443-AF2A-1EE0F013C13D}"/>
              </a:ext>
            </a:extLst>
          </p:cNvPr>
          <p:cNvSpPr>
            <a:spLocks noGrp="1" noChangeArrowheads="1"/>
          </p:cNvSpPr>
          <p:nvPr>
            <p:ph idx="1"/>
          </p:nvPr>
        </p:nvSpPr>
        <p:spPr bwMode="auto">
          <a:xfrm>
            <a:off x="1981200" y="1396313"/>
            <a:ext cx="8382000" cy="50168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7500" lnSpcReduction="20000"/>
          </a:bodyPr>
          <a:lstStyle/>
          <a:p>
            <a:pPr eaLnBrk="1" hangingPunct="1">
              <a:lnSpc>
                <a:spcPct val="90000"/>
              </a:lnSpc>
            </a:pPr>
            <a:r>
              <a:rPr lang="en-US" altLang="en-US" sz="3200" dirty="0">
                <a:latin typeface="Times New Roman" panose="02020603050405020304" pitchFamily="18" charset="0"/>
                <a:ea typeface="ヒラギノ角ゴ Pro W3" panose="020B0300000000000000" pitchFamily="34" charset="-128"/>
                <a:cs typeface="Times New Roman" panose="02020603050405020304" pitchFamily="18" charset="0"/>
              </a:rPr>
              <a:t>Divorce Mediation, Co-Mediation and Mediation Consulting</a:t>
            </a:r>
          </a:p>
          <a:p>
            <a:pPr lvl="1"/>
            <a:r>
              <a:rPr lang="en-US" altLang="en-US" sz="3200" dirty="0">
                <a:latin typeface="Book Antiqua" panose="02040602050305030304" pitchFamily="18" charset="0"/>
                <a:ea typeface="ヒラギノ角ゴ Pro W3" panose="020B0300000000000000" pitchFamily="34" charset="-128"/>
              </a:rPr>
              <a:t>Divorce Financial Planners can work three ways in mediation.</a:t>
            </a:r>
          </a:p>
          <a:p>
            <a:pPr lvl="2"/>
            <a:r>
              <a:rPr lang="en-US" altLang="en-US" sz="3200" dirty="0">
                <a:latin typeface="Book Antiqua" panose="02040602050305030304" pitchFamily="18" charset="0"/>
                <a:ea typeface="ヒラギノ角ゴ Pro W3" panose="020B0300000000000000" pitchFamily="34" charset="-128"/>
              </a:rPr>
              <a:t>As a neutral financial issue mediator for parties with attorneys concentrating on creative settlement options and complicated financial analysis;</a:t>
            </a:r>
          </a:p>
          <a:p>
            <a:pPr lvl="2"/>
            <a:r>
              <a:rPr lang="en-US" altLang="en-US" sz="3200" dirty="0">
                <a:latin typeface="Book Antiqua" panose="02040602050305030304" pitchFamily="18" charset="0"/>
                <a:ea typeface="ヒラギノ角ゴ Pro W3" panose="020B0300000000000000" pitchFamily="34" charset="-128"/>
              </a:rPr>
              <a:t>In conjunction with an attorney as co-mediator to offer creative settlement options, financial analysis and strategies;</a:t>
            </a:r>
          </a:p>
          <a:p>
            <a:pPr lvl="2"/>
            <a:r>
              <a:rPr lang="en-US" altLang="en-US" sz="3200" dirty="0">
                <a:latin typeface="Book Antiqua" panose="02040602050305030304" pitchFamily="18" charset="0"/>
                <a:ea typeface="ヒラギノ角ゴ Pro W3" panose="020B0300000000000000" pitchFamily="34" charset="-128"/>
              </a:rPr>
              <a:t>As consultant to one party to help level the playing field around financial knowledge and experience, generate creative options and financial strategies for settlement and help the party obtain the most financially advantageous settlement possible.</a:t>
            </a:r>
          </a:p>
          <a:p>
            <a:pPr lvl="2"/>
            <a:r>
              <a:rPr lang="en-US" altLang="en-US" sz="3200" dirty="0">
                <a:latin typeface="Book Antiqua" panose="02040602050305030304" pitchFamily="18" charset="0"/>
                <a:ea typeface="ヒラギノ角ゴ Pro W3" panose="020B0300000000000000" pitchFamily="34" charset="-128"/>
              </a:rPr>
              <a:t>Typical Tasks</a:t>
            </a:r>
          </a:p>
          <a:p>
            <a:pPr lvl="1" eaLnBrk="1" hangingPunct="1">
              <a:lnSpc>
                <a:spcPct val="90000"/>
              </a:lnSpc>
            </a:pPr>
            <a:endParaRPr lang="en-US" altLang="en-US" sz="1800" dirty="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C7973878-BA3D-714D-AF46-04B08553B857}"/>
              </a:ext>
            </a:extLst>
          </p:cNvPr>
          <p:cNvPicPr>
            <a:picLocks noChangeAspect="1"/>
          </p:cNvPicPr>
          <p:nvPr/>
        </p:nvPicPr>
        <p:blipFill>
          <a:blip r:embed="rId3"/>
          <a:stretch>
            <a:fillRect/>
          </a:stretch>
        </p:blipFill>
        <p:spPr>
          <a:xfrm>
            <a:off x="9798908" y="4464908"/>
            <a:ext cx="2393093" cy="2393093"/>
          </a:xfrm>
          <a:prstGeom prst="rect">
            <a:avLst/>
          </a:prstGeom>
        </p:spPr>
      </p:pic>
    </p:spTree>
    <p:extLst>
      <p:ext uri="{BB962C8B-B14F-4D97-AF65-F5344CB8AC3E}">
        <p14:creationId xmlns:p14="http://schemas.microsoft.com/office/powerpoint/2010/main" val="370660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8760112-F0FF-9545-A132-5FE1D76F5315}"/>
              </a:ext>
            </a:extLst>
          </p:cNvPr>
          <p:cNvSpPr>
            <a:spLocks noGrp="1" noChangeArrowheads="1"/>
          </p:cNvSpPr>
          <p:nvPr>
            <p:ph type="title"/>
          </p:nvPr>
        </p:nvSpPr>
        <p:spPr>
          <a:xfrm>
            <a:off x="1219200" y="533400"/>
            <a:ext cx="8382000" cy="685800"/>
          </a:xfrm>
        </p:spPr>
        <p:txBody>
          <a:bodyPr rtlCol="0">
            <a:normAutofit fontScale="90000"/>
          </a:bodyPr>
          <a:lstStyle/>
          <a:p>
            <a:pPr>
              <a:defRPr/>
            </a:pPr>
            <a:r>
              <a:rPr lang="en-US" u="sng" dirty="0">
                <a:latin typeface="Times New Roman" pitchFamily="18" charset="0"/>
                <a:cs typeface="Times New Roman" pitchFamily="18" charset="0"/>
              </a:rPr>
              <a:t>Divorce Mediation</a:t>
            </a:r>
            <a:endParaRPr lang="en-US" sz="5400" u="sng" dirty="0">
              <a:latin typeface="Times New Roman" pitchFamily="18" charset="0"/>
              <a:cs typeface="Times New Roman" pitchFamily="18" charset="0"/>
            </a:endParaRPr>
          </a:p>
        </p:txBody>
      </p:sp>
      <p:sp>
        <p:nvSpPr>
          <p:cNvPr id="23555" name="Rectangle 8">
            <a:extLst>
              <a:ext uri="{FF2B5EF4-FFF2-40B4-BE49-F238E27FC236}">
                <a16:creationId xmlns:a16="http://schemas.microsoft.com/office/drawing/2014/main" id="{40D38E0C-0BD4-0443-AF2A-1EE0F013C13D}"/>
              </a:ext>
            </a:extLst>
          </p:cNvPr>
          <p:cNvSpPr>
            <a:spLocks noGrp="1" noChangeArrowheads="1"/>
          </p:cNvSpPr>
          <p:nvPr>
            <p:ph idx="1"/>
          </p:nvPr>
        </p:nvSpPr>
        <p:spPr bwMode="auto">
          <a:xfrm>
            <a:off x="1981200" y="1219199"/>
            <a:ext cx="8382000" cy="51939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lvl="1"/>
            <a:r>
              <a:rPr lang="en-US" altLang="en-US" sz="2800" dirty="0">
                <a:latin typeface="Book Antiqua" panose="02040602050305030304" pitchFamily="18" charset="0"/>
                <a:ea typeface="ヒラギノ角ゴ Pro W3" panose="020B0300000000000000" pitchFamily="34" charset="-128"/>
                <a:cs typeface="Times New Roman" panose="02020603050405020304" pitchFamily="18" charset="0"/>
              </a:rPr>
              <a:t>STYLES OF MEDIATION</a:t>
            </a:r>
          </a:p>
          <a:p>
            <a:pPr lvl="1"/>
            <a:endParaRPr lang="en-US" altLang="en-US" dirty="0">
              <a:latin typeface="Book Antiqua" panose="02040602050305030304" pitchFamily="18" charset="0"/>
              <a:ea typeface="ヒラギノ角ゴ Pro W3" panose="020B0300000000000000" pitchFamily="34" charset="-128"/>
              <a:cs typeface="Times New Roman" panose="02020603050405020304" pitchFamily="18" charset="0"/>
            </a:endParaRPr>
          </a:p>
          <a:p>
            <a:pPr lvl="2"/>
            <a:r>
              <a:rPr lang="en-US" altLang="en-US" sz="2400" dirty="0">
                <a:latin typeface="Book Antiqua" panose="02040602050305030304" pitchFamily="18" charset="0"/>
                <a:ea typeface="ヒラギノ角ゴ Pro W3" panose="020B0300000000000000" pitchFamily="34" charset="-128"/>
                <a:cs typeface="Times New Roman" panose="02020603050405020304" pitchFamily="18" charset="0"/>
              </a:rPr>
              <a:t>FACILITATIVE:  Mediator listens to both sides and makes informed suggestions based on professional experience</a:t>
            </a:r>
          </a:p>
          <a:p>
            <a:pPr lvl="2"/>
            <a:endParaRPr lang="en-US" altLang="en-US" sz="2400" dirty="0">
              <a:latin typeface="Book Antiqua" panose="02040602050305030304" pitchFamily="18" charset="0"/>
              <a:ea typeface="ヒラギノ角ゴ Pro W3" panose="020B0300000000000000" pitchFamily="34" charset="-128"/>
              <a:cs typeface="Times New Roman" panose="02020603050405020304" pitchFamily="18" charset="0"/>
            </a:endParaRPr>
          </a:p>
          <a:p>
            <a:pPr lvl="2"/>
            <a:r>
              <a:rPr lang="en-US" altLang="en-US" sz="2400" dirty="0">
                <a:latin typeface="Book Antiqua" panose="02040602050305030304" pitchFamily="18" charset="0"/>
                <a:ea typeface="ヒラギノ角ゴ Pro W3" panose="020B0300000000000000" pitchFamily="34" charset="-128"/>
                <a:cs typeface="Times New Roman" panose="02020603050405020304" pitchFamily="18" charset="0"/>
              </a:rPr>
              <a:t>EVALUATIVE:  Mediator listens to both sides and gives legal advice as to how those concerns would stand up in court</a:t>
            </a:r>
          </a:p>
          <a:p>
            <a:pPr lvl="2"/>
            <a:endParaRPr lang="en-US" altLang="en-US" sz="2400" dirty="0">
              <a:latin typeface="Book Antiqua" panose="02040602050305030304" pitchFamily="18" charset="0"/>
              <a:ea typeface="ヒラギノ角ゴ Pro W3" panose="020B0300000000000000" pitchFamily="34" charset="-128"/>
              <a:cs typeface="Times New Roman" panose="02020603050405020304" pitchFamily="18" charset="0"/>
            </a:endParaRPr>
          </a:p>
          <a:p>
            <a:pPr lvl="2"/>
            <a:r>
              <a:rPr lang="en-US" altLang="en-US" sz="2400" dirty="0">
                <a:latin typeface="Book Antiqua" panose="02040602050305030304" pitchFamily="18" charset="0"/>
                <a:ea typeface="ヒラギノ角ゴ Pro W3" panose="020B0300000000000000" pitchFamily="34" charset="-128"/>
                <a:cs typeface="Times New Roman" panose="02020603050405020304" pitchFamily="18" charset="0"/>
              </a:rPr>
              <a:t>TRANSFORMATIVE:  Mediator encourages both side to express their issues and encourages civility and active listening to reach an agreement</a:t>
            </a:r>
          </a:p>
          <a:p>
            <a:pPr lvl="2"/>
            <a:endParaRPr lang="en-US" altLang="en-US" dirty="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C7973878-BA3D-714D-AF46-04B08553B857}"/>
              </a:ext>
            </a:extLst>
          </p:cNvPr>
          <p:cNvPicPr>
            <a:picLocks noChangeAspect="1"/>
          </p:cNvPicPr>
          <p:nvPr/>
        </p:nvPicPr>
        <p:blipFill>
          <a:blip r:embed="rId3"/>
          <a:stretch>
            <a:fillRect/>
          </a:stretch>
        </p:blipFill>
        <p:spPr>
          <a:xfrm>
            <a:off x="9798908" y="4464908"/>
            <a:ext cx="2393093" cy="2393093"/>
          </a:xfrm>
          <a:prstGeom prst="rect">
            <a:avLst/>
          </a:prstGeom>
        </p:spPr>
      </p:pic>
    </p:spTree>
    <p:extLst>
      <p:ext uri="{BB962C8B-B14F-4D97-AF65-F5344CB8AC3E}">
        <p14:creationId xmlns:p14="http://schemas.microsoft.com/office/powerpoint/2010/main" val="312502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 calcmode="lin" valueType="num">
                                      <p:cBhvr additive="base">
                                        <p:cTn id="11"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 calcmode="lin" valueType="num">
                                      <p:cBhvr additive="base">
                                        <p:cTn id="1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anim calcmode="lin" valueType="num">
                                      <p:cBhvr additive="base">
                                        <p:cTn id="19"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3">
            <a:extLst>
              <a:ext uri="{FF2B5EF4-FFF2-40B4-BE49-F238E27FC236}">
                <a16:creationId xmlns:a16="http://schemas.microsoft.com/office/drawing/2014/main" id="{3E9E5769-17CD-CD43-96F0-DEB5CED68E22}"/>
              </a:ext>
            </a:extLst>
          </p:cNvPr>
          <p:cNvSpPr>
            <a:spLocks noGrp="1" noChangeArrowheads="1"/>
          </p:cNvSpPr>
          <p:nvPr>
            <p:ph idx="1"/>
          </p:nvPr>
        </p:nvSpPr>
        <p:spPr bwMode="auto">
          <a:xfrm>
            <a:off x="2667000" y="-543697"/>
            <a:ext cx="6934200" cy="61824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buFont typeface="Arial" panose="020B0604020202020204" pitchFamily="34" charset="0"/>
              <a:buNone/>
            </a:pPr>
            <a:r>
              <a:rPr lang="en-US" altLang="en-US" dirty="0">
                <a:latin typeface="Baskerville Old Face" panose="02020602080505020303" pitchFamily="18" charset="77"/>
                <a:ea typeface="ヒラギノ角ゴ Pro W3" panose="020B0300000000000000" pitchFamily="34" charset="-128"/>
              </a:rPr>
              <a:t>Everyone simply wants what is “FAIR”</a:t>
            </a:r>
          </a:p>
          <a:p>
            <a:pPr>
              <a:buFont typeface="Arial" panose="020B0604020202020204" pitchFamily="34" charset="0"/>
              <a:buNone/>
            </a:pPr>
            <a:endPar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endParaRPr>
          </a:p>
          <a:p>
            <a:pPr marL="0" indent="0" eaLnBrk="1" hangingPunct="1">
              <a:buNone/>
            </a:pPr>
            <a:endPar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sp>
        <p:nvSpPr>
          <p:cNvPr id="5" name="Rectangle 4">
            <a:extLst>
              <a:ext uri="{FF2B5EF4-FFF2-40B4-BE49-F238E27FC236}">
                <a16:creationId xmlns:a16="http://schemas.microsoft.com/office/drawing/2014/main" id="{A6598F3A-3F97-2149-8BA1-A5208A2318DE}"/>
              </a:ext>
            </a:extLst>
          </p:cNvPr>
          <p:cNvSpPr>
            <a:spLocks noGrp="1" noChangeArrowheads="1"/>
          </p:cNvSpPr>
          <p:nvPr>
            <p:ph type="title"/>
          </p:nvPr>
        </p:nvSpPr>
        <p:spPr/>
        <p:txBody>
          <a:bodyPr rtlCol="0">
            <a:normAutofit/>
          </a:bodyPr>
          <a:lstStyle/>
          <a:p>
            <a:pPr>
              <a:defRPr/>
            </a:pPr>
            <a:r>
              <a:rPr lang="en-US" altLang="en-US" u="sng" dirty="0">
                <a:latin typeface="Book Antiqua" pitchFamily="18" charset="0"/>
              </a:rPr>
              <a:t>Why is Economic Rationality Rare in Financial Decisions of Divorce?</a:t>
            </a:r>
            <a:endParaRPr lang="en-US" sz="5400" dirty="0">
              <a:latin typeface="Book Antiqua" pitchFamily="18" charset="0"/>
              <a:cs typeface="Times New Roman" pitchFamily="18" charset="0"/>
            </a:endParaRPr>
          </a:p>
        </p:txBody>
      </p:sp>
      <p:pic>
        <p:nvPicPr>
          <p:cNvPr id="6" name="Picture 5" descr="A close up of a logo&#10;&#10;Description automatically generated">
            <a:extLst>
              <a:ext uri="{FF2B5EF4-FFF2-40B4-BE49-F238E27FC236}">
                <a16:creationId xmlns:a16="http://schemas.microsoft.com/office/drawing/2014/main" id="{995FC5C3-BB17-3D4D-BD89-C3411F8B0093}"/>
              </a:ext>
            </a:extLst>
          </p:cNvPr>
          <p:cNvPicPr>
            <a:picLocks noChangeAspect="1"/>
          </p:cNvPicPr>
          <p:nvPr/>
        </p:nvPicPr>
        <p:blipFill>
          <a:blip r:embed="rId3"/>
          <a:stretch>
            <a:fillRect/>
          </a:stretch>
        </p:blipFill>
        <p:spPr>
          <a:xfrm>
            <a:off x="9798909" y="4464909"/>
            <a:ext cx="2393092" cy="2393092"/>
          </a:xfrm>
          <a:prstGeom prst="rect">
            <a:avLst/>
          </a:prstGeom>
        </p:spPr>
      </p:pic>
      <p:pic>
        <p:nvPicPr>
          <p:cNvPr id="9" name="Picture 8">
            <a:extLst>
              <a:ext uri="{FF2B5EF4-FFF2-40B4-BE49-F238E27FC236}">
                <a16:creationId xmlns:a16="http://schemas.microsoft.com/office/drawing/2014/main" id="{20F0FEBB-EC6F-834D-B302-383BA0A67361}"/>
              </a:ext>
            </a:extLst>
          </p:cNvPr>
          <p:cNvPicPr>
            <a:picLocks noChangeAspect="1"/>
          </p:cNvPicPr>
          <p:nvPr/>
        </p:nvPicPr>
        <p:blipFill>
          <a:blip r:embed="rId4"/>
          <a:stretch>
            <a:fillRect/>
          </a:stretch>
        </p:blipFill>
        <p:spPr>
          <a:xfrm>
            <a:off x="3413452" y="2292043"/>
            <a:ext cx="5365096" cy="4255579"/>
          </a:xfrm>
          <a:prstGeom prst="rect">
            <a:avLst/>
          </a:prstGeom>
        </p:spPr>
      </p:pic>
    </p:spTree>
    <p:extLst>
      <p:ext uri="{BB962C8B-B14F-4D97-AF65-F5344CB8AC3E}">
        <p14:creationId xmlns:p14="http://schemas.microsoft.com/office/powerpoint/2010/main" val="224705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F24D6B8F-81B5-8847-A677-89B4DC7B00A2}"/>
              </a:ext>
            </a:extLst>
          </p:cNvPr>
          <p:cNvSpPr>
            <a:spLocks noGrp="1" noChangeArrowheads="1"/>
          </p:cNvSpPr>
          <p:nvPr>
            <p:ph type="title"/>
          </p:nvPr>
        </p:nvSpPr>
        <p:spPr>
          <a:xfrm>
            <a:off x="1285103" y="609600"/>
            <a:ext cx="8239897" cy="685800"/>
          </a:xfrm>
        </p:spPr>
        <p:txBody>
          <a:bodyPr rtlCol="0">
            <a:normAutofit fontScale="90000"/>
          </a:bodyPr>
          <a:lstStyle/>
          <a:p>
            <a:pPr>
              <a:defRPr/>
            </a:pPr>
            <a:r>
              <a:rPr lang="en-US" u="sng" dirty="0">
                <a:latin typeface="Times New Roman" pitchFamily="18" charset="0"/>
                <a:cs typeface="Times New Roman" pitchFamily="18" charset="0"/>
              </a:rPr>
              <a:t>Overview &amp; Agenda</a:t>
            </a:r>
            <a:endParaRPr lang="en-US" sz="5400" u="sng" dirty="0">
              <a:latin typeface="Times New Roman" pitchFamily="18" charset="0"/>
              <a:cs typeface="Times New Roman" pitchFamily="18" charset="0"/>
            </a:endParaRPr>
          </a:p>
        </p:txBody>
      </p:sp>
      <p:sp>
        <p:nvSpPr>
          <p:cNvPr id="11267" name="Rectangle 8">
            <a:extLst>
              <a:ext uri="{FF2B5EF4-FFF2-40B4-BE49-F238E27FC236}">
                <a16:creationId xmlns:a16="http://schemas.microsoft.com/office/drawing/2014/main" id="{316F0778-2BC0-D848-A846-B98EF5BF7DCA}"/>
              </a:ext>
            </a:extLst>
          </p:cNvPr>
          <p:cNvSpPr>
            <a:spLocks noGrp="1" noChangeArrowheads="1"/>
          </p:cNvSpPr>
          <p:nvPr>
            <p:ph idx="1"/>
          </p:nvPr>
        </p:nvSpPr>
        <p:spPr bwMode="auto">
          <a:xfrm>
            <a:off x="1905000" y="16764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Why specialize in a Niche?</a:t>
            </a:r>
          </a:p>
          <a:p>
            <a:pPr lvl="1" eaLnBrk="1" hangingPunct="1">
              <a:lnSpc>
                <a:spcPct val="90000"/>
              </a:lnSpc>
            </a:pPr>
            <a:r>
              <a:rPr lang="en-US" altLang="en-US" sz="2800" dirty="0">
                <a:latin typeface="Times New Roman" panose="02020603050405020304" pitchFamily="18" charset="0"/>
                <a:ea typeface="ヒラギノ角ゴ Pro W3" panose="020B0300000000000000" pitchFamily="34" charset="-128"/>
                <a:cs typeface="Times New Roman" panose="02020603050405020304" pitchFamily="18" charset="0"/>
              </a:rPr>
              <a:t>Why Divorce?</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What is Divorce Financial Planning?</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How does a Divorce work?</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Financial Topics Specific to Divorce</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Financial Planning Intricacies</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Mediation and the Collaborative Approach</a:t>
            </a:r>
          </a:p>
          <a:p>
            <a:pPr eaLnBrk="1" hangingPunct="1">
              <a:lnSpc>
                <a:spcPct val="90000"/>
              </a:lnSpc>
            </a:pPr>
            <a:r>
              <a:rPr lang="en-US" altLang="en-US" dirty="0">
                <a:latin typeface="Times New Roman" panose="02020603050405020304" pitchFamily="18" charset="0"/>
                <a:ea typeface="ヒラギノ角ゴ Pro W3" panose="020B0300000000000000" pitchFamily="34" charset="-128"/>
                <a:cs typeface="Times New Roman" panose="02020603050405020304" pitchFamily="18" charset="0"/>
              </a:rPr>
              <a:t>Questions</a:t>
            </a:r>
          </a:p>
          <a:p>
            <a:pPr eaLnBrk="1" hangingPunct="1">
              <a:lnSpc>
                <a:spcPct val="90000"/>
              </a:lnSpc>
            </a:pPr>
            <a:endParaRPr lang="en-US" altLang="en-US" sz="2400" dirty="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id="{A1ED469B-0F80-EE43-81CB-E81247050733}"/>
              </a:ext>
            </a:extLst>
          </p:cNvPr>
          <p:cNvPicPr>
            <a:picLocks noChangeAspect="1"/>
          </p:cNvPicPr>
          <p:nvPr/>
        </p:nvPicPr>
        <p:blipFill>
          <a:blip r:embed="rId3"/>
          <a:stretch>
            <a:fillRect/>
          </a:stretch>
        </p:blipFill>
        <p:spPr>
          <a:xfrm>
            <a:off x="9798909" y="4464909"/>
            <a:ext cx="2393092" cy="2393092"/>
          </a:xfrm>
          <a:prstGeom prst="rect">
            <a:avLst/>
          </a:prstGeom>
        </p:spPr>
      </p:pic>
    </p:spTree>
    <p:extLst>
      <p:ext uri="{BB962C8B-B14F-4D97-AF65-F5344CB8AC3E}">
        <p14:creationId xmlns:p14="http://schemas.microsoft.com/office/powerpoint/2010/main" val="264425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B8DC32-21A6-5547-AC9A-B251F9267889}"/>
              </a:ext>
            </a:extLst>
          </p:cNvPr>
          <p:cNvSpPr>
            <a:spLocks noGrp="1"/>
          </p:cNvSpPr>
          <p:nvPr>
            <p:ph idx="1"/>
          </p:nvPr>
        </p:nvSpPr>
        <p:spPr/>
        <p:txBody>
          <a:bodyPr>
            <a:normAutofit lnSpcReduction="10000"/>
          </a:bodyPr>
          <a:lstStyle/>
          <a:p>
            <a:pPr marL="0" indent="0" algn="ctr">
              <a:buNone/>
            </a:pPr>
            <a:endParaRPr lang="en-US" sz="4800" dirty="0"/>
          </a:p>
          <a:p>
            <a:pPr marL="0" indent="0" algn="ctr">
              <a:buNone/>
            </a:pPr>
            <a:endParaRPr lang="en-US" sz="4800" dirty="0"/>
          </a:p>
          <a:p>
            <a:pPr marL="0" indent="0" algn="ctr">
              <a:buNone/>
            </a:pPr>
            <a:endParaRPr lang="en-US" sz="4800" dirty="0"/>
          </a:p>
          <a:p>
            <a:pPr marL="0" indent="0" algn="ctr">
              <a:buNone/>
            </a:pPr>
            <a:r>
              <a:rPr lang="en-US" sz="4800" dirty="0"/>
              <a:t>CASE STUDY EXAMPLES AND QUESTIONS</a:t>
            </a:r>
          </a:p>
          <a:p>
            <a:pPr marL="0" indent="0" algn="ctr">
              <a:buNone/>
            </a:pPr>
            <a:endParaRPr lang="en-US" sz="4000" i="1" dirty="0"/>
          </a:p>
          <a:p>
            <a:pPr marL="0" indent="0" algn="ctr">
              <a:buNone/>
            </a:pPr>
            <a:r>
              <a:rPr lang="en-US" sz="4000" i="1" dirty="0"/>
              <a:t>Thank you for attending!</a:t>
            </a:r>
          </a:p>
        </p:txBody>
      </p:sp>
      <p:pic>
        <p:nvPicPr>
          <p:cNvPr id="7" name="Picture 6" descr="A close up of a logo&#10;&#10;Description automatically generated">
            <a:extLst>
              <a:ext uri="{FF2B5EF4-FFF2-40B4-BE49-F238E27FC236}">
                <a16:creationId xmlns:a16="http://schemas.microsoft.com/office/drawing/2014/main" id="{4D69DE49-B7D1-5640-9034-395A2088C3E4}"/>
              </a:ext>
            </a:extLst>
          </p:cNvPr>
          <p:cNvPicPr>
            <a:picLocks noChangeAspect="1"/>
          </p:cNvPicPr>
          <p:nvPr/>
        </p:nvPicPr>
        <p:blipFill>
          <a:blip r:embed="rId2"/>
          <a:stretch>
            <a:fillRect/>
          </a:stretch>
        </p:blipFill>
        <p:spPr>
          <a:xfrm>
            <a:off x="4471086" y="70966"/>
            <a:ext cx="3249827" cy="3249827"/>
          </a:xfrm>
          <a:prstGeom prst="rect">
            <a:avLst/>
          </a:prstGeom>
        </p:spPr>
      </p:pic>
    </p:spTree>
    <p:extLst>
      <p:ext uri="{BB962C8B-B14F-4D97-AF65-F5344CB8AC3E}">
        <p14:creationId xmlns:p14="http://schemas.microsoft.com/office/powerpoint/2010/main" val="94017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1261-AC47-1345-8DB4-AAAB41E1B34C}"/>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98727930-8899-124B-9390-123D339E2B97}"/>
              </a:ext>
            </a:extLst>
          </p:cNvPr>
          <p:cNvSpPr>
            <a:spLocks noGrp="1"/>
          </p:cNvSpPr>
          <p:nvPr>
            <p:ph idx="1"/>
          </p:nvPr>
        </p:nvSpPr>
        <p:spPr>
          <a:xfrm>
            <a:off x="838200" y="1507524"/>
            <a:ext cx="10515600" cy="4669439"/>
          </a:xfrm>
        </p:spPr>
        <p:txBody>
          <a:bodyPr>
            <a:normAutofit fontScale="92500" lnSpcReduction="20000"/>
          </a:bodyPr>
          <a:lstStyle/>
          <a:p>
            <a:pPr marL="0" indent="0" algn="ctr">
              <a:buNone/>
            </a:pPr>
            <a:r>
              <a:rPr lang="en-US" sz="2600" b="1" dirty="0"/>
              <a:t>Jane E. McAuliffe, CDFA®</a:t>
            </a:r>
          </a:p>
          <a:p>
            <a:pPr marL="0" indent="0" algn="ctr">
              <a:buNone/>
            </a:pPr>
            <a:r>
              <a:rPr lang="en-US" sz="2600" i="1" dirty="0"/>
              <a:t>Collaborative Divorce Strategies</a:t>
            </a:r>
          </a:p>
          <a:p>
            <a:pPr marL="0" indent="0" algn="ctr">
              <a:buNone/>
            </a:pPr>
            <a:r>
              <a:rPr lang="en-US" sz="2000" dirty="0"/>
              <a:t>197 Warren Avenue, Suite 203</a:t>
            </a:r>
          </a:p>
          <a:p>
            <a:pPr marL="0" indent="0" algn="ctr">
              <a:buNone/>
            </a:pPr>
            <a:r>
              <a:rPr lang="en-US" sz="2000" dirty="0"/>
              <a:t>East Providence, RI 02914</a:t>
            </a:r>
          </a:p>
          <a:p>
            <a:pPr marL="0" indent="0" algn="ctr">
              <a:buNone/>
            </a:pPr>
            <a:r>
              <a:rPr lang="en-US" sz="2000" dirty="0">
                <a:hlinkClick r:id="rId2"/>
              </a:rPr>
              <a:t>jmcauliffecds@gmail.com</a:t>
            </a:r>
            <a:endParaRPr lang="en-US" sz="2000" dirty="0"/>
          </a:p>
          <a:p>
            <a:pPr marL="0" indent="0" algn="ctr">
              <a:buNone/>
            </a:pPr>
            <a:r>
              <a:rPr lang="en-US" sz="2000" dirty="0"/>
              <a:t>401-258-8737</a:t>
            </a:r>
          </a:p>
          <a:p>
            <a:pPr marL="0" indent="0" algn="ctr">
              <a:buNone/>
            </a:pPr>
            <a:endParaRPr lang="en-US" sz="2000" dirty="0"/>
          </a:p>
          <a:p>
            <a:pPr marL="0" indent="0" algn="ctr">
              <a:buNone/>
            </a:pPr>
            <a:r>
              <a:rPr lang="en-US" sz="2600" b="1" dirty="0"/>
              <a:t>Kerry I. </a:t>
            </a:r>
            <a:r>
              <a:rPr lang="en-US" sz="2600" b="1" dirty="0" err="1"/>
              <a:t>Rafanelli</a:t>
            </a:r>
            <a:r>
              <a:rPr lang="en-US" sz="2600" b="1" dirty="0"/>
              <a:t>, Esq.</a:t>
            </a:r>
          </a:p>
          <a:p>
            <a:pPr marL="0" indent="0" algn="ctr">
              <a:buNone/>
            </a:pPr>
            <a:r>
              <a:rPr lang="en-US" sz="2600" i="1" dirty="0" err="1"/>
              <a:t>Rafanelli</a:t>
            </a:r>
            <a:r>
              <a:rPr lang="en-US" sz="2600" i="1" dirty="0"/>
              <a:t> Law Offices</a:t>
            </a:r>
          </a:p>
          <a:p>
            <a:pPr marL="0" indent="0" algn="ctr">
              <a:buNone/>
            </a:pPr>
            <a:r>
              <a:rPr lang="en-US" sz="2000" dirty="0"/>
              <a:t>670 Main Street, Unit C-3</a:t>
            </a:r>
          </a:p>
          <a:p>
            <a:pPr marL="0" indent="0" algn="ctr">
              <a:buNone/>
            </a:pPr>
            <a:r>
              <a:rPr lang="en-US" sz="2000" dirty="0"/>
              <a:t>East Greenwich, RI 02818</a:t>
            </a:r>
          </a:p>
          <a:p>
            <a:pPr marL="0" indent="0" algn="ctr">
              <a:buNone/>
            </a:pPr>
            <a:r>
              <a:rPr lang="en-US" sz="2000" dirty="0">
                <a:hlinkClick r:id="rId3"/>
              </a:rPr>
              <a:t>kerry@krafanellilaw.com</a:t>
            </a:r>
            <a:endParaRPr lang="en-US" sz="2000" dirty="0"/>
          </a:p>
          <a:p>
            <a:pPr marL="0" indent="0" algn="ctr">
              <a:buNone/>
            </a:pPr>
            <a:r>
              <a:rPr lang="en-US" sz="2000" dirty="0"/>
              <a:t>401-398-8388</a:t>
            </a:r>
          </a:p>
          <a:p>
            <a:pPr marL="0" indent="0" algn="ctr">
              <a:buNone/>
            </a:pPr>
            <a:endParaRPr lang="en-US" sz="2000" dirty="0"/>
          </a:p>
        </p:txBody>
      </p:sp>
      <p:pic>
        <p:nvPicPr>
          <p:cNvPr id="4" name="Picture 3" descr="A close up of a logo&#10;&#10;Description automatically generated">
            <a:extLst>
              <a:ext uri="{FF2B5EF4-FFF2-40B4-BE49-F238E27FC236}">
                <a16:creationId xmlns:a16="http://schemas.microsoft.com/office/drawing/2014/main" id="{9594D997-B67B-B744-8C87-B3472E646D60}"/>
              </a:ext>
            </a:extLst>
          </p:cNvPr>
          <p:cNvPicPr>
            <a:picLocks noChangeAspect="1"/>
          </p:cNvPicPr>
          <p:nvPr/>
        </p:nvPicPr>
        <p:blipFill>
          <a:blip r:embed="rId4"/>
          <a:stretch>
            <a:fillRect/>
          </a:stretch>
        </p:blipFill>
        <p:spPr>
          <a:xfrm>
            <a:off x="9798909" y="4464909"/>
            <a:ext cx="2393092" cy="2393092"/>
          </a:xfrm>
          <a:prstGeom prst="rect">
            <a:avLst/>
          </a:prstGeom>
        </p:spPr>
      </p:pic>
    </p:spTree>
    <p:extLst>
      <p:ext uri="{BB962C8B-B14F-4D97-AF65-F5344CB8AC3E}">
        <p14:creationId xmlns:p14="http://schemas.microsoft.com/office/powerpoint/2010/main" val="284442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49E1709-398A-B045-BE3A-A27E7CE93B20}"/>
              </a:ext>
            </a:extLst>
          </p:cNvPr>
          <p:cNvSpPr>
            <a:spLocks noGrp="1" noChangeArrowheads="1"/>
          </p:cNvSpPr>
          <p:nvPr>
            <p:ph type="subTitle" idx="1"/>
          </p:nvPr>
        </p:nvSpPr>
        <p:spPr bwMode="auto">
          <a:xfrm>
            <a:off x="2590800" y="3669956"/>
            <a:ext cx="7239000" cy="2807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en-US" altLang="en-US" sz="5400" dirty="0">
                <a:ea typeface="ヒラギノ角ゴ Pro W3" panose="020B0300000000000000" pitchFamily="34" charset="-128"/>
                <a:cs typeface="Times New Roman" panose="02020603050405020304" pitchFamily="18" charset="0"/>
              </a:rPr>
              <a:t>Being an Expert in a Niche – Why Divorce?</a:t>
            </a:r>
          </a:p>
        </p:txBody>
      </p:sp>
      <p:pic>
        <p:nvPicPr>
          <p:cNvPr id="3" name="Picture 2" descr="A close up of a logo&#10;&#10;Description automatically generated">
            <a:extLst>
              <a:ext uri="{FF2B5EF4-FFF2-40B4-BE49-F238E27FC236}">
                <a16:creationId xmlns:a16="http://schemas.microsoft.com/office/drawing/2014/main" id="{CCD65E03-FA28-3344-BEF8-A232730B1F70}"/>
              </a:ext>
            </a:extLst>
          </p:cNvPr>
          <p:cNvPicPr>
            <a:picLocks noChangeAspect="1"/>
          </p:cNvPicPr>
          <p:nvPr/>
        </p:nvPicPr>
        <p:blipFill>
          <a:blip r:embed="rId3"/>
          <a:stretch>
            <a:fillRect/>
          </a:stretch>
        </p:blipFill>
        <p:spPr>
          <a:xfrm>
            <a:off x="4343400" y="0"/>
            <a:ext cx="3505200" cy="3505200"/>
          </a:xfrm>
          <a:prstGeom prst="rect">
            <a:avLst/>
          </a:prstGeom>
        </p:spPr>
      </p:pic>
    </p:spTree>
    <p:extLst>
      <p:ext uri="{BB962C8B-B14F-4D97-AF65-F5344CB8AC3E}">
        <p14:creationId xmlns:p14="http://schemas.microsoft.com/office/powerpoint/2010/main" val="416423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939979AD-730C-424E-82F1-3D1114DB79B8}"/>
              </a:ext>
            </a:extLst>
          </p:cNvPr>
          <p:cNvSpPr>
            <a:spLocks noGrp="1" noChangeArrowheads="1"/>
          </p:cNvSpPr>
          <p:nvPr>
            <p:ph type="title"/>
          </p:nvPr>
        </p:nvSpPr>
        <p:spPr>
          <a:xfrm>
            <a:off x="1219200" y="533400"/>
            <a:ext cx="8382000" cy="685800"/>
          </a:xfrm>
        </p:spPr>
        <p:txBody>
          <a:bodyPr rtlCol="0">
            <a:normAutofit fontScale="90000"/>
          </a:bodyPr>
          <a:lstStyle/>
          <a:p>
            <a:pPr>
              <a:defRPr/>
            </a:pPr>
            <a:r>
              <a:rPr lang="en-US" u="sng" dirty="0">
                <a:latin typeface="Times New Roman" pitchFamily="18" charset="0"/>
                <a:cs typeface="Times New Roman" pitchFamily="18" charset="0"/>
              </a:rPr>
              <a:t>Why Divorce?</a:t>
            </a:r>
            <a:endParaRPr lang="en-US" sz="5400" u="sng" dirty="0">
              <a:latin typeface="Times New Roman" pitchFamily="18" charset="0"/>
              <a:cs typeface="Times New Roman" pitchFamily="18" charset="0"/>
            </a:endParaRPr>
          </a:p>
        </p:txBody>
      </p:sp>
      <p:sp>
        <p:nvSpPr>
          <p:cNvPr id="21507" name="Rectangle 8">
            <a:extLst>
              <a:ext uri="{FF2B5EF4-FFF2-40B4-BE49-F238E27FC236}">
                <a16:creationId xmlns:a16="http://schemas.microsoft.com/office/drawing/2014/main" id="{E0488A94-A347-A34C-854B-D5ECB4704357}"/>
              </a:ext>
            </a:extLst>
          </p:cNvPr>
          <p:cNvSpPr>
            <a:spLocks noGrp="1" noChangeArrowheads="1"/>
          </p:cNvSpPr>
          <p:nvPr>
            <p:ph idx="1"/>
          </p:nvPr>
        </p:nvSpPr>
        <p:spPr bwMode="auto">
          <a:xfrm>
            <a:off x="1905000" y="13716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rPr>
              <a:t>Money In Motion</a:t>
            </a:r>
          </a:p>
          <a:p>
            <a:pPr eaLnBrk="1" hangingPunct="1">
              <a:lnSpc>
                <a:spcPct val="90000"/>
              </a:lnSpc>
            </a:pPr>
            <a:r>
              <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rPr>
              <a:t>Largest Financial Transaction of Most Lives set amidst the most emotionally chaotic time of those lives</a:t>
            </a:r>
          </a:p>
          <a:p>
            <a:pPr eaLnBrk="1" hangingPunct="1">
              <a:lnSpc>
                <a:spcPct val="90000"/>
              </a:lnSpc>
            </a:pPr>
            <a:r>
              <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rPr>
              <a:t>Economic “irrationality” is completely rational in divorce</a:t>
            </a:r>
          </a:p>
          <a:p>
            <a:pPr eaLnBrk="1" hangingPunct="1">
              <a:lnSpc>
                <a:spcPct val="90000"/>
              </a:lnSpc>
            </a:pPr>
            <a:r>
              <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rPr>
              <a:t>Intersection of financial products, compensation, taxes, cash flow analysis, forensic accounting, long term planning, behavioral finance, decision coaching…..</a:t>
            </a:r>
          </a:p>
          <a:p>
            <a:pPr eaLnBrk="1" hangingPunct="1">
              <a:lnSpc>
                <a:spcPct val="90000"/>
              </a:lnSpc>
            </a:pPr>
            <a:r>
              <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rPr>
              <a:t>Altruistic reasons</a:t>
            </a:r>
          </a:p>
          <a:p>
            <a:pPr eaLnBrk="1" hangingPunct="1">
              <a:lnSpc>
                <a:spcPct val="90000"/>
              </a:lnSpc>
            </a:pPr>
            <a:endPar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endParaRPr>
          </a:p>
          <a:p>
            <a:pPr eaLnBrk="1" hangingPunct="1">
              <a:lnSpc>
                <a:spcPct val="90000"/>
              </a:lnSpc>
            </a:pPr>
            <a:endParaRPr lang="en-US" altLang="en-US" sz="2700">
              <a:latin typeface="Times New Roman" panose="0202060305040502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FEF9F9D8-4391-1245-A3B3-2BC6A926590A}"/>
              </a:ext>
            </a:extLst>
          </p:cNvPr>
          <p:cNvPicPr>
            <a:picLocks noChangeAspect="1"/>
          </p:cNvPicPr>
          <p:nvPr/>
        </p:nvPicPr>
        <p:blipFill>
          <a:blip r:embed="rId3"/>
          <a:stretch>
            <a:fillRect/>
          </a:stretch>
        </p:blipFill>
        <p:spPr>
          <a:xfrm>
            <a:off x="9798909" y="4464909"/>
            <a:ext cx="2393092" cy="2393092"/>
          </a:xfrm>
          <a:prstGeom prst="rect">
            <a:avLst/>
          </a:prstGeom>
        </p:spPr>
      </p:pic>
    </p:spTree>
    <p:extLst>
      <p:ext uri="{BB962C8B-B14F-4D97-AF65-F5344CB8AC3E}">
        <p14:creationId xmlns:p14="http://schemas.microsoft.com/office/powerpoint/2010/main" val="38976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CB5695DE-7E69-C44E-B885-D57B78DBF7FD}"/>
              </a:ext>
            </a:extLst>
          </p:cNvPr>
          <p:cNvSpPr>
            <a:spLocks noGrp="1" noChangeArrowheads="1"/>
          </p:cNvSpPr>
          <p:nvPr>
            <p:ph type="title"/>
          </p:nvPr>
        </p:nvSpPr>
        <p:spPr>
          <a:xfrm>
            <a:off x="1581665" y="533400"/>
            <a:ext cx="8019535" cy="685800"/>
          </a:xfrm>
        </p:spPr>
        <p:txBody>
          <a:bodyPr rtlCol="0">
            <a:normAutofit fontScale="90000"/>
          </a:bodyPr>
          <a:lstStyle/>
          <a:p>
            <a:pPr>
              <a:defRPr/>
            </a:pPr>
            <a:br>
              <a:rPr lang="en-US" altLang="en-US" u="sng" dirty="0">
                <a:latin typeface="Times New Roman" pitchFamily="18" charset="0"/>
                <a:cs typeface="Times New Roman" pitchFamily="18" charset="0"/>
              </a:rPr>
            </a:br>
            <a:br>
              <a:rPr lang="en-US" altLang="en-US" u="sng" dirty="0">
                <a:latin typeface="Times New Roman" pitchFamily="18" charset="0"/>
                <a:cs typeface="Times New Roman" pitchFamily="18" charset="0"/>
              </a:rPr>
            </a:br>
            <a:r>
              <a:rPr lang="en-US" altLang="en-US" u="sng" dirty="0">
                <a:latin typeface="Times New Roman" pitchFamily="18" charset="0"/>
                <a:cs typeface="Times New Roman" pitchFamily="18" charset="0"/>
              </a:rPr>
              <a:t>Why do I need you if I have a lawyer?</a:t>
            </a:r>
            <a:br>
              <a:rPr lang="en-US" altLang="en-US" u="sng" dirty="0">
                <a:latin typeface="Times New Roman" pitchFamily="18" charset="0"/>
                <a:cs typeface="Times New Roman" pitchFamily="18" charset="0"/>
              </a:rPr>
            </a:br>
            <a:endParaRPr lang="en-US" sz="5400" u="sng" dirty="0">
              <a:latin typeface="Times New Roman" pitchFamily="18" charset="0"/>
              <a:cs typeface="Times New Roman" pitchFamily="18" charset="0"/>
            </a:endParaRPr>
          </a:p>
        </p:txBody>
      </p:sp>
      <p:sp>
        <p:nvSpPr>
          <p:cNvPr id="23555" name="Content Placeholder 5">
            <a:extLst>
              <a:ext uri="{FF2B5EF4-FFF2-40B4-BE49-F238E27FC236}">
                <a16:creationId xmlns:a16="http://schemas.microsoft.com/office/drawing/2014/main" id="{BF4BE980-6398-5F49-B70B-D1EE3A3613D5}"/>
              </a:ext>
            </a:extLst>
          </p:cNvPr>
          <p:cNvSpPr>
            <a:spLocks noGrp="1"/>
          </p:cNvSpPr>
          <p:nvPr>
            <p:ph idx="1"/>
          </p:nvPr>
        </p:nvSpPr>
        <p:spPr bwMode="auto">
          <a:xfrm>
            <a:off x="1905000" y="19050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r>
              <a:rPr lang="en-US" altLang="en-US" dirty="0">
                <a:latin typeface="Book Antiqua" panose="02040602050305030304" pitchFamily="18" charset="0"/>
                <a:ea typeface="ヒラギノ角ゴ Pro W3" panose="020B0300000000000000" pitchFamily="34" charset="-128"/>
              </a:rPr>
              <a:t>Lawyers are trained to operate within the family code (“law”) of the jurisdiction they practice in. They learn and live it. </a:t>
            </a:r>
          </a:p>
          <a:p>
            <a:r>
              <a:rPr lang="en-US" altLang="en-US" dirty="0">
                <a:latin typeface="Book Antiqua" panose="02040602050305030304" pitchFamily="18" charset="0"/>
                <a:ea typeface="ヒラギノ角ゴ Pro W3" panose="020B0300000000000000" pitchFamily="34" charset="-128"/>
              </a:rPr>
              <a:t>Lawyers may be unfamiliar with complicated compensation, business structure and financial products</a:t>
            </a:r>
          </a:p>
          <a:p>
            <a:r>
              <a:rPr lang="en-US" altLang="en-US" dirty="0">
                <a:latin typeface="Book Antiqua" panose="02040602050305030304" pitchFamily="18" charset="0"/>
                <a:ea typeface="ヒラギノ角ゴ Pro W3" panose="020B0300000000000000" pitchFamily="34" charset="-128"/>
              </a:rPr>
              <a:t>Good lawyers realize there is a limit to their competency and will bring financial experts in to deal with financial issues.</a:t>
            </a:r>
          </a:p>
          <a:p>
            <a:r>
              <a:rPr lang="en-US" altLang="en-US" dirty="0">
                <a:latin typeface="Book Antiqua" panose="02040602050305030304" pitchFamily="18" charset="0"/>
                <a:ea typeface="ヒラギノ角ゴ Pro W3" panose="020B0300000000000000" pitchFamily="34" charset="-128"/>
              </a:rPr>
              <a:t>If there are no minor children, the only thing to fight over in a divorce is money.</a:t>
            </a:r>
          </a:p>
          <a:p>
            <a:endParaRPr lang="en-US" altLang="en-US" sz="2000" dirty="0">
              <a:latin typeface="Book Antiqua" panose="02040602050305030304" pitchFamily="18" charset="0"/>
              <a:ea typeface="ヒラギノ角ゴ Pro W3" panose="020B0300000000000000" pitchFamily="34" charset="-128"/>
            </a:endParaRPr>
          </a:p>
        </p:txBody>
      </p:sp>
      <p:pic>
        <p:nvPicPr>
          <p:cNvPr id="4" name="Picture 3" descr="A close up of a logo&#10;&#10;Description automatically generated">
            <a:extLst>
              <a:ext uri="{FF2B5EF4-FFF2-40B4-BE49-F238E27FC236}">
                <a16:creationId xmlns:a16="http://schemas.microsoft.com/office/drawing/2014/main" id="{6B4245AA-28CE-6943-9CFA-AC8E0913352D}"/>
              </a:ext>
            </a:extLst>
          </p:cNvPr>
          <p:cNvPicPr>
            <a:picLocks noChangeAspect="1"/>
          </p:cNvPicPr>
          <p:nvPr/>
        </p:nvPicPr>
        <p:blipFill>
          <a:blip r:embed="rId3"/>
          <a:stretch>
            <a:fillRect/>
          </a:stretch>
        </p:blipFill>
        <p:spPr>
          <a:xfrm>
            <a:off x="10004853" y="4670853"/>
            <a:ext cx="2187147" cy="2187147"/>
          </a:xfrm>
          <a:prstGeom prst="rect">
            <a:avLst/>
          </a:prstGeom>
        </p:spPr>
      </p:pic>
    </p:spTree>
    <p:extLst>
      <p:ext uri="{BB962C8B-B14F-4D97-AF65-F5344CB8AC3E}">
        <p14:creationId xmlns:p14="http://schemas.microsoft.com/office/powerpoint/2010/main" val="396521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33773095-BEF2-924C-A103-803FD8B71019}"/>
              </a:ext>
            </a:extLst>
          </p:cNvPr>
          <p:cNvSpPr>
            <a:spLocks noGrp="1" noChangeArrowheads="1"/>
          </p:cNvSpPr>
          <p:nvPr>
            <p:ph type="title"/>
          </p:nvPr>
        </p:nvSpPr>
        <p:spPr>
          <a:xfrm>
            <a:off x="1050324" y="533399"/>
            <a:ext cx="8550876" cy="1371601"/>
          </a:xfrm>
        </p:spPr>
        <p:txBody>
          <a:bodyPr rtlCol="0">
            <a:normAutofit fontScale="90000"/>
          </a:bodyPr>
          <a:lstStyle/>
          <a:p>
            <a:pPr>
              <a:defRPr/>
            </a:pPr>
            <a:r>
              <a:rPr lang="en-US" altLang="en-US" u="sng" dirty="0">
                <a:latin typeface="Times New Roman" pitchFamily="18" charset="0"/>
                <a:cs typeface="Times New Roman" pitchFamily="18" charset="0"/>
              </a:rPr>
              <a:t>Why do I need you if I have a lawyer?</a:t>
            </a:r>
            <a:br>
              <a:rPr lang="en-US" altLang="en-US" u="sng" dirty="0">
                <a:latin typeface="Times New Roman" pitchFamily="18" charset="0"/>
                <a:cs typeface="Times New Roman" pitchFamily="18" charset="0"/>
              </a:rPr>
            </a:br>
            <a:endParaRPr lang="en-US" sz="5400" u="sng" dirty="0">
              <a:latin typeface="Times New Roman" pitchFamily="18" charset="0"/>
              <a:cs typeface="Times New Roman" pitchFamily="18" charset="0"/>
            </a:endParaRPr>
          </a:p>
        </p:txBody>
      </p:sp>
      <p:sp>
        <p:nvSpPr>
          <p:cNvPr id="25603" name="Content Placeholder 5">
            <a:extLst>
              <a:ext uri="{FF2B5EF4-FFF2-40B4-BE49-F238E27FC236}">
                <a16:creationId xmlns:a16="http://schemas.microsoft.com/office/drawing/2014/main" id="{199F666E-0DEE-434C-93F1-47D2762398F3}"/>
              </a:ext>
            </a:extLst>
          </p:cNvPr>
          <p:cNvSpPr>
            <a:spLocks noGrp="1"/>
          </p:cNvSpPr>
          <p:nvPr>
            <p:ph idx="1"/>
          </p:nvPr>
        </p:nvSpPr>
        <p:spPr bwMode="auto">
          <a:xfrm>
            <a:off x="1905000" y="19050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r>
              <a:rPr lang="en-US" altLang="en-US" dirty="0">
                <a:latin typeface="Book Antiqua" panose="02040602050305030304" pitchFamily="18" charset="0"/>
                <a:ea typeface="ヒラギノ角ゴ Pro W3" panose="020B0300000000000000" pitchFamily="34" charset="-128"/>
              </a:rPr>
              <a:t>Help them avoid malpractice.</a:t>
            </a:r>
          </a:p>
          <a:p>
            <a:r>
              <a:rPr lang="en-US" altLang="en-US" dirty="0">
                <a:latin typeface="Book Antiqua" panose="02040602050305030304" pitchFamily="18" charset="0"/>
                <a:ea typeface="ヒラギノ角ゴ Pro W3" panose="020B0300000000000000" pitchFamily="34" charset="-128"/>
              </a:rPr>
              <a:t>Sure their paralegal can fill out a net-worth statement. Can they review documents, develop a complete understanding of a family’s financial picture then formulate strategy and creative settlement options?</a:t>
            </a:r>
          </a:p>
          <a:p>
            <a:r>
              <a:rPr lang="en-US" altLang="en-US" dirty="0">
                <a:latin typeface="Book Antiqua" panose="02040602050305030304" pitchFamily="18" charset="0"/>
                <a:ea typeface="ヒラギノ角ゴ Pro W3" panose="020B0300000000000000" pitchFamily="34" charset="-128"/>
              </a:rPr>
              <a:t>We work with your lawyer, not against them and we are not a replacement.</a:t>
            </a:r>
          </a:p>
          <a:p>
            <a:r>
              <a:rPr lang="en-US" altLang="en-US" dirty="0">
                <a:latin typeface="Book Antiqua" panose="02040602050305030304" pitchFamily="18" charset="0"/>
                <a:ea typeface="ヒラギノ角ゴ Pro W3" panose="020B0300000000000000" pitchFamily="34" charset="-128"/>
              </a:rPr>
              <a:t>Lawyers offer the structure and </a:t>
            </a:r>
            <a:r>
              <a:rPr lang="en-US" altLang="en-US" dirty="0" err="1">
                <a:latin typeface="Book Antiqua" panose="02040602050305030304" pitchFamily="18" charset="0"/>
                <a:ea typeface="ヒラギノ角ゴ Pro W3" panose="020B0300000000000000" pitchFamily="34" charset="-128"/>
              </a:rPr>
              <a:t>guidnace</a:t>
            </a:r>
            <a:r>
              <a:rPr lang="en-US" altLang="en-US" dirty="0">
                <a:latin typeface="Book Antiqua" panose="02040602050305030304" pitchFamily="18" charset="0"/>
                <a:ea typeface="ヒラギノ角ゴ Pro W3" panose="020B0300000000000000" pitchFamily="34" charset="-128"/>
              </a:rPr>
              <a:t> necessary to fashion agreements, we offer the creative options and financial strategies necessary to ensure our clients get the best financial settlement possible.</a:t>
            </a:r>
          </a:p>
          <a:p>
            <a:endParaRPr lang="en-US" altLang="en-US" sz="2000" dirty="0">
              <a:latin typeface="Book Antiqua" panose="02040602050305030304" pitchFamily="18" charset="0"/>
              <a:ea typeface="ヒラギノ角ゴ Pro W3" panose="020B0300000000000000" pitchFamily="34" charset="-128"/>
            </a:endParaRPr>
          </a:p>
        </p:txBody>
      </p:sp>
      <p:pic>
        <p:nvPicPr>
          <p:cNvPr id="4" name="Picture 3" descr="A close up of a logo&#10;&#10;Description automatically generated">
            <a:extLst>
              <a:ext uri="{FF2B5EF4-FFF2-40B4-BE49-F238E27FC236}">
                <a16:creationId xmlns:a16="http://schemas.microsoft.com/office/drawing/2014/main" id="{CCED3A7D-C6E6-2A42-AED0-28CB83125E7D}"/>
              </a:ext>
            </a:extLst>
          </p:cNvPr>
          <p:cNvPicPr>
            <a:picLocks noChangeAspect="1"/>
          </p:cNvPicPr>
          <p:nvPr/>
        </p:nvPicPr>
        <p:blipFill>
          <a:blip r:embed="rId3"/>
          <a:stretch>
            <a:fillRect/>
          </a:stretch>
        </p:blipFill>
        <p:spPr>
          <a:xfrm>
            <a:off x="9893643" y="4559643"/>
            <a:ext cx="2298358" cy="2298358"/>
          </a:xfrm>
          <a:prstGeom prst="rect">
            <a:avLst/>
          </a:prstGeom>
        </p:spPr>
      </p:pic>
    </p:spTree>
    <p:extLst>
      <p:ext uri="{BB962C8B-B14F-4D97-AF65-F5344CB8AC3E}">
        <p14:creationId xmlns:p14="http://schemas.microsoft.com/office/powerpoint/2010/main" val="235572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FA414A73-0964-BD4B-9761-C3D725F1C67B}"/>
              </a:ext>
            </a:extLst>
          </p:cNvPr>
          <p:cNvSpPr>
            <a:spLocks noGrp="1" noChangeArrowheads="1"/>
          </p:cNvSpPr>
          <p:nvPr>
            <p:ph type="title"/>
          </p:nvPr>
        </p:nvSpPr>
        <p:spPr>
          <a:xfrm>
            <a:off x="889685" y="533400"/>
            <a:ext cx="9527061" cy="685800"/>
          </a:xfrm>
        </p:spPr>
        <p:txBody>
          <a:bodyPr rtlCol="0">
            <a:normAutofit fontScale="90000"/>
          </a:bodyPr>
          <a:lstStyle/>
          <a:p>
            <a:pPr>
              <a:defRPr/>
            </a:pPr>
            <a:br>
              <a:rPr lang="en-US" altLang="en-US" u="sng" dirty="0">
                <a:latin typeface="Times New Roman" pitchFamily="18" charset="0"/>
                <a:cs typeface="Times New Roman" pitchFamily="18" charset="0"/>
              </a:rPr>
            </a:br>
            <a:br>
              <a:rPr lang="en-US" altLang="en-US" u="sng" dirty="0">
                <a:latin typeface="Times New Roman" pitchFamily="18" charset="0"/>
                <a:cs typeface="Times New Roman" pitchFamily="18" charset="0"/>
              </a:rPr>
            </a:br>
            <a:r>
              <a:rPr lang="en-US" altLang="en-US" u="sng" dirty="0">
                <a:latin typeface="Times New Roman" pitchFamily="18" charset="0"/>
                <a:cs typeface="Times New Roman" pitchFamily="18" charset="0"/>
              </a:rPr>
              <a:t>Why do I need you if I have an accountant?</a:t>
            </a:r>
            <a:br>
              <a:rPr lang="en-US" altLang="en-US" u="sng" dirty="0">
                <a:latin typeface="Times New Roman" pitchFamily="18" charset="0"/>
                <a:cs typeface="Times New Roman" pitchFamily="18" charset="0"/>
              </a:rPr>
            </a:br>
            <a:endParaRPr lang="en-US" sz="5400" u="sng" dirty="0">
              <a:latin typeface="Times New Roman" pitchFamily="18" charset="0"/>
              <a:cs typeface="Times New Roman" pitchFamily="18" charset="0"/>
            </a:endParaRPr>
          </a:p>
        </p:txBody>
      </p:sp>
      <p:sp>
        <p:nvSpPr>
          <p:cNvPr id="27651" name="Content Placeholder 1">
            <a:extLst>
              <a:ext uri="{FF2B5EF4-FFF2-40B4-BE49-F238E27FC236}">
                <a16:creationId xmlns:a16="http://schemas.microsoft.com/office/drawing/2014/main" id="{B4E5F21A-B3C5-0141-82B2-849B9EECB4AA}"/>
              </a:ext>
            </a:extLst>
          </p:cNvPr>
          <p:cNvSpPr>
            <a:spLocks noGrp="1"/>
          </p:cNvSpPr>
          <p:nvPr>
            <p:ph idx="1"/>
          </p:nvPr>
        </p:nvSpPr>
        <p:spPr bwMode="auto">
          <a:xfrm>
            <a:off x="1981200" y="19050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latin typeface="Book Antiqua" panose="02040602050305030304" pitchFamily="18" charset="0"/>
                <a:ea typeface="ヒラギノ角ゴ Pro W3" panose="020B0300000000000000" pitchFamily="34" charset="-128"/>
              </a:rPr>
              <a:t>Accountants and Tax preparers look backward at what has happened in the past. </a:t>
            </a:r>
          </a:p>
          <a:p>
            <a:pPr lvl="1"/>
            <a:r>
              <a:rPr lang="en-US" altLang="en-US" sz="2800" dirty="0">
                <a:latin typeface="Book Antiqua" panose="02040602050305030304" pitchFamily="18" charset="0"/>
                <a:ea typeface="ヒラギノ角ゴ Pro W3" panose="020B0300000000000000" pitchFamily="34" charset="-128"/>
              </a:rPr>
              <a:t>They may be unfamiliar with complicated executive compensation</a:t>
            </a:r>
          </a:p>
          <a:p>
            <a:pPr lvl="1"/>
            <a:r>
              <a:rPr lang="en-US" altLang="en-US" sz="2800" dirty="0">
                <a:latin typeface="Book Antiqua" panose="02040602050305030304" pitchFamily="18" charset="0"/>
                <a:ea typeface="ヒラギノ角ゴ Pro W3" panose="020B0300000000000000" pitchFamily="34" charset="-128"/>
              </a:rPr>
              <a:t>Often do not engage in advisory type relationships</a:t>
            </a:r>
          </a:p>
          <a:p>
            <a:pPr lvl="1"/>
            <a:r>
              <a:rPr lang="en-US" altLang="en-US" sz="2800" dirty="0">
                <a:latin typeface="Book Antiqua" panose="02040602050305030304" pitchFamily="18" charset="0"/>
                <a:ea typeface="ヒラギノ角ゴ Pro W3" panose="020B0300000000000000" pitchFamily="34" charset="-128"/>
              </a:rPr>
              <a:t>Rarely assist in looking forward at the ramifications of financial decision made today</a:t>
            </a:r>
          </a:p>
          <a:p>
            <a:pPr lvl="1"/>
            <a:r>
              <a:rPr lang="en-US" altLang="en-US" sz="2800" dirty="0">
                <a:latin typeface="Book Antiqua" panose="02040602050305030304" pitchFamily="18" charset="0"/>
                <a:ea typeface="ヒラギノ角ゴ Pro W3" panose="020B0300000000000000" pitchFamily="34" charset="-128"/>
              </a:rPr>
              <a:t>Tax preparers may be completely ignorant of the intricacies of divorce</a:t>
            </a:r>
          </a:p>
        </p:txBody>
      </p:sp>
      <p:pic>
        <p:nvPicPr>
          <p:cNvPr id="4" name="Picture 3" descr="A close up of a logo&#10;&#10;Description automatically generated">
            <a:extLst>
              <a:ext uri="{FF2B5EF4-FFF2-40B4-BE49-F238E27FC236}">
                <a16:creationId xmlns:a16="http://schemas.microsoft.com/office/drawing/2014/main" id="{A27BE8CA-6140-5345-ADFB-A45A8C226B61}"/>
              </a:ext>
            </a:extLst>
          </p:cNvPr>
          <p:cNvPicPr>
            <a:picLocks noChangeAspect="1"/>
          </p:cNvPicPr>
          <p:nvPr/>
        </p:nvPicPr>
        <p:blipFill>
          <a:blip r:embed="rId3"/>
          <a:stretch>
            <a:fillRect/>
          </a:stretch>
        </p:blipFill>
        <p:spPr>
          <a:xfrm>
            <a:off x="10202561" y="4868561"/>
            <a:ext cx="1989439" cy="1989439"/>
          </a:xfrm>
          <a:prstGeom prst="rect">
            <a:avLst/>
          </a:prstGeom>
        </p:spPr>
      </p:pic>
    </p:spTree>
    <p:extLst>
      <p:ext uri="{BB962C8B-B14F-4D97-AF65-F5344CB8AC3E}">
        <p14:creationId xmlns:p14="http://schemas.microsoft.com/office/powerpoint/2010/main" val="319338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47051BEA-1E31-AC4D-96C5-C58CF202D1AF}"/>
              </a:ext>
            </a:extLst>
          </p:cNvPr>
          <p:cNvSpPr>
            <a:spLocks noGrp="1" noChangeArrowheads="1"/>
          </p:cNvSpPr>
          <p:nvPr>
            <p:ph type="subTitle" idx="1"/>
          </p:nvPr>
        </p:nvSpPr>
        <p:spPr bwMode="auto">
          <a:xfrm>
            <a:off x="2590800" y="3719384"/>
            <a:ext cx="7239000" cy="27576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en-US" altLang="en-US" sz="5400" dirty="0">
                <a:ea typeface="ヒラギノ角ゴ Pro W3" panose="020B0300000000000000" pitchFamily="34" charset="-128"/>
                <a:cs typeface="Times New Roman" panose="02020603050405020304" pitchFamily="18" charset="0"/>
              </a:rPr>
              <a:t>What is Divorce Financial Planning?</a:t>
            </a:r>
          </a:p>
        </p:txBody>
      </p:sp>
      <p:pic>
        <p:nvPicPr>
          <p:cNvPr id="3" name="Picture 2" descr="A close up of a logo&#10;&#10;Description automatically generated">
            <a:extLst>
              <a:ext uri="{FF2B5EF4-FFF2-40B4-BE49-F238E27FC236}">
                <a16:creationId xmlns:a16="http://schemas.microsoft.com/office/drawing/2014/main" id="{57E4B6F1-2066-1C43-8345-130F1A3CD948}"/>
              </a:ext>
            </a:extLst>
          </p:cNvPr>
          <p:cNvPicPr>
            <a:picLocks noChangeAspect="1"/>
          </p:cNvPicPr>
          <p:nvPr/>
        </p:nvPicPr>
        <p:blipFill>
          <a:blip r:embed="rId3"/>
          <a:stretch>
            <a:fillRect/>
          </a:stretch>
        </p:blipFill>
        <p:spPr>
          <a:xfrm>
            <a:off x="4372232" y="0"/>
            <a:ext cx="3429000" cy="3429000"/>
          </a:xfrm>
          <a:prstGeom prst="rect">
            <a:avLst/>
          </a:prstGeom>
        </p:spPr>
      </p:pic>
    </p:spTree>
    <p:extLst>
      <p:ext uri="{BB962C8B-B14F-4D97-AF65-F5344CB8AC3E}">
        <p14:creationId xmlns:p14="http://schemas.microsoft.com/office/powerpoint/2010/main" val="663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B653AF3E-8065-714C-8C3C-B2E67D915B7B}"/>
              </a:ext>
            </a:extLst>
          </p:cNvPr>
          <p:cNvSpPr>
            <a:spLocks noGrp="1" noChangeArrowheads="1"/>
          </p:cNvSpPr>
          <p:nvPr>
            <p:ph type="title"/>
          </p:nvPr>
        </p:nvSpPr>
        <p:spPr>
          <a:xfrm>
            <a:off x="1062681" y="533400"/>
            <a:ext cx="8538519" cy="685800"/>
          </a:xfrm>
        </p:spPr>
        <p:txBody>
          <a:bodyPr rtlCol="0">
            <a:normAutofit fontScale="90000"/>
          </a:bodyPr>
          <a:lstStyle/>
          <a:p>
            <a:pPr>
              <a:defRPr/>
            </a:pPr>
            <a:r>
              <a:rPr lang="en-US" u="sng" dirty="0">
                <a:latin typeface="Times New Roman" pitchFamily="18" charset="0"/>
                <a:cs typeface="Times New Roman" pitchFamily="18" charset="0"/>
              </a:rPr>
              <a:t>What is Divorce Financial Planning?</a:t>
            </a:r>
            <a:endParaRPr lang="en-US" sz="5400" u="sng" dirty="0">
              <a:latin typeface="Times New Roman" pitchFamily="18" charset="0"/>
              <a:cs typeface="Times New Roman" pitchFamily="18" charset="0"/>
            </a:endParaRPr>
          </a:p>
        </p:txBody>
      </p:sp>
      <p:sp>
        <p:nvSpPr>
          <p:cNvPr id="31747" name="Rectangle 8">
            <a:extLst>
              <a:ext uri="{FF2B5EF4-FFF2-40B4-BE49-F238E27FC236}">
                <a16:creationId xmlns:a16="http://schemas.microsoft.com/office/drawing/2014/main" id="{9E2CB923-D448-C44C-AA18-F3901C8DCCBC}"/>
              </a:ext>
            </a:extLst>
          </p:cNvPr>
          <p:cNvSpPr>
            <a:spLocks noGrp="1" noChangeArrowheads="1"/>
          </p:cNvSpPr>
          <p:nvPr>
            <p:ph idx="1"/>
          </p:nvPr>
        </p:nvSpPr>
        <p:spPr bwMode="auto">
          <a:xfrm>
            <a:off x="1905000" y="1880423"/>
            <a:ext cx="8382000" cy="390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hangingPunct="1">
              <a:lnSpc>
                <a:spcPct val="90000"/>
              </a:lnSpc>
            </a:pPr>
            <a:r>
              <a:rPr lang="en-US" altLang="en-US" dirty="0">
                <a:latin typeface="Book Antiqua" panose="02040602050305030304" pitchFamily="18" charset="0"/>
                <a:ea typeface="ヒラギノ角ゴ Pro W3" panose="020B0300000000000000" pitchFamily="34" charset="-128"/>
              </a:rPr>
              <a:t>Divorce Financial Planning…is the intersection of expert financial analysis, financial planning and decision coaching with the unique and complicated financial intricacies of divorce in mind. Legal advisers offer the structure and guidance necessary to fashion agreements. Divorce Financial Planners offers the creative options, financial analysis and strategies necessary to ensure clients obtain the most financially advantageous settlement possible.</a:t>
            </a:r>
            <a:endParaRPr lang="en-US" altLang="en-US" dirty="0">
              <a:latin typeface="Book Antiqua" panose="02040602050305030304" pitchFamily="18" charset="0"/>
              <a:ea typeface="ヒラギノ角ゴ Pro W3" panose="020B0300000000000000" pitchFamily="34" charset="-128"/>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D5303279-873B-A241-89D3-321A38979E56}"/>
              </a:ext>
            </a:extLst>
          </p:cNvPr>
          <p:cNvPicPr>
            <a:picLocks noChangeAspect="1"/>
          </p:cNvPicPr>
          <p:nvPr/>
        </p:nvPicPr>
        <p:blipFill>
          <a:blip r:embed="rId3"/>
          <a:stretch>
            <a:fillRect/>
          </a:stretch>
        </p:blipFill>
        <p:spPr>
          <a:xfrm>
            <a:off x="10227275" y="4893275"/>
            <a:ext cx="1964725" cy="1964725"/>
          </a:xfrm>
          <a:prstGeom prst="rect">
            <a:avLst/>
          </a:prstGeom>
        </p:spPr>
      </p:pic>
    </p:spTree>
    <p:extLst>
      <p:ext uri="{BB962C8B-B14F-4D97-AF65-F5344CB8AC3E}">
        <p14:creationId xmlns:p14="http://schemas.microsoft.com/office/powerpoint/2010/main" val="3266043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894</Words>
  <Application>Microsoft Macintosh PowerPoint</Application>
  <PresentationFormat>Widescreen</PresentationFormat>
  <Paragraphs>133</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Baskerville Old Face</vt:lpstr>
      <vt:lpstr>Book Antiqua</vt:lpstr>
      <vt:lpstr>Calibri</vt:lpstr>
      <vt:lpstr>Calibri Light</vt:lpstr>
      <vt:lpstr>Times New Roman</vt:lpstr>
      <vt:lpstr>Office Theme</vt:lpstr>
      <vt:lpstr>DIVORCE FINANCIAL PLANNING  AND MEDIATION</vt:lpstr>
      <vt:lpstr>Overview &amp; Agenda</vt:lpstr>
      <vt:lpstr>PowerPoint Presentation</vt:lpstr>
      <vt:lpstr>Why Divorce?</vt:lpstr>
      <vt:lpstr>  Why do I need you if I have a lawyer? </vt:lpstr>
      <vt:lpstr>Why do I need you if I have a lawyer? </vt:lpstr>
      <vt:lpstr>  Why do I need you if I have an accountant? </vt:lpstr>
      <vt:lpstr>PowerPoint Presentation</vt:lpstr>
      <vt:lpstr>What is Divorce Financial Planning?</vt:lpstr>
      <vt:lpstr>What is Divorce Financial Planning?</vt:lpstr>
      <vt:lpstr>What is Divorce Financial Planning?</vt:lpstr>
      <vt:lpstr>What is Divorce Financial Planning?</vt:lpstr>
      <vt:lpstr>What is Divorce Financial Planning?</vt:lpstr>
      <vt:lpstr>How does Divorce work?</vt:lpstr>
      <vt:lpstr>How does Divorce work?</vt:lpstr>
      <vt:lpstr>How does Divorce work?</vt:lpstr>
      <vt:lpstr>Divorce Mediation</vt:lpstr>
      <vt:lpstr>Divorce Mediation</vt:lpstr>
      <vt:lpstr>Why is Economic Rationality Rare in Financial Decisions of Divorce?</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DIVORCE FINANCIAL PLANNING  AND MEDIATION</dc:title>
  <dc:creator>Microsoft Office User</dc:creator>
  <cp:lastModifiedBy>Microsoft Office User</cp:lastModifiedBy>
  <cp:revision>8</cp:revision>
  <dcterms:created xsi:type="dcterms:W3CDTF">2019-05-03T13:55:31Z</dcterms:created>
  <dcterms:modified xsi:type="dcterms:W3CDTF">2019-05-03T14:54:38Z</dcterms:modified>
</cp:coreProperties>
</file>