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38"/>
  </p:notesMasterIdLst>
  <p:handoutMasterIdLst>
    <p:handoutMasterId r:id="rId39"/>
  </p:handoutMasterIdLst>
  <p:sldIdLst>
    <p:sldId id="274" r:id="rId2"/>
    <p:sldId id="729" r:id="rId3"/>
    <p:sldId id="629" r:id="rId4"/>
    <p:sldId id="665" r:id="rId5"/>
    <p:sldId id="666" r:id="rId6"/>
    <p:sldId id="667" r:id="rId7"/>
    <p:sldId id="668" r:id="rId8"/>
    <p:sldId id="669" r:id="rId9"/>
    <p:sldId id="670" r:id="rId10"/>
    <p:sldId id="671" r:id="rId11"/>
    <p:sldId id="673" r:id="rId12"/>
    <p:sldId id="721" r:id="rId13"/>
    <p:sldId id="727" r:id="rId14"/>
    <p:sldId id="675" r:id="rId15"/>
    <p:sldId id="676" r:id="rId16"/>
    <p:sldId id="700" r:id="rId17"/>
    <p:sldId id="703" r:id="rId18"/>
    <p:sldId id="709" r:id="rId19"/>
    <p:sldId id="710" r:id="rId20"/>
    <p:sldId id="704" r:id="rId21"/>
    <p:sldId id="707" r:id="rId22"/>
    <p:sldId id="708" r:id="rId23"/>
    <p:sldId id="679" r:id="rId24"/>
    <p:sldId id="682" r:id="rId25"/>
    <p:sldId id="683" r:id="rId26"/>
    <p:sldId id="713" r:id="rId27"/>
    <p:sldId id="724" r:id="rId28"/>
    <p:sldId id="725" r:id="rId29"/>
    <p:sldId id="726" r:id="rId30"/>
    <p:sldId id="730" r:id="rId31"/>
    <p:sldId id="692" r:id="rId32"/>
    <p:sldId id="693" r:id="rId33"/>
    <p:sldId id="696" r:id="rId34"/>
    <p:sldId id="697" r:id="rId35"/>
    <p:sldId id="356" r:id="rId36"/>
    <p:sldId id="551" r:id="rId37"/>
  </p:sldIdLst>
  <p:sldSz cx="12192000" cy="6858000"/>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16" userDrawn="1">
          <p15:clr>
            <a:srgbClr val="A4A3A4"/>
          </p15:clr>
        </p15:guide>
        <p15:guide id="4" pos="192" userDrawn="1">
          <p15:clr>
            <a:srgbClr val="A4A3A4"/>
          </p15:clr>
        </p15:guide>
        <p15:guide id="5" pos="748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E6CE"/>
    <a:srgbClr val="E9F3E8"/>
    <a:srgbClr val="CCFFCC"/>
    <a:srgbClr val="DA0D13"/>
    <a:srgbClr val="FF3300"/>
    <a:srgbClr val="23C849"/>
    <a:srgbClr val="00C849"/>
    <a:srgbClr val="E1E1DE"/>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6374" autoAdjust="0"/>
  </p:normalViewPr>
  <p:slideViewPr>
    <p:cSldViewPr snapToGrid="0" showGuides="1">
      <p:cViewPr varScale="1">
        <p:scale>
          <a:sx n="85" d="100"/>
          <a:sy n="85" d="100"/>
        </p:scale>
        <p:origin x="522" y="84"/>
      </p:cViewPr>
      <p:guideLst>
        <p:guide orient="horz" pos="2160"/>
        <p:guide pos="3840"/>
        <p:guide orient="horz" pos="216"/>
        <p:guide pos="192"/>
        <p:guide pos="7488"/>
      </p:guideLst>
    </p:cSldViewPr>
  </p:slideViewPr>
  <p:notesTextViewPr>
    <p:cViewPr>
      <p:scale>
        <a:sx n="1" d="1"/>
        <a:sy n="1" d="1"/>
      </p:scale>
      <p:origin x="0" y="0"/>
    </p:cViewPr>
  </p:notesTextViewPr>
  <p:sorterViewPr>
    <p:cViewPr>
      <p:scale>
        <a:sx n="120" d="100"/>
        <a:sy n="120" d="100"/>
      </p:scale>
      <p:origin x="0" y="15792"/>
    </p:cViewPr>
  </p:sorterViewPr>
  <p:notesViewPr>
    <p:cSldViewPr snapToGrid="0">
      <p:cViewPr varScale="1">
        <p:scale>
          <a:sx n="69" d="100"/>
          <a:sy n="69" d="100"/>
        </p:scale>
        <p:origin x="-3270" y="-102"/>
      </p:cViewPr>
      <p:guideLst>
        <p:guide orient="horz" pos="2880"/>
        <p:guide pos="2160"/>
        <p:guide orient="horz" pos="29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2042"/>
          </a:xfrm>
          <a:prstGeom prst="rect">
            <a:avLst/>
          </a:prstGeom>
        </p:spPr>
        <p:txBody>
          <a:bodyPr vert="horz" lIns="91440" tIns="45720" rIns="91440" bIns="45720" rtlCol="0"/>
          <a:lstStyle>
            <a:lvl1pPr algn="r">
              <a:defRPr sz="1200"/>
            </a:lvl1pPr>
          </a:lstStyle>
          <a:p>
            <a:fld id="{DC7EFB10-9027-483A-9011-707E4CFB7023}" type="datetimeFigureOut">
              <a:rPr lang="en-US" smtClean="0"/>
              <a:t>3/13/2019</a:t>
            </a:fld>
            <a:endParaRPr lang="en-US"/>
          </a:p>
        </p:txBody>
      </p:sp>
      <p:sp>
        <p:nvSpPr>
          <p:cNvPr id="4" name="Footer Placeholder 3"/>
          <p:cNvSpPr>
            <a:spLocks noGrp="1"/>
          </p:cNvSpPr>
          <p:nvPr>
            <p:ph type="ftr" sz="quarter" idx="2"/>
          </p:nvPr>
        </p:nvSpPr>
        <p:spPr>
          <a:xfrm>
            <a:off x="0" y="8777192"/>
            <a:ext cx="2971800" cy="46204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7192"/>
            <a:ext cx="2971800" cy="462042"/>
          </a:xfrm>
          <a:prstGeom prst="rect">
            <a:avLst/>
          </a:prstGeom>
        </p:spPr>
        <p:txBody>
          <a:bodyPr vert="horz" lIns="91440" tIns="45720" rIns="91440" bIns="45720" rtlCol="0" anchor="b"/>
          <a:lstStyle>
            <a:lvl1pPr algn="r">
              <a:defRPr sz="1200"/>
            </a:lvl1pPr>
          </a:lstStyle>
          <a:p>
            <a:fld id="{E79D9FF6-2206-42B1-8DDA-CDD98140EEC2}" type="slidenum">
              <a:rPr lang="en-US" smtClean="0"/>
              <a:t>‹#›</a:t>
            </a:fld>
            <a:endParaRPr lang="en-US"/>
          </a:p>
        </p:txBody>
      </p:sp>
    </p:spTree>
    <p:extLst>
      <p:ext uri="{BB962C8B-B14F-4D97-AF65-F5344CB8AC3E}">
        <p14:creationId xmlns:p14="http://schemas.microsoft.com/office/powerpoint/2010/main" val="1484414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1440" tIns="45720" rIns="91440" bIns="45720" rtlCol="0"/>
          <a:lstStyle>
            <a:lvl1pPr algn="l">
              <a:defRPr sz="1200" b="1" i="0">
                <a:latin typeface="Century Gothic Bold" charset="0"/>
              </a:defRPr>
            </a:lvl1pPr>
          </a:lstStyle>
          <a:p>
            <a:endParaRPr lang="en-US" dirty="0"/>
          </a:p>
        </p:txBody>
      </p:sp>
      <p:sp>
        <p:nvSpPr>
          <p:cNvPr id="3" name="Date Placeholder 2"/>
          <p:cNvSpPr>
            <a:spLocks noGrp="1"/>
          </p:cNvSpPr>
          <p:nvPr>
            <p:ph type="dt" idx="1"/>
          </p:nvPr>
        </p:nvSpPr>
        <p:spPr>
          <a:xfrm>
            <a:off x="3884613" y="0"/>
            <a:ext cx="2971800" cy="463647"/>
          </a:xfrm>
          <a:prstGeom prst="rect">
            <a:avLst/>
          </a:prstGeom>
        </p:spPr>
        <p:txBody>
          <a:bodyPr vert="horz" lIns="91440" tIns="45720" rIns="91440" bIns="45720" rtlCol="0"/>
          <a:lstStyle>
            <a:lvl1pPr algn="r">
              <a:defRPr sz="1200" b="1" i="0">
                <a:latin typeface="Century Gothic Bold" charset="0"/>
              </a:defRPr>
            </a:lvl1pPr>
          </a:lstStyle>
          <a:p>
            <a:fld id="{56DE71D5-7D9A-5442-8532-44E9EB185BCD}" type="datetimeFigureOut">
              <a:rPr lang="en-US" smtClean="0"/>
              <a:pPr/>
              <a:t>3/13/2019</a:t>
            </a:fld>
            <a:endParaRPr lang="en-US" dirty="0"/>
          </a:p>
        </p:txBody>
      </p:sp>
      <p:sp>
        <p:nvSpPr>
          <p:cNvPr id="4" name="Slide Image Placeholder 3"/>
          <p:cNvSpPr>
            <a:spLocks noGrp="1" noRot="1" noChangeAspect="1"/>
          </p:cNvSpPr>
          <p:nvPr>
            <p:ph type="sldImg" idx="2"/>
          </p:nvPr>
        </p:nvSpPr>
        <p:spPr>
          <a:xfrm>
            <a:off x="658813" y="1155700"/>
            <a:ext cx="5540375"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47153"/>
            <a:ext cx="5486400" cy="363858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7193"/>
            <a:ext cx="2971800" cy="463646"/>
          </a:xfrm>
          <a:prstGeom prst="rect">
            <a:avLst/>
          </a:prstGeom>
        </p:spPr>
        <p:txBody>
          <a:bodyPr vert="horz" lIns="91440" tIns="45720" rIns="91440" bIns="45720" rtlCol="0" anchor="b"/>
          <a:lstStyle>
            <a:lvl1pPr algn="l">
              <a:defRPr sz="1200" b="1" i="0">
                <a:latin typeface="Century Gothic Bold" charset="0"/>
              </a:defRPr>
            </a:lvl1pPr>
          </a:lstStyle>
          <a:p>
            <a:endParaRPr lang="en-US" dirty="0"/>
          </a:p>
        </p:txBody>
      </p:sp>
      <p:sp>
        <p:nvSpPr>
          <p:cNvPr id="7" name="Slide Number Placeholder 6"/>
          <p:cNvSpPr>
            <a:spLocks noGrp="1"/>
          </p:cNvSpPr>
          <p:nvPr>
            <p:ph type="sldNum" sz="quarter" idx="5"/>
          </p:nvPr>
        </p:nvSpPr>
        <p:spPr>
          <a:xfrm>
            <a:off x="3884613" y="8777193"/>
            <a:ext cx="2971800" cy="463646"/>
          </a:xfrm>
          <a:prstGeom prst="rect">
            <a:avLst/>
          </a:prstGeom>
        </p:spPr>
        <p:txBody>
          <a:bodyPr vert="horz" lIns="91440" tIns="45720" rIns="91440" bIns="45720" rtlCol="0" anchor="b"/>
          <a:lstStyle>
            <a:lvl1pPr algn="r">
              <a:defRPr sz="1200" b="1" i="0">
                <a:latin typeface="Century Gothic Bold" charset="0"/>
              </a:defRPr>
            </a:lvl1pPr>
          </a:lstStyle>
          <a:p>
            <a:fld id="{7B38DF83-93B2-D14B-8521-6D10BEE8650D}" type="slidenum">
              <a:rPr lang="en-US" smtClean="0"/>
              <a:pPr/>
              <a:t>‹#›</a:t>
            </a:fld>
            <a:endParaRPr lang="en-US" dirty="0"/>
          </a:p>
        </p:txBody>
      </p:sp>
    </p:spTree>
    <p:extLst>
      <p:ext uri="{BB962C8B-B14F-4D97-AF65-F5344CB8AC3E}">
        <p14:creationId xmlns:p14="http://schemas.microsoft.com/office/powerpoint/2010/main" val="1245360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b="1" i="0" kern="1200">
        <a:solidFill>
          <a:schemeClr val="tx1"/>
        </a:solidFill>
        <a:latin typeface="Century Gothic Bold" charset="0"/>
        <a:ea typeface="+mn-ea"/>
        <a:cs typeface="+mn-cs"/>
      </a:defRPr>
    </a:lvl1pPr>
    <a:lvl2pPr marL="457200" algn="l" defTabSz="914400" rtl="0" eaLnBrk="1" latinLnBrk="0" hangingPunct="1">
      <a:defRPr sz="1200" b="1" i="0" kern="1200">
        <a:solidFill>
          <a:schemeClr val="tx1"/>
        </a:solidFill>
        <a:latin typeface="Century Gothic Bold" charset="0"/>
        <a:ea typeface="+mn-ea"/>
        <a:cs typeface="+mn-cs"/>
      </a:defRPr>
    </a:lvl2pPr>
    <a:lvl3pPr marL="914400" algn="l" defTabSz="914400" rtl="0" eaLnBrk="1" latinLnBrk="0" hangingPunct="1">
      <a:defRPr sz="1200" b="1" i="0" kern="1200">
        <a:solidFill>
          <a:schemeClr val="tx1"/>
        </a:solidFill>
        <a:latin typeface="Century Gothic Bold" charset="0"/>
        <a:ea typeface="+mn-ea"/>
        <a:cs typeface="+mn-cs"/>
      </a:defRPr>
    </a:lvl3pPr>
    <a:lvl4pPr marL="1371600" algn="l" defTabSz="914400" rtl="0" eaLnBrk="1" latinLnBrk="0" hangingPunct="1">
      <a:defRPr sz="1200" b="1" i="0" kern="1200">
        <a:solidFill>
          <a:schemeClr val="tx1"/>
        </a:solidFill>
        <a:latin typeface="Century Gothic Bold" charset="0"/>
        <a:ea typeface="+mn-ea"/>
        <a:cs typeface="+mn-cs"/>
      </a:defRPr>
    </a:lvl4pPr>
    <a:lvl5pPr marL="1828800" algn="l" defTabSz="914400" rtl="0" eaLnBrk="1" latinLnBrk="0" hangingPunct="1">
      <a:defRPr sz="1200" b="1" i="0" kern="1200">
        <a:solidFill>
          <a:schemeClr val="tx1"/>
        </a:solidFill>
        <a:latin typeface="Century Gothic Bold"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1155700"/>
            <a:ext cx="5540375" cy="3117850"/>
          </a:xfrm>
        </p:spPr>
      </p:sp>
      <p:sp>
        <p:nvSpPr>
          <p:cNvPr id="3" name="Notes Placeholder 2"/>
          <p:cNvSpPr>
            <a:spLocks noGrp="1"/>
          </p:cNvSpPr>
          <p:nvPr>
            <p:ph type="body" idx="1"/>
          </p:nvPr>
        </p:nvSpPr>
        <p:spPr/>
        <p:txBody>
          <a:bodyPr/>
          <a:lstStyle/>
          <a:p>
            <a:pPr eaLnBrk="1" hangingPunct="1"/>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t>1</a:t>
            </a:fld>
            <a:endParaRPr lang="en-US" dirty="0"/>
          </a:p>
        </p:txBody>
      </p:sp>
    </p:spTree>
    <p:extLst>
      <p:ext uri="{BB962C8B-B14F-4D97-AF65-F5344CB8AC3E}">
        <p14:creationId xmlns:p14="http://schemas.microsoft.com/office/powerpoint/2010/main" val="543786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500" dirty="0"/>
              <a:t>Taxation as a Professional C Corporation – the good</a:t>
            </a:r>
          </a:p>
          <a:p>
            <a:pPr lvl="1"/>
            <a:r>
              <a:rPr lang="en-US" altLang="en-US" sz="1500" dirty="0"/>
              <a:t>Available Employee Benefits options:</a:t>
            </a:r>
          </a:p>
          <a:p>
            <a:pPr lvl="2"/>
            <a:r>
              <a:rPr lang="en-US" altLang="en-US" sz="1500" dirty="0"/>
              <a:t>Group Term Life Insurance of $50,000</a:t>
            </a:r>
          </a:p>
          <a:p>
            <a:pPr lvl="2"/>
            <a:r>
              <a:rPr lang="en-US" altLang="en-US" dirty="0"/>
              <a:t>Group term life insurance plans are usually offered by employers or other fraternal providers to members or </a:t>
            </a:r>
            <a:r>
              <a:rPr lang="en-US" altLang="en-US" dirty="0" err="1"/>
              <a:t>employees.The</a:t>
            </a:r>
            <a:r>
              <a:rPr lang="en-US" altLang="en-US" dirty="0"/>
              <a:t> cost of the first $50,000 of group term life insurance premiums is tax-free to employees and deductible for employers that bear the premium expense. The cost of any additional term coverage will generally show up in box 14 on an employee's W-2 form </a:t>
            </a:r>
            <a:endParaRPr lang="en-US" altLang="en-US" sz="1500" dirty="0"/>
          </a:p>
          <a:p>
            <a:pPr lvl="2"/>
            <a:r>
              <a:rPr lang="en-US" altLang="en-US" sz="1500" dirty="0"/>
              <a:t>Cafeteria Plan Participation</a:t>
            </a:r>
          </a:p>
          <a:p>
            <a:pPr lvl="2"/>
            <a:r>
              <a:rPr lang="en-US" altLang="en-US" sz="1500" dirty="0"/>
              <a:t>Medical/Dependent Care Reimbursement Accounts</a:t>
            </a:r>
          </a:p>
          <a:p>
            <a:pPr lvl="2"/>
            <a:r>
              <a:rPr lang="en-US" altLang="en-US" sz="1500" dirty="0"/>
              <a:t>Long Term Care Insurance</a:t>
            </a:r>
          </a:p>
          <a:p>
            <a:pPr lvl="3"/>
            <a:r>
              <a:rPr lang="en-US" altLang="en-US" sz="1400" dirty="0"/>
              <a:t>Deductible by Corporation</a:t>
            </a:r>
          </a:p>
          <a:p>
            <a:pPr lvl="3"/>
            <a:r>
              <a:rPr lang="en-US" altLang="en-US" sz="1400" dirty="0"/>
              <a:t>Not taxable to Professional</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10</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8655" y="4447153"/>
            <a:ext cx="6386945" cy="3865574"/>
          </a:xfrm>
        </p:spPr>
        <p:txBody>
          <a:bodyPr/>
          <a:lstStyle/>
          <a:p>
            <a:pPr marL="228600" indent="-228600"/>
            <a:r>
              <a:rPr lang="en-US" altLang="en-US" sz="1400" dirty="0"/>
              <a:t>The IRS defines a personal service corporation (PSC) as a corporation whose main work is to offer services in accounting, actuarial science, architecture, consulting, engineering, health (including veterinary services), law or the performing arts..</a:t>
            </a:r>
          </a:p>
          <a:p>
            <a:pPr marL="228600" indent="-228600"/>
            <a:endParaRPr lang="en-US" altLang="en-US" sz="1400" dirty="0"/>
          </a:p>
          <a:p>
            <a:pPr marL="228600" indent="-228600"/>
            <a:r>
              <a:rPr lang="en-US" altLang="en-US" sz="1400" dirty="0"/>
              <a:t>Why It Matters</a:t>
            </a:r>
          </a:p>
          <a:p>
            <a:pPr marL="228600" indent="-228600"/>
            <a:r>
              <a:rPr lang="en-US" altLang="en-US" sz="1400" dirty="0"/>
              <a:t>A personal service corporation must file taxes on a calendar year basis and cannot use a different fiscal year. </a:t>
            </a:r>
          </a:p>
          <a:p>
            <a:pPr marL="228600" indent="-228600"/>
            <a:r>
              <a:rPr lang="en-US" altLang="en-US" sz="1400" dirty="0"/>
              <a:t>Under the TRJCA</a:t>
            </a:r>
            <a:r>
              <a:rPr lang="en-US" altLang="en-US" sz="1400" baseline="0" dirty="0"/>
              <a:t> of 2017 the C corporation as well as the personal service corporation is taxed at a flat 21%.</a:t>
            </a:r>
            <a:r>
              <a:rPr lang="en-US" altLang="en-US" sz="1400" dirty="0"/>
              <a:t>  When the corporation distributes the income to the shareholder, the shareholder pays tax on the dividend (top rate 20% plus possible 3.8% net investment income). </a:t>
            </a:r>
          </a:p>
          <a:p>
            <a:pPr marL="685800" lvl="1" indent="-228600"/>
            <a:endParaRPr lang="en-US" altLang="en-US" sz="1400" baseline="0" dirty="0"/>
          </a:p>
          <a:p>
            <a:pPr marL="228600" lvl="0" indent="-228600"/>
            <a:r>
              <a:rPr lang="en-US" altLang="en-US" sz="1400" baseline="0" dirty="0"/>
              <a:t>Impact on Advanced Sales Concepts </a:t>
            </a:r>
          </a:p>
          <a:p>
            <a:pPr marL="685800" lvl="1" indent="-228600"/>
            <a:r>
              <a:rPr lang="en-US" altLang="en-US" sz="1400" baseline="0" dirty="0"/>
              <a:t>Up to the 24% tax bracket  ($321,450 married filing jointly - $160,725 single) take out.</a:t>
            </a:r>
          </a:p>
          <a:p>
            <a:pPr marL="685800" lvl="1" indent="-228600"/>
            <a:r>
              <a:rPr lang="en-US" altLang="en-US" sz="1400" baseline="0" dirty="0"/>
              <a:t>If earnings exceed 24% individual bracket can consider taking out up to the 24% bracket and letting the balance remain using deferred compensation  or deferred compensation split dollar to receive in the future.</a:t>
            </a:r>
          </a:p>
          <a:p>
            <a:pPr marL="685800" lvl="1" indent="-228600"/>
            <a:endParaRPr lang="en-US" altLang="en-US" sz="1400" baseline="0" dirty="0"/>
          </a:p>
          <a:p>
            <a:pPr marL="685800" lvl="1" indent="-228600"/>
            <a:r>
              <a:rPr lang="en-US" altLang="en-US" sz="1400" baseline="0" dirty="0"/>
              <a:t>Note that earnings retained in the corporation would be subject to corporate creditors.</a:t>
            </a:r>
          </a:p>
          <a:p>
            <a:pPr marL="685800" lvl="1" indent="-228600"/>
            <a:r>
              <a:rPr lang="en-US" altLang="en-US" sz="1400" baseline="0" dirty="0"/>
              <a:t>Note also that tax law can change in the future.</a:t>
            </a:r>
            <a:endParaRPr lang="en-US" altLang="en-US" sz="1400" dirty="0"/>
          </a:p>
          <a:p>
            <a:pPr marL="228600" indent="-228600"/>
            <a:endParaRPr lang="en-US" altLang="en-US" sz="1400" dirty="0"/>
          </a:p>
          <a:p>
            <a:pPr marL="228600" indent="-228600"/>
            <a:r>
              <a:rPr lang="en-US" altLang="en-US" sz="1300" dirty="0"/>
              <a:t>What about an Executive Bonus Plan for the Professional?</a:t>
            </a:r>
          </a:p>
          <a:p>
            <a:pPr marL="685800" lvl="1" indent="-228600"/>
            <a:r>
              <a:rPr lang="en-US" altLang="en-US" sz="1400" dirty="0"/>
              <a:t>Still works - But if all earnings are being distributed, does it really matter what you call it? </a:t>
            </a:r>
          </a:p>
          <a:p>
            <a:pPr marL="228600" indent="-228600"/>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11</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provide</a:t>
            </a:r>
            <a:r>
              <a:rPr lang="en-US" baseline="0" dirty="0"/>
              <a:t> flow-through business entities with a tax somewhat on par with that provided to C Corporations, Congress enacted new section 199A, which provides owners of flow-through business entities, including sole proprietorships, with a deduction of up to 20% of the otherwise taxable business income.  The formula for calculating the deduction amount is relatively complex as you can see from the slide above.  </a:t>
            </a:r>
          </a:p>
          <a:p>
            <a:endParaRPr lang="en-US" baseline="0" dirty="0"/>
          </a:p>
          <a:p>
            <a:r>
              <a:rPr lang="en-US" baseline="0" dirty="0"/>
              <a:t>The starting point is to calculate 20% of the qualified business income.</a:t>
            </a:r>
          </a:p>
          <a:p>
            <a:r>
              <a:rPr lang="en-US" baseline="0" dirty="0"/>
              <a:t>The first limitation is that Congress did not want to create a deduction that wipes out greater than 20% of a taxpayer’s overall taxable income; therefore the actual allowable deduction is the lesser of 20% of QBI or 20% of taxable income excluding capital gains.</a:t>
            </a:r>
          </a:p>
          <a:p>
            <a:endParaRPr lang="en-US" baseline="0" dirty="0"/>
          </a:p>
          <a:p>
            <a:r>
              <a:rPr lang="en-US" baseline="0" dirty="0"/>
              <a:t>The second potential limitation is based upon whether the business owner’s overall taxable income (with spouse if married, and after all allowable deductions other than the QBI Deduction) </a:t>
            </a:r>
            <a:r>
              <a:rPr lang="en-US" u="sng" baseline="0" dirty="0"/>
              <a:t>is under $321,400 </a:t>
            </a:r>
            <a:r>
              <a:rPr lang="en-US" baseline="0" dirty="0"/>
              <a:t>MFJ or $160,700 Single, </a:t>
            </a:r>
            <a:r>
              <a:rPr lang="en-US" u="sng" baseline="0" dirty="0"/>
              <a:t>or over $421,400 MFJ </a:t>
            </a:r>
            <a:r>
              <a:rPr lang="en-US" baseline="0" dirty="0"/>
              <a:t>or $210,700 Single.   If the business owner is over the top limitation.  There is NO DEDUCTION if the business entity is a Specified Service Business (defined on next slide).  If the business is not a Specified Service Business, a second set of limitations are applicable.</a:t>
            </a:r>
          </a:p>
          <a:p>
            <a:endParaRPr lang="en-US" baseline="0" dirty="0"/>
          </a:p>
          <a:p>
            <a:r>
              <a:rPr lang="en-US" baseline="0" dirty="0"/>
              <a:t>If business owner’s income is over $421,400, the QBI deduction is limited to the Greater of: 50% of W-2 Wages, or 25% of W-2 Wages plus 2.5% of unadjusted basis.   </a:t>
            </a:r>
          </a:p>
          <a:p>
            <a:endParaRPr 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12</a:t>
            </a:fld>
            <a:endParaRPr lang="en-US" dirty="0"/>
          </a:p>
        </p:txBody>
      </p:sp>
    </p:spTree>
    <p:extLst>
      <p:ext uri="{BB962C8B-B14F-4D97-AF65-F5344CB8AC3E}">
        <p14:creationId xmlns:p14="http://schemas.microsoft.com/office/powerpoint/2010/main" val="3606939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provide</a:t>
            </a:r>
            <a:r>
              <a:rPr lang="en-US" baseline="0" dirty="0"/>
              <a:t> flow-through business entities with a tax somewhat on par with that provided to C Corporations, Congress enacted new section 199A, which provides owners of flow-through business entities, including sole proprietorships, with a deduction of up to 20% of the otherwise taxable business income.  The formula for calculating the deduction amount is relatively complex as you can see from the slide above.  </a:t>
            </a:r>
          </a:p>
          <a:p>
            <a:endParaRPr lang="en-US" baseline="0" dirty="0"/>
          </a:p>
          <a:p>
            <a:r>
              <a:rPr lang="en-US" baseline="0" dirty="0"/>
              <a:t>The starting point is to calculate 20% of the qualified business income.</a:t>
            </a:r>
          </a:p>
          <a:p>
            <a:r>
              <a:rPr lang="en-US" baseline="0" dirty="0"/>
              <a:t>The first limitation is that Congress did not want to create a deduction that wipes out greater than 20% of a taxpayer’s overall taxable income; therefore the actual allowable deduction is the lesser of 20% of QBI or 20% of taxable income excluding capital gains.</a:t>
            </a:r>
          </a:p>
          <a:p>
            <a:endParaRPr lang="en-US" baseline="0" dirty="0"/>
          </a:p>
          <a:p>
            <a:r>
              <a:rPr lang="en-US" baseline="0" dirty="0"/>
              <a:t>The second potential limitation is based upon whether the business owner’s overall taxable income (with spouse if married, and after all allowable deductions other than the QBI Deduction) </a:t>
            </a:r>
            <a:r>
              <a:rPr lang="en-US" u="sng" baseline="0" dirty="0"/>
              <a:t>is under $321,400 </a:t>
            </a:r>
            <a:r>
              <a:rPr lang="en-US" baseline="0" dirty="0"/>
              <a:t>MFJ or $160,700 Single, </a:t>
            </a:r>
            <a:r>
              <a:rPr lang="en-US" u="sng" baseline="0" dirty="0"/>
              <a:t>or over $421,400 MFJ </a:t>
            </a:r>
            <a:r>
              <a:rPr lang="en-US" baseline="0" dirty="0"/>
              <a:t>or $210,700 Single.   If the business owner is over the top limitation.  There is NO DEDUCTION if the business entity is a Specified Service Business (defined on next slide).  If the business is not a Specified Service Business, a second set of limitations are applicable.</a:t>
            </a:r>
          </a:p>
          <a:p>
            <a:endParaRPr lang="en-US" baseline="0" dirty="0"/>
          </a:p>
          <a:p>
            <a:r>
              <a:rPr lang="en-US" baseline="0" dirty="0"/>
              <a:t>If business owner’s income is over $421,400, the QBI deduction is limited to the Greater of: 50% of W-2 Wages, or 25% of W-2 Wages plus 2.5% of unadjusted basis.   </a:t>
            </a:r>
          </a:p>
          <a:p>
            <a:endParaRPr 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13</a:t>
            </a:fld>
            <a:endParaRPr lang="en-US" dirty="0"/>
          </a:p>
        </p:txBody>
      </p:sp>
    </p:spTree>
    <p:extLst>
      <p:ext uri="{BB962C8B-B14F-4D97-AF65-F5344CB8AC3E}">
        <p14:creationId xmlns:p14="http://schemas.microsoft.com/office/powerpoint/2010/main" val="3606939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500" dirty="0"/>
              <a:t>Other Reason Not to Keep Earnings in Corporation:</a:t>
            </a:r>
          </a:p>
          <a:p>
            <a:r>
              <a:rPr lang="en-US" altLang="en-US" sz="1400" dirty="0"/>
              <a:t>Liability Issues</a:t>
            </a:r>
          </a:p>
          <a:p>
            <a:pPr lvl="1"/>
            <a:r>
              <a:rPr lang="en-US" altLang="en-US" sz="1400" dirty="0"/>
              <a:t>Corporations</a:t>
            </a:r>
          </a:p>
          <a:p>
            <a:pPr lvl="2"/>
            <a:r>
              <a:rPr lang="en-US" altLang="en-US" sz="1300" dirty="0"/>
              <a:t>All corporate assets available to satisfy creditor claims</a:t>
            </a:r>
          </a:p>
          <a:p>
            <a:pPr lvl="2"/>
            <a:r>
              <a:rPr lang="en-US" altLang="en-US" sz="1300" dirty="0"/>
              <a:t>Professional’s personal assets are subject to liability for his/her own malpractice, but not those of other members of the practice</a:t>
            </a:r>
          </a:p>
          <a:p>
            <a:pPr lvl="1"/>
            <a:r>
              <a:rPr lang="en-US" altLang="en-US" sz="1400" dirty="0"/>
              <a:t>Limited Liability Companies/Limited Liability Partnerships</a:t>
            </a:r>
          </a:p>
          <a:p>
            <a:pPr lvl="2"/>
            <a:r>
              <a:rPr lang="en-US" altLang="en-US" sz="1400" dirty="0"/>
              <a:t> </a:t>
            </a:r>
            <a:r>
              <a:rPr lang="en-US" altLang="en-US" sz="1300" dirty="0"/>
              <a:t>All LLC/partnership assets available to satisfy creditor claims</a:t>
            </a:r>
          </a:p>
          <a:p>
            <a:pPr lvl="2"/>
            <a:r>
              <a:rPr lang="en-US" altLang="en-US" sz="1300" dirty="0"/>
              <a:t>Members/Partners’ personal assets are not subject to claims, except with regard to own malpractice liability</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14</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400" dirty="0"/>
              <a:t>Liability Issues</a:t>
            </a:r>
          </a:p>
          <a:p>
            <a:pPr lvl="1"/>
            <a:r>
              <a:rPr lang="en-US" altLang="en-US" sz="1400" dirty="0"/>
              <a:t>General Partnerships</a:t>
            </a:r>
          </a:p>
          <a:p>
            <a:pPr lvl="2"/>
            <a:r>
              <a:rPr lang="en-US" altLang="en-US" sz="1400" dirty="0"/>
              <a:t>All partnership assets available to satisfy creditor claims</a:t>
            </a:r>
          </a:p>
          <a:p>
            <a:pPr lvl="2"/>
            <a:r>
              <a:rPr lang="en-US" altLang="en-US" sz="1400" dirty="0"/>
              <a:t>All partners’ personal assets are subject to claims for their own malpractice and for the malpractice of their partners, and other partnership liabilities</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15</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Asset Protection</a:t>
            </a:r>
            <a:r>
              <a:rPr lang="en-US" baseline="0" dirty="0"/>
              <a:t> Planning is a growing subset of estate and business planning.   It is planning to protect wealth from </a:t>
            </a:r>
            <a:r>
              <a:rPr lang="en-US" b="1" i="1" baseline="0" dirty="0"/>
              <a:t>future</a:t>
            </a:r>
            <a:r>
              <a:rPr lang="en-US" baseline="0" dirty="0"/>
              <a:t> creditors.  It is totally transparent and it is not hiding assets from or defrauding creditors.</a:t>
            </a:r>
          </a:p>
          <a:p>
            <a:endParaRPr lang="en-US" baseline="0" dirty="0"/>
          </a:p>
          <a:p>
            <a:r>
              <a:rPr lang="en-US" baseline="0" dirty="0"/>
              <a:t>Although divorce as well as long term care planning can be part of asset protection</a:t>
            </a:r>
          </a:p>
          <a:p>
            <a:pPr marL="228600" indent="-228600">
              <a:buAutoNum type="arabicParenR"/>
            </a:pPr>
            <a:r>
              <a:rPr lang="en-US" dirty="0"/>
              <a:t>It is not part of this presentation; nor is</a:t>
            </a:r>
          </a:p>
          <a:p>
            <a:pPr marL="228600" indent="-228600">
              <a:buAutoNum type="arabicParenR"/>
            </a:pPr>
            <a:r>
              <a:rPr lang="en-US" dirty="0"/>
              <a:t>Medicaid planning</a:t>
            </a:r>
          </a:p>
          <a:p>
            <a:pPr marL="228600" indent="-228600">
              <a:buAutoNum type="arabicParenR"/>
            </a:pPr>
            <a:endParaRPr lang="en-US" dirty="0"/>
          </a:p>
          <a:p>
            <a:pPr marL="0" indent="0">
              <a:lnSpc>
                <a:spcPct val="100000"/>
              </a:lnSpc>
              <a:spcBef>
                <a:spcPts val="600"/>
              </a:spcBef>
              <a:spcAft>
                <a:spcPts val="600"/>
              </a:spcAft>
              <a:buClr>
                <a:schemeClr val="accent1"/>
              </a:buClr>
              <a:buNone/>
            </a:pPr>
            <a:r>
              <a:rPr lang="en-US" sz="1200" b="0" i="1" dirty="0">
                <a:solidFill>
                  <a:schemeClr val="accent1"/>
                </a:solidFill>
                <a:latin typeface="Century Gothic" panose="020B0502020202020204" pitchFamily="34" charset="0"/>
              </a:rPr>
              <a:t>Professional Creditor Risks</a:t>
            </a:r>
          </a:p>
          <a:p>
            <a:pPr marL="457200" indent="-457200" algn="just">
              <a:lnSpc>
                <a:spcPct val="100000"/>
              </a:lnSpc>
              <a:spcBef>
                <a:spcPts val="600"/>
              </a:spcBef>
              <a:spcAft>
                <a:spcPts val="600"/>
              </a:spcAft>
              <a:buClr>
                <a:schemeClr val="accent1"/>
              </a:buClr>
            </a:pPr>
            <a:r>
              <a:rPr lang="en-US" sz="1200" b="0" i="1" dirty="0">
                <a:solidFill>
                  <a:schemeClr val="accent1"/>
                </a:solidFill>
                <a:latin typeface="Century Gothic" panose="020B0502020202020204" pitchFamily="34" charset="0"/>
              </a:rPr>
              <a:t>	Malpractice</a:t>
            </a:r>
          </a:p>
          <a:p>
            <a:pPr marL="457200" indent="-457200" algn="just">
              <a:lnSpc>
                <a:spcPct val="100000"/>
              </a:lnSpc>
              <a:spcBef>
                <a:spcPts val="600"/>
              </a:spcBef>
              <a:spcAft>
                <a:spcPts val="600"/>
              </a:spcAft>
              <a:buClr>
                <a:schemeClr val="accent1"/>
              </a:buClr>
            </a:pPr>
            <a:r>
              <a:rPr lang="en-US" sz="1200" b="0" i="1" dirty="0">
                <a:solidFill>
                  <a:schemeClr val="accent1"/>
                </a:solidFill>
                <a:latin typeface="Century Gothic" panose="020B0502020202020204" pitchFamily="34" charset="0"/>
              </a:rPr>
              <a:t>	Employment Issues </a:t>
            </a:r>
          </a:p>
          <a:p>
            <a:pPr marL="457200" indent="-457200" algn="just">
              <a:lnSpc>
                <a:spcPct val="100000"/>
              </a:lnSpc>
              <a:spcBef>
                <a:spcPts val="600"/>
              </a:spcBef>
              <a:spcAft>
                <a:spcPts val="600"/>
              </a:spcAft>
              <a:buClr>
                <a:schemeClr val="accent1"/>
              </a:buClr>
            </a:pPr>
            <a:r>
              <a:rPr lang="en-US" sz="1200" b="0" i="1" dirty="0">
                <a:solidFill>
                  <a:schemeClr val="accent1"/>
                </a:solidFill>
                <a:latin typeface="Century Gothic" panose="020B0502020202020204" pitchFamily="34" charset="0"/>
              </a:rPr>
              <a:t>Business Liability (i.e. slip and fall)</a:t>
            </a:r>
          </a:p>
          <a:p>
            <a:endParaRPr 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16</a:t>
            </a:fld>
            <a:endParaRPr lang="en-US" dirty="0"/>
          </a:p>
        </p:txBody>
      </p:sp>
    </p:spTree>
    <p:extLst>
      <p:ext uri="{BB962C8B-B14F-4D97-AF65-F5344CB8AC3E}">
        <p14:creationId xmlns:p14="http://schemas.microsoft.com/office/powerpoint/2010/main" val="1244478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i="1" dirty="0"/>
              <a:t>Insurance is the first line of defense. </a:t>
            </a:r>
          </a:p>
          <a:p>
            <a:endParaRPr lang="en-US" dirty="0"/>
          </a:p>
          <a:p>
            <a:r>
              <a:rPr lang="en-US" dirty="0"/>
              <a:t> Once</a:t>
            </a:r>
            <a:r>
              <a:rPr lang="en-US" baseline="0" dirty="0"/>
              <a:t> one has insurance to protect from the financial risks,  the clients needs to continually manage  and update the gaps that may develop over time. such as inadequate coverage and extensive policy exclusions;</a:t>
            </a:r>
            <a:r>
              <a:rPr lang="en-US" dirty="0"/>
              <a:t> new assets purchased.</a:t>
            </a:r>
          </a:p>
          <a:p>
            <a:endParaRPr lang="en-US" dirty="0"/>
          </a:p>
          <a:p>
            <a:r>
              <a:rPr lang="en-US" dirty="0"/>
              <a:t>Umbrella – extra liability insurance covers additional liability that standard auto or homeowners does not.</a:t>
            </a:r>
          </a:p>
          <a:p>
            <a:endParaRPr lang="en-US" dirty="0"/>
          </a:p>
          <a:p>
            <a:r>
              <a:rPr lang="en-US" dirty="0"/>
              <a:t>Professional Coverage – malpractice; E and O</a:t>
            </a:r>
          </a:p>
          <a:p>
            <a:endParaRPr lang="en-US" dirty="0"/>
          </a:p>
          <a:p>
            <a:pPr marL="171450" indent="-171450">
              <a:buFont typeface="Arial" panose="020B0604020202020204" pitchFamily="34" charset="0"/>
              <a:buChar char="•"/>
            </a:pPr>
            <a:r>
              <a:rPr lang="en-US" dirty="0"/>
              <a:t>Life Insurance – risks of premature death, business loans, personal loans</a:t>
            </a:r>
          </a:p>
          <a:p>
            <a:pPr marL="171450" indent="-171450">
              <a:buFont typeface="Arial" panose="020B0604020202020204" pitchFamily="34" charset="0"/>
              <a:buChar char="•"/>
            </a:pPr>
            <a:r>
              <a:rPr lang="en-US" dirty="0"/>
              <a:t>Disability Income Insurance –covers risk of disability that could impact ability to service debt</a:t>
            </a:r>
          </a:p>
          <a:p>
            <a:pPr marL="171450" indent="-171450">
              <a:buFont typeface="Arial" panose="020B0604020202020204" pitchFamily="34" charset="0"/>
              <a:buChar char="•"/>
            </a:pPr>
            <a:r>
              <a:rPr lang="en-US" dirty="0"/>
              <a:t>Long Term Care Insurance – protects personal assets from having to be liquidated for long term care expenses.</a:t>
            </a:r>
          </a:p>
          <a:p>
            <a:endParaRPr lang="en-US" baseline="0"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17</a:t>
            </a:fld>
            <a:endParaRPr lang="en-US" dirty="0"/>
          </a:p>
        </p:txBody>
      </p:sp>
    </p:spTree>
    <p:extLst>
      <p:ext uri="{BB962C8B-B14F-4D97-AF65-F5344CB8AC3E}">
        <p14:creationId xmlns:p14="http://schemas.microsoft.com/office/powerpoint/2010/main" val="1244478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baseline="0" dirty="0"/>
              <a:t>State law varies.  The advisor will look at the following:</a:t>
            </a:r>
          </a:p>
          <a:p>
            <a:pPr lvl="1"/>
            <a:r>
              <a:rPr lang="en-US" baseline="0" dirty="0"/>
              <a:t>whose creditors does the statute protect ?</a:t>
            </a:r>
          </a:p>
          <a:p>
            <a:pPr lvl="1"/>
            <a:r>
              <a:rPr lang="en-US" dirty="0"/>
              <a:t>What is protected? And to what extent?</a:t>
            </a:r>
          </a:p>
          <a:p>
            <a:pPr lvl="2"/>
            <a:r>
              <a:rPr lang="en-US" dirty="0"/>
              <a:t>Death proceeds</a:t>
            </a:r>
          </a:p>
          <a:p>
            <a:pPr lvl="2"/>
            <a:r>
              <a:rPr lang="en-US" dirty="0"/>
              <a:t>Cash Value</a:t>
            </a:r>
          </a:p>
          <a:p>
            <a:pPr lvl="2"/>
            <a:r>
              <a:rPr lang="en-US" dirty="0"/>
              <a:t>Loan proceeds</a:t>
            </a:r>
          </a:p>
          <a:p>
            <a:endParaRPr 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18</a:t>
            </a:fld>
            <a:endParaRPr lang="en-US" dirty="0"/>
          </a:p>
        </p:txBody>
      </p:sp>
    </p:spTree>
    <p:extLst>
      <p:ext uri="{BB962C8B-B14F-4D97-AF65-F5344CB8AC3E}">
        <p14:creationId xmlns:p14="http://schemas.microsoft.com/office/powerpoint/2010/main" val="1244478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law does vary and the client’s advisor will also look at any special statutory requirements such as:</a:t>
            </a:r>
          </a:p>
          <a:p>
            <a:pPr marL="628650" lvl="1" indent="-171450">
              <a:buFont typeface="Arial" panose="020B0604020202020204" pitchFamily="34" charset="0"/>
              <a:buChar char="•"/>
            </a:pPr>
            <a:r>
              <a:rPr lang="en-US" dirty="0"/>
              <a:t>Must the beneficiary be a dependent of the insured in order to protect the values?</a:t>
            </a:r>
          </a:p>
          <a:p>
            <a:pPr marL="628650" lvl="1" indent="-171450">
              <a:buFont typeface="Arial" panose="020B0604020202020204" pitchFamily="34" charset="0"/>
              <a:buChar char="•"/>
            </a:pPr>
            <a:r>
              <a:rPr lang="en-US" dirty="0"/>
              <a:t>If a trust is named as beneficiary will that negate any protection provided by the state statutes?</a:t>
            </a:r>
          </a:p>
          <a:p>
            <a:pPr marL="628650" lvl="1" indent="-171450">
              <a:buFont typeface="Arial" panose="020B0604020202020204" pitchFamily="34" charset="0"/>
              <a:buChar char="•"/>
            </a:pPr>
            <a:r>
              <a:rPr lang="en-US" dirty="0"/>
              <a:t>Is there case law that refines the specific state statutes.</a:t>
            </a:r>
          </a:p>
          <a:p>
            <a:pPr lvl="1"/>
            <a:endParaRPr lang="en-US" dirty="0"/>
          </a:p>
          <a:p>
            <a:pPr lvl="1"/>
            <a:endParaRPr lang="en-US" dirty="0"/>
          </a:p>
          <a:p>
            <a:endParaRPr 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19</a:t>
            </a:fld>
            <a:endParaRPr lang="en-US" dirty="0"/>
          </a:p>
        </p:txBody>
      </p:sp>
    </p:spTree>
    <p:extLst>
      <p:ext uri="{BB962C8B-B14F-4D97-AF65-F5344CB8AC3E}">
        <p14:creationId xmlns:p14="http://schemas.microsoft.com/office/powerpoint/2010/main" val="1244478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Before I begin please remember that this presentation is not written or intended to be specific tax or legal advice.  </a:t>
            </a:r>
          </a:p>
          <a:p>
            <a:endParaRPr lang="en-US" altLang="en-US" dirty="0"/>
          </a:p>
          <a:p>
            <a:r>
              <a:rPr lang="en-US" altLang="en-US" sz="1200" dirty="0">
                <a:solidFill>
                  <a:srgbClr val="FFFFFF"/>
                </a:solidFill>
              </a:rPr>
              <a:t>MassMutual, its employees and representatives are not authorized to give tax or legal advice. You are encouraged to seek advice from a qualified tax or legal advisor.</a:t>
            </a:r>
          </a:p>
          <a:p>
            <a:pPr>
              <a:spcBef>
                <a:spcPct val="50000"/>
              </a:spcBef>
              <a:buClr>
                <a:schemeClr val="accent2"/>
              </a:buClr>
              <a:buFont typeface="Wingdings" pitchFamily="2" charset="2"/>
              <a:buNone/>
            </a:pPr>
            <a:endParaRPr lang="en-US" altLang="en-US" sz="1200" dirty="0">
              <a:solidFill>
                <a:srgbClr val="FFFFFF"/>
              </a:solidFill>
            </a:endParaRPr>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a:t>
            </a:fld>
            <a:endParaRPr lang="en-US" dirty="0"/>
          </a:p>
        </p:txBody>
      </p:sp>
    </p:spTree>
    <p:extLst>
      <p:ext uri="{BB962C8B-B14F-4D97-AF65-F5344CB8AC3E}">
        <p14:creationId xmlns:p14="http://schemas.microsoft.com/office/powerpoint/2010/main" val="3170569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annual gift tax exclusion lets an</a:t>
            </a:r>
            <a:r>
              <a:rPr lang="en-US" baseline="0" dirty="0"/>
              <a:t> individual transfer $15,000 annually per </a:t>
            </a:r>
            <a:r>
              <a:rPr lang="en-US" baseline="0" dirty="0" err="1"/>
              <a:t>donee</a:t>
            </a:r>
            <a:r>
              <a:rPr lang="en-US" baseline="0" dirty="0"/>
              <a:t> ($30,000 if married).  </a:t>
            </a:r>
            <a:r>
              <a:rPr lang="en-US" dirty="0"/>
              <a:t>Lifetime Exemption for 2019 is $11,400,000</a:t>
            </a:r>
          </a:p>
          <a:p>
            <a:endParaRPr lang="en-US" baseline="0" dirty="0"/>
          </a:p>
          <a:p>
            <a:r>
              <a:rPr lang="en-US" baseline="0" dirty="0"/>
              <a:t>   Unlimited marital deduction for gift transfers to citizen spouse.  Super Annual Exclusion available for gifts to noncitizen spouse $155,000 - 2019.</a:t>
            </a:r>
          </a:p>
          <a:p>
            <a:endParaRPr lang="en-US" dirty="0"/>
          </a:p>
          <a:p>
            <a:r>
              <a:rPr lang="en-US" baseline="0" dirty="0"/>
              <a:t> Gifting  to children and/or trust will allow client to reduce taxable estate as well as reduce asset exposure to creditors.  The challenge with gifting is the loss of control and any legal issues of the transferee.  Gifting does make sense as a strategy if it is part of the individual’s estate plan. Certainly any gift transfers</a:t>
            </a:r>
            <a:r>
              <a:rPr lang="en-US" dirty="0"/>
              <a:t> are transfers without reasonable consideration and would be scrutinized under the voidable transfer act if within the statute of limitations.  However estate planning might be a defense.</a:t>
            </a:r>
          </a:p>
          <a:p>
            <a:endParaRPr lang="en-US" dirty="0"/>
          </a:p>
          <a:p>
            <a:r>
              <a:rPr lang="en-US" dirty="0"/>
              <a:t>Discuss tenancy by the entirety - T</a:t>
            </a:r>
            <a:r>
              <a:rPr lang="en-US" sz="1200" b="1" i="0" kern="1200" dirty="0">
                <a:solidFill>
                  <a:schemeClr val="tx1"/>
                </a:solidFill>
                <a:effectLst/>
                <a:latin typeface="Century Gothic Bold" charset="0"/>
                <a:ea typeface="+mn-ea"/>
                <a:cs typeface="+mn-cs"/>
              </a:rPr>
              <a:t>enancy by the entirety is a type of shared ownership of property recognized in most states, available only to married couples.  Much like in a </a:t>
            </a:r>
            <a:r>
              <a:rPr lang="en-US" sz="1200" b="1" i="0" u="none" strike="noStrike" kern="1200" dirty="0">
                <a:solidFill>
                  <a:schemeClr val="tx1"/>
                </a:solidFill>
                <a:effectLst/>
                <a:latin typeface="Century Gothic Bold" charset="0"/>
                <a:ea typeface="+mn-ea"/>
                <a:cs typeface="+mn-cs"/>
              </a:rPr>
              <a:t>joint tenancy.</a:t>
            </a:r>
            <a:r>
              <a:rPr lang="en-US" sz="1200" b="1" i="0" u="none" strike="noStrike" kern="1200" baseline="0" dirty="0">
                <a:solidFill>
                  <a:schemeClr val="tx1"/>
                </a:solidFill>
                <a:effectLst/>
                <a:latin typeface="Century Gothic Bold" charset="0"/>
                <a:ea typeface="+mn-ea"/>
                <a:cs typeface="+mn-cs"/>
              </a:rPr>
              <a:t> </a:t>
            </a:r>
            <a:r>
              <a:rPr lang="en-US" sz="1200" b="1" i="0" kern="1200" dirty="0">
                <a:solidFill>
                  <a:schemeClr val="tx1"/>
                </a:solidFill>
                <a:effectLst/>
                <a:latin typeface="Century Gothic Bold" charset="0"/>
                <a:ea typeface="+mn-ea"/>
                <a:cs typeface="+mn-cs"/>
              </a:rPr>
              <a:t> spouses who own property as tenants by the entirety each own an undivided interest in the property, each has full rights to occupy and use it and has a </a:t>
            </a:r>
            <a:r>
              <a:rPr lang="en-US" sz="1200" b="1" i="0" u="none" strike="noStrike" kern="1200" dirty="0">
                <a:solidFill>
                  <a:schemeClr val="tx1"/>
                </a:solidFill>
                <a:effectLst/>
                <a:latin typeface="Century Gothic Bold" charset="0"/>
                <a:ea typeface="+mn-ea"/>
                <a:cs typeface="+mn-cs"/>
              </a:rPr>
              <a:t>right of survivorship</a:t>
            </a:r>
            <a:r>
              <a:rPr lang="en-US" sz="1200" b="1" i="0" kern="1200" dirty="0">
                <a:solidFill>
                  <a:schemeClr val="tx1"/>
                </a:solidFill>
                <a:effectLst/>
                <a:latin typeface="Century Gothic Bold" charset="0"/>
                <a:ea typeface="+mn-ea"/>
                <a:cs typeface="+mn-cs"/>
              </a:rPr>
              <a:t>.  Tenants by the entirety also cannot transfer their interest in the property without the consent of the other spouse.</a:t>
            </a:r>
            <a:endParaRPr lang="en-US" b="1"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20</a:t>
            </a:fld>
            <a:endParaRPr lang="en-US" dirty="0"/>
          </a:p>
        </p:txBody>
      </p:sp>
    </p:spTree>
    <p:extLst>
      <p:ext uri="{BB962C8B-B14F-4D97-AF65-F5344CB8AC3E}">
        <p14:creationId xmlns:p14="http://schemas.microsoft.com/office/powerpoint/2010/main" val="1244478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Qualified</a:t>
            </a:r>
            <a:r>
              <a:rPr lang="en-US" baseline="0" dirty="0"/>
              <a:t> plans provide creditor protection only if there is at least one non-owner employee participating in the plan. </a:t>
            </a:r>
            <a:endParaRPr lang="en-US" dirty="0"/>
          </a:p>
          <a:p>
            <a:endParaRPr 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21</a:t>
            </a:fld>
            <a:endParaRPr lang="en-US" dirty="0"/>
          </a:p>
        </p:txBody>
      </p:sp>
    </p:spTree>
    <p:extLst>
      <p:ext uri="{BB962C8B-B14F-4D97-AF65-F5344CB8AC3E}">
        <p14:creationId xmlns:p14="http://schemas.microsoft.com/office/powerpoint/2010/main" val="1244478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IRAs and Roth IRAs, SEP and SIMPLE are non-ERISA plans.  Creditor</a:t>
            </a:r>
            <a:r>
              <a:rPr lang="en-US" baseline="0" dirty="0"/>
              <a:t> protection based on state law.</a:t>
            </a:r>
          </a:p>
          <a:p>
            <a:endParaRPr lang="en-US" baseline="0"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22</a:t>
            </a:fld>
            <a:endParaRPr lang="en-US" dirty="0"/>
          </a:p>
        </p:txBody>
      </p:sp>
    </p:spTree>
    <p:extLst>
      <p:ext uri="{BB962C8B-B14F-4D97-AF65-F5344CB8AC3E}">
        <p14:creationId xmlns:p14="http://schemas.microsoft.com/office/powerpoint/2010/main" val="1244478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Liability Protection Planning</a:t>
            </a:r>
          </a:p>
          <a:p>
            <a:pPr lvl="1"/>
            <a:r>
              <a:rPr lang="en-US" altLang="en-US" sz="1300" dirty="0"/>
              <a:t>Irrevocable Trust Planning</a:t>
            </a:r>
          </a:p>
          <a:p>
            <a:pPr lvl="1"/>
            <a:r>
              <a:rPr lang="en-US" altLang="en-US" sz="1300" dirty="0"/>
              <a:t>Irrevocable trusts are recognized in each state to be creditor protected. Aside from a gift that violates the Voidable Transfer</a:t>
            </a:r>
            <a:r>
              <a:rPr lang="en-US" altLang="en-US" sz="1300" baseline="0" dirty="0"/>
              <a:t> Rules </a:t>
            </a:r>
            <a:r>
              <a:rPr lang="en-US" altLang="en-US" sz="1300" dirty="0"/>
              <a:t>(which means you set up a trust and then fund it but all the while you knew you were getting sued)  all assets put into the trust will not be eligible to be attached by any creditors. </a:t>
            </a:r>
          </a:p>
          <a:p>
            <a:pPr lvl="2"/>
            <a:r>
              <a:rPr lang="en-US" altLang="en-US" dirty="0"/>
              <a:t>Take advantage of new $11,400,000</a:t>
            </a:r>
            <a:r>
              <a:rPr lang="en-US" altLang="en-US" baseline="0" dirty="0"/>
              <a:t> – 2019 indexed</a:t>
            </a:r>
            <a:r>
              <a:rPr lang="en-US" altLang="en-US" dirty="0"/>
              <a:t>) federal lifetime gift exemption</a:t>
            </a:r>
          </a:p>
          <a:p>
            <a:pPr lvl="2"/>
            <a:r>
              <a:rPr lang="en-US" altLang="en-US" dirty="0"/>
              <a:t>Establish trust as a “Spousal Limited Access Trust”</a:t>
            </a:r>
          </a:p>
          <a:p>
            <a:pPr lvl="2"/>
            <a:r>
              <a:rPr lang="en-US" altLang="en-US" dirty="0"/>
              <a:t>Appoint friendly independent trustee, who has discretionary authority to make distributions to spouse for any reason</a:t>
            </a:r>
          </a:p>
          <a:p>
            <a:pPr lvl="2"/>
            <a:r>
              <a:rPr lang="en-US" altLang="en-US" dirty="0"/>
              <a:t>Grantor can retain right to remove and replace trustee with anyone who is not considered to be subservient to Grantor (such as parent, child, sibling, spouse or someone who works for Grantor)</a:t>
            </a:r>
          </a:p>
          <a:p>
            <a:pPr lvl="2"/>
            <a:endParaRPr lang="en-US" altLang="en-US" dirty="0"/>
          </a:p>
          <a:p>
            <a:pPr lvl="2"/>
            <a:r>
              <a:rPr lang="en-US" altLang="en-US" dirty="0"/>
              <a:t>Grantor can also borrow from trust so long as he pays reasonable interest on borrowed funds</a:t>
            </a:r>
          </a:p>
          <a:p>
            <a:pPr lvl="2"/>
            <a:r>
              <a:rPr lang="en-US" altLang="en-US" dirty="0"/>
              <a:t>Add</a:t>
            </a:r>
            <a:r>
              <a:rPr lang="en-US" altLang="en-US" baseline="0" dirty="0"/>
              <a:t> provision grantor can substitute assets of equal value</a:t>
            </a:r>
            <a:endParaRPr lang="en-US" altLang="en-US" dirty="0"/>
          </a:p>
          <a:p>
            <a:pPr lvl="2"/>
            <a:endParaRPr lang="en-US" altLang="en-US" dirty="0"/>
          </a:p>
          <a:p>
            <a:pPr lvl="2"/>
            <a:r>
              <a:rPr lang="en-US" altLang="en-US" dirty="0"/>
              <a:t>Funds gifted to trust are creditor protected from liability of grantor or trust beneficiaries</a:t>
            </a:r>
          </a:p>
          <a:p>
            <a:pPr lvl="3"/>
            <a:r>
              <a:rPr lang="en-US" altLang="en-US" sz="1000" dirty="0"/>
              <a:t>So long as transfer into trust was not made in defraud of creditors</a:t>
            </a:r>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23</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a:t>Read case study facts</a:t>
            </a:r>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24</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Either spouse can transfer their securities and savings into trust for the other spouse, or they can each create separate (non-reciprocal) trusts for each other.</a:t>
            </a:r>
          </a:p>
          <a:p>
            <a:r>
              <a:rPr lang="en-US" altLang="en-US" dirty="0"/>
              <a:t>By transferring their $1,800,000 of invested assets and savings into trusts, these assets are now creditor protected </a:t>
            </a:r>
          </a:p>
          <a:p>
            <a:endParaRPr lang="en-US" altLang="en-US" dirty="0"/>
          </a:p>
          <a:p>
            <a:r>
              <a:rPr lang="en-US" altLang="en-US" dirty="0"/>
              <a:t>Once the asset is put into the trust, again, aside from a fraudulent transfer (knowingly putting money into the trust while under a lawsuit for instance), the monies will be protected as you no longer control the asset the trustee of the trust does (and you have lost rights to the monies).</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25</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Domestic Asset protection trust (DAPT) formed in state with DAPT law. </a:t>
            </a:r>
          </a:p>
          <a:p>
            <a:pPr lvl="1"/>
            <a:r>
              <a:rPr lang="en-US" sz="1000" dirty="0"/>
              <a:t> Historically there was a prohibition against self settled trusts.  To the extent the grantor retained an interest in the trust, that interest was not protected from the grantor’s creditors.  Some states have now  passed statutes that allow a grantor to create a  (self settled) irrevocable trust </a:t>
            </a:r>
            <a:r>
              <a:rPr lang="en-US" sz="1000" baseline="0" dirty="0"/>
              <a:t>to benefit a class of</a:t>
            </a:r>
            <a:r>
              <a:rPr lang="en-US" sz="1000" dirty="0"/>
              <a:t> </a:t>
            </a:r>
            <a:r>
              <a:rPr lang="en-US" sz="1000" baseline="0" dirty="0"/>
              <a:t> beneficiaries (including th</a:t>
            </a:r>
            <a:r>
              <a:rPr lang="en-US" sz="1000" dirty="0"/>
              <a:t>e grantor) </a:t>
            </a:r>
            <a:r>
              <a:rPr lang="en-US" sz="1000" baseline="0" dirty="0"/>
              <a:t>while protecting the assets from the grantor’s creditors.</a:t>
            </a:r>
          </a:p>
          <a:p>
            <a:endParaRPr lang="en-US" sz="1000" dirty="0"/>
          </a:p>
          <a:p>
            <a:pPr marL="628650" lvl="1" indent="-171450">
              <a:buFont typeface="Arial" panose="020B0604020202020204" pitchFamily="34" charset="0"/>
              <a:buChar char="•"/>
            </a:pPr>
            <a:r>
              <a:rPr lang="en-US" sz="1000" baseline="0" dirty="0"/>
              <a:t>The grantor can select the state law that governs.</a:t>
            </a:r>
          </a:p>
          <a:p>
            <a:pPr marL="628650" lvl="1" indent="-171450">
              <a:buFont typeface="Arial" panose="020B0604020202020204" pitchFamily="34" charset="0"/>
              <a:buChar char="•"/>
            </a:pPr>
            <a:r>
              <a:rPr lang="en-US" sz="1000" baseline="0" dirty="0"/>
              <a:t>The grantor is an allowable beneficiary.  </a:t>
            </a:r>
          </a:p>
          <a:p>
            <a:pPr marL="628650" lvl="1" indent="-171450">
              <a:buFont typeface="Arial" panose="020B0604020202020204" pitchFamily="34" charset="0"/>
              <a:buChar char="•"/>
            </a:pPr>
            <a:r>
              <a:rPr lang="en-US" sz="1000" baseline="0" dirty="0"/>
              <a:t>The trustee is generally an independent trustee and a resident of the state where created.  </a:t>
            </a:r>
          </a:p>
          <a:p>
            <a:pPr marL="628650" lvl="1" indent="-171450">
              <a:buFont typeface="Arial" panose="020B0604020202020204" pitchFamily="34" charset="0"/>
              <a:buChar char="•"/>
            </a:pPr>
            <a:r>
              <a:rPr lang="en-US" sz="1000" baseline="0" dirty="0"/>
              <a:t>The trust must contain a specific spendthrift clause.  A spendthrift clause gives truste</a:t>
            </a:r>
            <a:r>
              <a:rPr lang="en-US" sz="1000" dirty="0"/>
              <a:t>e discretion to make distributions or to limit distribution if in best interest of beneficiary.</a:t>
            </a:r>
            <a:endParaRPr lang="en-US" sz="1000" baseline="0" dirty="0"/>
          </a:p>
          <a:p>
            <a:pPr marL="628650" lvl="1" indent="-171450">
              <a:buFont typeface="Arial" panose="020B0604020202020204" pitchFamily="34" charset="0"/>
              <a:buChar char="•"/>
            </a:pPr>
            <a:r>
              <a:rPr lang="en-US" sz="1000" dirty="0"/>
              <a:t>Short period for statute of limitations voidable transfers and greater proof needed to prove voidable transfer.</a:t>
            </a:r>
          </a:p>
          <a:p>
            <a:pPr marL="628650" lvl="1" indent="-171450">
              <a:buFont typeface="Arial" panose="020B0604020202020204" pitchFamily="34" charset="0"/>
              <a:buChar char="•"/>
            </a:pPr>
            <a:endParaRPr lang="en-US" sz="1000" dirty="0"/>
          </a:p>
          <a:p>
            <a:pPr lvl="1"/>
            <a:r>
              <a:rPr lang="en-US" sz="1000" dirty="0"/>
              <a:t>EXAMPLE:</a:t>
            </a:r>
          </a:p>
          <a:p>
            <a:pPr marL="628650" lvl="1" indent="-171450">
              <a:buFont typeface="Arial" panose="020B0604020202020204" pitchFamily="34" charset="0"/>
              <a:buChar char="•"/>
            </a:pPr>
            <a:r>
              <a:rPr lang="en-US" sz="1000" dirty="0"/>
              <a:t>Dr. Paul is owner of “You Too Can Be Young Today”</a:t>
            </a:r>
          </a:p>
          <a:p>
            <a:pPr marL="628650" lvl="1" indent="-171450">
              <a:buFont typeface="Arial" panose="020B0604020202020204" pitchFamily="34" charset="0"/>
              <a:buChar char="•"/>
            </a:pPr>
            <a:r>
              <a:rPr lang="en-US" sz="1000" dirty="0"/>
              <a:t>A Connecticut located medical business.</a:t>
            </a:r>
          </a:p>
          <a:p>
            <a:pPr marL="628650" lvl="1" indent="-171450">
              <a:buFont typeface="Arial" panose="020B0604020202020204" pitchFamily="34" charset="0"/>
              <a:buChar char="•"/>
            </a:pPr>
            <a:r>
              <a:rPr lang="en-US" sz="1000" dirty="0"/>
              <a:t>Dr. Paul is concerned about possible creditors (he has no current creditors)</a:t>
            </a:r>
          </a:p>
          <a:p>
            <a:pPr marL="628650" lvl="1" indent="-171450">
              <a:buFont typeface="Arial" panose="020B0604020202020204" pitchFamily="34" charset="0"/>
              <a:buChar char="•"/>
            </a:pPr>
            <a:r>
              <a:rPr lang="en-US" sz="1000" dirty="0"/>
              <a:t>Dr. Paul’s attorney advises him to do asset protection planning.</a:t>
            </a:r>
          </a:p>
          <a:p>
            <a:pPr marL="628650" lvl="1" indent="-171450">
              <a:buFont typeface="Arial" panose="020B0604020202020204" pitchFamily="34" charset="0"/>
              <a:buChar char="•"/>
            </a:pPr>
            <a:r>
              <a:rPr lang="en-US" sz="1000" dirty="0"/>
              <a:t>As part of that planning income producing real estate in addition to other property is placed in a DAPT sited in Delaware.</a:t>
            </a:r>
          </a:p>
          <a:p>
            <a:endParaRPr 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26</a:t>
            </a:fld>
            <a:endParaRPr lang="en-US" dirty="0"/>
          </a:p>
        </p:txBody>
      </p:sp>
    </p:spTree>
    <p:extLst>
      <p:ext uri="{BB962C8B-B14F-4D97-AF65-F5344CB8AC3E}">
        <p14:creationId xmlns:p14="http://schemas.microsoft.com/office/powerpoint/2010/main" val="12444780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sz="1400" dirty="0"/>
              <a:t>Professionals Need Retirement Income </a:t>
            </a:r>
          </a:p>
          <a:p>
            <a:pPr>
              <a:spcBef>
                <a:spcPct val="0"/>
              </a:spcBef>
            </a:pPr>
            <a:r>
              <a:rPr lang="en-US" altLang="en-US" sz="1400" dirty="0"/>
              <a:t>Possible Retirement Planning Strategies </a:t>
            </a:r>
          </a:p>
          <a:p>
            <a:pPr>
              <a:spcBef>
                <a:spcPct val="0"/>
              </a:spcBef>
            </a:pPr>
            <a:r>
              <a:rPr lang="en-US" altLang="en-US" sz="1400" dirty="0"/>
              <a:t>*  Maximize Qualified Plan/IRA contributions (will also help with creditor protection)</a:t>
            </a:r>
          </a:p>
          <a:p>
            <a:pPr lvl="2"/>
            <a:r>
              <a:rPr lang="en-US" altLang="en-US" sz="1400" dirty="0"/>
              <a:t>Income Tax Savings</a:t>
            </a:r>
          </a:p>
          <a:p>
            <a:pPr lvl="2"/>
            <a:r>
              <a:rPr lang="en-US" altLang="en-US" sz="1400" dirty="0"/>
              <a:t>Retirement Savings</a:t>
            </a:r>
          </a:p>
          <a:p>
            <a:pPr lvl="1"/>
            <a:r>
              <a:rPr lang="en-US" altLang="en-US" sz="1400" dirty="0"/>
              <a:t>Annuity Contracts ( creditor protection varies by state)</a:t>
            </a:r>
          </a:p>
          <a:p>
            <a:pPr lvl="1"/>
            <a:r>
              <a:rPr lang="en-US" altLang="en-US" sz="1400" dirty="0"/>
              <a:t>Whole Life Insurance – cash value can provide supplemental retirement income (creditor protection varies by state)</a:t>
            </a:r>
          </a:p>
          <a:p>
            <a:pPr lvl="1"/>
            <a:r>
              <a:rPr lang="en-US" altLang="en-US" sz="1400" dirty="0"/>
              <a:t>Access to cash</a:t>
            </a:r>
            <a:r>
              <a:rPr lang="en-US" altLang="en-US" sz="1400" baseline="0" dirty="0"/>
              <a:t> values through borrowing or partial surrenders will reduce the policy’s cash value and death benefit, increase the chance the policy will lapse, and may result in a tax liability if the policy terminates before the death of the insured.</a:t>
            </a:r>
            <a:endParaRPr lang="en-US" altLang="en-US" sz="1400" dirty="0"/>
          </a:p>
          <a:p>
            <a:pPr lvl="1"/>
            <a:r>
              <a:rPr lang="en-US" altLang="en-US" sz="1400" dirty="0"/>
              <a:t>Investment assets held by Spouse</a:t>
            </a:r>
          </a:p>
          <a:p>
            <a:pPr lvl="2"/>
            <a:r>
              <a:rPr lang="en-US" altLang="en-US" sz="1400" dirty="0"/>
              <a:t>The assets held by the spouse will be protected from any creditors of the non owning spouse since he/she is not the owner…take for instance the spouse of a doctor, the doctor is getting sued, state laws and Federal laws protect the non-doctor spouse from having to relinquish the assets he/she owns even though the doctor spouse is subject to a lawsuit…thus we see the naming of assets in the name likely sued spouse a very popular occurrence. However, if a lawsuit is already taking place or presumed to take place, the event of then changing owner to the non-doctor spouse would have to be looked at and could be attached since the gift was knowingly made after the lawsuit began. </a:t>
            </a:r>
          </a:p>
          <a:p>
            <a:pPr lvl="1"/>
            <a:r>
              <a:rPr lang="en-US" altLang="en-US" sz="1400" dirty="0"/>
              <a:t>Investment assets or life insurance held in Irrevocable Trust  - with spousal access provision</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27</a:t>
            </a:fld>
            <a:endParaRPr lang="en-US" dirty="0"/>
          </a:p>
        </p:txBody>
      </p:sp>
    </p:spTree>
    <p:extLst>
      <p:ext uri="{BB962C8B-B14F-4D97-AF65-F5344CB8AC3E}">
        <p14:creationId xmlns:p14="http://schemas.microsoft.com/office/powerpoint/2010/main" val="2736021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400" dirty="0"/>
              <a:t>Qualified Plan/IRA options:</a:t>
            </a:r>
          </a:p>
          <a:p>
            <a:pPr lvl="1"/>
            <a:r>
              <a:rPr lang="en-US" altLang="en-US" sz="1400" dirty="0"/>
              <a:t>Defined Benefit Plans</a:t>
            </a:r>
          </a:p>
          <a:p>
            <a:pPr lvl="2"/>
            <a:r>
              <a:rPr lang="en-US" altLang="en-US" sz="1400" dirty="0"/>
              <a:t>412(e)(3)*</a:t>
            </a:r>
          </a:p>
          <a:p>
            <a:pPr>
              <a:spcBef>
                <a:spcPct val="50000"/>
              </a:spcBef>
            </a:pPr>
            <a:r>
              <a:rPr lang="en-US" altLang="en-US" dirty="0"/>
              <a:t>*A 412(e)(3) plan must be funded exclusively with individual insurance products, either fixed annuities or a combination of fixed annuities and life insurance.</a:t>
            </a:r>
            <a:endParaRPr lang="en-US" altLang="en-US" sz="1400" dirty="0"/>
          </a:p>
          <a:p>
            <a:pPr lvl="2"/>
            <a:r>
              <a:rPr lang="en-US" altLang="en-US" sz="1400" dirty="0"/>
              <a:t>Standard defined benefit plan</a:t>
            </a:r>
          </a:p>
          <a:p>
            <a:pPr lvl="2"/>
            <a:r>
              <a:rPr lang="en-US" altLang="en-US" sz="1400" dirty="0"/>
              <a:t>Cash balance plan</a:t>
            </a:r>
          </a:p>
          <a:p>
            <a:pPr lvl="1"/>
            <a:r>
              <a:rPr lang="en-US" altLang="en-US" sz="1400" dirty="0"/>
              <a:t>Defined Contribution Plan</a:t>
            </a:r>
          </a:p>
          <a:p>
            <a:pPr lvl="1"/>
            <a:r>
              <a:rPr lang="en-US" altLang="en-US" sz="1400" dirty="0"/>
              <a:t>Profit Sharing Plan</a:t>
            </a:r>
          </a:p>
          <a:p>
            <a:pPr lvl="1"/>
            <a:r>
              <a:rPr lang="en-US" altLang="en-US" sz="1400" dirty="0"/>
              <a:t>Simple/SEP</a:t>
            </a:r>
          </a:p>
          <a:p>
            <a:pPr lvl="1"/>
            <a:r>
              <a:rPr lang="en-US" altLang="en-US" sz="1400" dirty="0"/>
              <a:t>IRA</a:t>
            </a:r>
          </a:p>
          <a:p>
            <a:pPr lvl="1"/>
            <a:endParaRPr lang="en-US" altLang="en-US" sz="1400" dirty="0"/>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28</a:t>
            </a:fld>
            <a:endParaRPr lang="en-US" dirty="0"/>
          </a:p>
        </p:txBody>
      </p:sp>
    </p:spTree>
    <p:extLst>
      <p:ext uri="{BB962C8B-B14F-4D97-AF65-F5344CB8AC3E}">
        <p14:creationId xmlns:p14="http://schemas.microsoft.com/office/powerpoint/2010/main" val="29224810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400" dirty="0"/>
              <a:t>Estate Tax considerations for High net worth Professionals:</a:t>
            </a:r>
          </a:p>
          <a:p>
            <a:r>
              <a:rPr lang="en-US" altLang="en-US" sz="1300" dirty="0"/>
              <a:t>Professionals may have significant IRA/Qualified Plan balances</a:t>
            </a:r>
          </a:p>
          <a:p>
            <a:pPr lvl="1"/>
            <a:r>
              <a:rPr lang="en-US" altLang="en-US" sz="1300" dirty="0"/>
              <a:t>Subject to both income and estate tax </a:t>
            </a:r>
          </a:p>
          <a:p>
            <a:r>
              <a:rPr lang="en-US" altLang="en-US" sz="1300" dirty="0"/>
              <a:t>Professional also likely to have significant life insurance coverage purchased for family income protection</a:t>
            </a:r>
          </a:p>
          <a:p>
            <a:pPr lvl="1"/>
            <a:r>
              <a:rPr lang="en-US" altLang="en-US" sz="1300" dirty="0"/>
              <a:t>Holding life insurance in an irrevocable life insurance trust (ILIT) may keep death proceeds out of Professional’s taxable estate and away from creditors</a:t>
            </a:r>
          </a:p>
          <a:p>
            <a:r>
              <a:rPr lang="en-US" altLang="en-US" sz="1300" dirty="0"/>
              <a:t>Wills/Trusts should fund a credit shelter trust to minimize the taxable estate of the survivor (or Portability)</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29</a:t>
            </a:fld>
            <a:endParaRPr lang="en-US" dirty="0"/>
          </a:p>
        </p:txBody>
      </p:sp>
    </p:spTree>
    <p:extLst>
      <p:ext uri="{BB962C8B-B14F-4D97-AF65-F5344CB8AC3E}">
        <p14:creationId xmlns:p14="http://schemas.microsoft.com/office/powerpoint/2010/main" val="595268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3</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300" dirty="0"/>
              <a:t>Valuing the professional practice is an important part of planning for the professional. </a:t>
            </a:r>
          </a:p>
          <a:p>
            <a:r>
              <a:rPr lang="en-US" altLang="en-US" sz="1300" dirty="0"/>
              <a:t>Valuation of the Professional Practice</a:t>
            </a:r>
          </a:p>
          <a:p>
            <a:pPr lvl="1"/>
            <a:r>
              <a:rPr lang="en-US" altLang="en-US" sz="1400" dirty="0"/>
              <a:t>Non-professional practices often use book value to help determine buy-out value</a:t>
            </a:r>
          </a:p>
          <a:p>
            <a:pPr lvl="2"/>
            <a:r>
              <a:rPr lang="en-US" altLang="en-US" sz="1400" dirty="0"/>
              <a:t>In professional practice, book value is merely the depreciated value of furniture and equipment, plus cash and other property, less debts</a:t>
            </a:r>
          </a:p>
          <a:p>
            <a:pPr lvl="1"/>
            <a:r>
              <a:rPr lang="en-US" altLang="en-US" sz="1400" dirty="0"/>
              <a:t>Professional practice – Use of “Cash” method of accounting results in three valuable assets not even appearing on balance sheet:</a:t>
            </a:r>
          </a:p>
          <a:p>
            <a:pPr lvl="2"/>
            <a:r>
              <a:rPr lang="en-US" altLang="en-US" sz="1400" dirty="0"/>
              <a:t>Accounts receivable</a:t>
            </a:r>
          </a:p>
          <a:p>
            <a:pPr lvl="2"/>
            <a:r>
              <a:rPr lang="en-US" altLang="en-US" sz="1400" dirty="0"/>
              <a:t>Goodwill </a:t>
            </a:r>
          </a:p>
          <a:p>
            <a:pPr lvl="2"/>
            <a:r>
              <a:rPr lang="en-US" altLang="en-US" sz="1400" dirty="0"/>
              <a:t>Work in Progress</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30</a:t>
            </a:fld>
            <a:endParaRPr lang="en-US" dirty="0"/>
          </a:p>
        </p:txBody>
      </p:sp>
    </p:spTree>
    <p:extLst>
      <p:ext uri="{BB962C8B-B14F-4D97-AF65-F5344CB8AC3E}">
        <p14:creationId xmlns:p14="http://schemas.microsoft.com/office/powerpoint/2010/main" val="25181209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500" dirty="0"/>
              <a:t>Typical Valuation Methods</a:t>
            </a:r>
          </a:p>
          <a:p>
            <a:pPr lvl="1"/>
            <a:r>
              <a:rPr lang="en-US" altLang="en-US" sz="1500" dirty="0"/>
              <a:t>Agreed Dollar Value</a:t>
            </a:r>
          </a:p>
          <a:p>
            <a:pPr lvl="2"/>
            <a:r>
              <a:rPr lang="en-US" altLang="en-US" sz="1300" dirty="0"/>
              <a:t>Value should be reviewed and updated regularly</a:t>
            </a:r>
          </a:p>
          <a:p>
            <a:pPr lvl="1"/>
            <a:r>
              <a:rPr lang="en-US" altLang="en-US" sz="1500" dirty="0"/>
              <a:t>Formula Value, such as a percentage of future income</a:t>
            </a:r>
          </a:p>
          <a:p>
            <a:pPr lvl="2"/>
            <a:r>
              <a:rPr lang="en-US" altLang="en-US" sz="1300" dirty="0"/>
              <a:t>Formulas may be subject to manipulation </a:t>
            </a:r>
          </a:p>
          <a:p>
            <a:pPr lvl="2"/>
            <a:r>
              <a:rPr lang="en-US" altLang="en-US" sz="1300" dirty="0"/>
              <a:t>Large future unexpected fee might cause litigation</a:t>
            </a:r>
          </a:p>
          <a:p>
            <a:pPr lvl="1"/>
            <a:r>
              <a:rPr lang="en-US" altLang="en-US" sz="1500" dirty="0"/>
              <a:t>Fair Market Value Plus a Multiple of Past Earnings</a:t>
            </a:r>
          </a:p>
          <a:p>
            <a:pPr lvl="1"/>
            <a:r>
              <a:rPr lang="en-US" altLang="en-US" sz="1500" dirty="0"/>
              <a:t>Capitalization of Average Yearly Earnings</a:t>
            </a:r>
          </a:p>
          <a:p>
            <a:pPr lvl="1"/>
            <a:r>
              <a:rPr lang="en-US" altLang="en-US" sz="1500" dirty="0"/>
              <a:t>Book Value plus Value of Goodwill</a:t>
            </a:r>
          </a:p>
          <a:p>
            <a:pPr lvl="1"/>
            <a:r>
              <a:rPr lang="en-US" altLang="en-US" sz="1500" dirty="0"/>
              <a:t>Appraisal</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31</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sz="1600" dirty="0"/>
              <a:t>Typical Valuation for Living Buy-out</a:t>
            </a:r>
          </a:p>
          <a:p>
            <a:pPr lvl="1">
              <a:spcBef>
                <a:spcPct val="0"/>
              </a:spcBef>
            </a:pPr>
            <a:r>
              <a:rPr lang="en-US" altLang="en-US" sz="1700" dirty="0"/>
              <a:t>Terminating Professional’s share of:</a:t>
            </a:r>
            <a:r>
              <a:rPr lang="en-US" altLang="en-US" sz="1600" dirty="0"/>
              <a:t> </a:t>
            </a:r>
          </a:p>
          <a:p>
            <a:pPr lvl="2">
              <a:spcBef>
                <a:spcPct val="0"/>
              </a:spcBef>
            </a:pPr>
            <a:r>
              <a:rPr lang="en-US" altLang="en-US" sz="1500" dirty="0"/>
              <a:t>Book Value</a:t>
            </a:r>
          </a:p>
          <a:p>
            <a:pPr lvl="2">
              <a:spcBef>
                <a:spcPct val="0"/>
              </a:spcBef>
            </a:pPr>
            <a:r>
              <a:rPr lang="en-US" altLang="en-US" sz="1500" dirty="0"/>
              <a:t>Likely collectible receivables</a:t>
            </a:r>
          </a:p>
          <a:p>
            <a:pPr lvl="2">
              <a:spcBef>
                <a:spcPct val="0"/>
              </a:spcBef>
            </a:pPr>
            <a:r>
              <a:rPr lang="en-US" altLang="en-US" sz="1500" dirty="0"/>
              <a:t>Work in progress</a:t>
            </a:r>
          </a:p>
          <a:p>
            <a:pPr lvl="2">
              <a:spcBef>
                <a:spcPct val="0"/>
              </a:spcBef>
            </a:pPr>
            <a:r>
              <a:rPr lang="en-US" altLang="en-US" sz="1500" dirty="0"/>
              <a:t>Goodwill???</a:t>
            </a:r>
          </a:p>
          <a:p>
            <a:pPr lvl="1"/>
            <a:r>
              <a:rPr lang="en-US" altLang="en-US" sz="1700" dirty="0"/>
              <a:t>Funding Buy-out</a:t>
            </a:r>
          </a:p>
          <a:p>
            <a:pPr lvl="2">
              <a:spcBef>
                <a:spcPct val="0"/>
              </a:spcBef>
            </a:pPr>
            <a:r>
              <a:rPr lang="en-US" altLang="en-US" sz="1500" dirty="0"/>
              <a:t>Future Profits</a:t>
            </a:r>
          </a:p>
          <a:p>
            <a:pPr lvl="2">
              <a:spcBef>
                <a:spcPct val="0"/>
              </a:spcBef>
            </a:pPr>
            <a:r>
              <a:rPr lang="en-US" altLang="en-US" sz="1500" dirty="0"/>
              <a:t>Cash Values of Life Insurance/DI Buy-out Policy</a:t>
            </a:r>
          </a:p>
          <a:p>
            <a:pPr lvl="2">
              <a:spcBef>
                <a:spcPct val="0"/>
              </a:spcBef>
            </a:pPr>
            <a:r>
              <a:rPr lang="en-US" altLang="en-US" sz="1500" dirty="0"/>
              <a:t>Personal assets</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32</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600" dirty="0"/>
              <a:t>Insurance Sales to the Professional</a:t>
            </a:r>
          </a:p>
          <a:p>
            <a:pPr lvl="1"/>
            <a:r>
              <a:rPr lang="en-US" altLang="en-US" sz="1400" dirty="0"/>
              <a:t>Life for Buy-Sell purposes</a:t>
            </a:r>
          </a:p>
          <a:p>
            <a:pPr lvl="1"/>
            <a:r>
              <a:rPr lang="en-US" altLang="en-US" sz="1400" dirty="0"/>
              <a:t>Life for Key-person purposes</a:t>
            </a:r>
          </a:p>
          <a:p>
            <a:pPr lvl="1"/>
            <a:r>
              <a:rPr lang="en-US" altLang="en-US" sz="1400" dirty="0"/>
              <a:t>Individual Disability Income Insurance</a:t>
            </a:r>
          </a:p>
          <a:p>
            <a:pPr lvl="1"/>
            <a:r>
              <a:rPr lang="en-US" altLang="en-US" sz="1400" dirty="0"/>
              <a:t>Disability Buy-out Insurance</a:t>
            </a:r>
          </a:p>
          <a:p>
            <a:pPr lvl="1"/>
            <a:r>
              <a:rPr lang="en-US" altLang="en-US" sz="1400" dirty="0"/>
              <a:t>Business Overhead Insurance</a:t>
            </a:r>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33</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34</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fld id="{7B38DF83-93B2-D14B-8521-6D10BEE8650D}" type="slidenum">
              <a:rPr lang="en-US" smtClean="0"/>
              <a:pPr/>
              <a:t>35</a:t>
            </a:fld>
            <a:endParaRPr lang="en-US" dirty="0"/>
          </a:p>
        </p:txBody>
      </p:sp>
    </p:spTree>
    <p:extLst>
      <p:ext uri="{BB962C8B-B14F-4D97-AF65-F5344CB8AC3E}">
        <p14:creationId xmlns:p14="http://schemas.microsoft.com/office/powerpoint/2010/main" val="40005573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38DF83-93B2-D14B-8521-6D10BEE8650D}" type="slidenum">
              <a:rPr lang="en-US" smtClean="0"/>
              <a:pPr/>
              <a:t>36</a:t>
            </a:fld>
            <a:endParaRPr lang="en-US" dirty="0"/>
          </a:p>
        </p:txBody>
      </p:sp>
    </p:spTree>
    <p:extLst>
      <p:ext uri="{BB962C8B-B14F-4D97-AF65-F5344CB8AC3E}">
        <p14:creationId xmlns:p14="http://schemas.microsoft.com/office/powerpoint/2010/main" val="2360250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500" dirty="0"/>
              <a:t>Who is a Professional?</a:t>
            </a:r>
          </a:p>
          <a:p>
            <a:r>
              <a:rPr lang="en-US" altLang="en-US" sz="1500" dirty="0"/>
              <a:t>Licensed Professionals:</a:t>
            </a:r>
          </a:p>
          <a:p>
            <a:pPr lvl="1"/>
            <a:r>
              <a:rPr lang="en-US" altLang="en-US" sz="1400" dirty="0"/>
              <a:t>Attorney, accountant, doctor, dentist, architect, engineer, optometrist, radiologist, etc.</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4</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500" dirty="0"/>
              <a:t>Professionals’ Primary Concerns</a:t>
            </a:r>
          </a:p>
          <a:p>
            <a:pPr lvl="1"/>
            <a:r>
              <a:rPr lang="en-US" altLang="en-US" sz="1400" dirty="0"/>
              <a:t>Income Taxes</a:t>
            </a:r>
          </a:p>
          <a:p>
            <a:pPr lvl="1"/>
            <a:r>
              <a:rPr lang="en-US" altLang="en-US" sz="1400" dirty="0"/>
              <a:t>Creditor Protection/Liabilities</a:t>
            </a:r>
          </a:p>
          <a:p>
            <a:pPr lvl="1"/>
            <a:r>
              <a:rPr lang="en-US" altLang="en-US" sz="1400" dirty="0"/>
              <a:t>Succession or Exit Strategy</a:t>
            </a:r>
          </a:p>
          <a:p>
            <a:pPr lvl="1"/>
            <a:r>
              <a:rPr lang="en-US" altLang="en-US" sz="1400" dirty="0"/>
              <a:t>Retirement Income</a:t>
            </a:r>
          </a:p>
          <a:p>
            <a:pPr lvl="1"/>
            <a:r>
              <a:rPr lang="en-US" altLang="en-US" sz="1400" dirty="0"/>
              <a:t>Family Income Replacement upon Death/Disability</a:t>
            </a:r>
          </a:p>
          <a:p>
            <a:pPr lvl="1"/>
            <a:r>
              <a:rPr lang="en-US" altLang="en-US" sz="1400" dirty="0"/>
              <a:t>Estate Planning and Taxes</a:t>
            </a:r>
          </a:p>
          <a:p>
            <a:endParaRPr lang="en-US" altLang="en-US" sz="1400"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5</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5000"/>
              </a:lnSpc>
              <a:spcBef>
                <a:spcPct val="0"/>
              </a:spcBef>
              <a:spcAft>
                <a:spcPct val="30000"/>
              </a:spcAft>
            </a:pPr>
            <a:r>
              <a:rPr lang="en-US" altLang="en-US" sz="1500" dirty="0"/>
              <a:t>Potential Business Structures: </a:t>
            </a:r>
          </a:p>
          <a:p>
            <a:pPr>
              <a:lnSpc>
                <a:spcPct val="95000"/>
              </a:lnSpc>
              <a:spcBef>
                <a:spcPct val="15000"/>
              </a:spcBef>
            </a:pPr>
            <a:r>
              <a:rPr lang="en-US" altLang="en-US" sz="1400" dirty="0"/>
              <a:t>Professional Corporation (PC)</a:t>
            </a:r>
          </a:p>
          <a:p>
            <a:pPr lvl="1">
              <a:lnSpc>
                <a:spcPct val="95000"/>
              </a:lnSpc>
              <a:spcBef>
                <a:spcPct val="15000"/>
              </a:spcBef>
            </a:pPr>
            <a:r>
              <a:rPr lang="en-US" altLang="en-US" sz="1400" dirty="0"/>
              <a:t>Taxed as a C Corporation</a:t>
            </a:r>
          </a:p>
          <a:p>
            <a:pPr lvl="1">
              <a:lnSpc>
                <a:spcPct val="95000"/>
              </a:lnSpc>
              <a:spcBef>
                <a:spcPct val="15000"/>
              </a:spcBef>
            </a:pPr>
            <a:r>
              <a:rPr lang="en-US" altLang="en-US" sz="1400" dirty="0"/>
              <a:t>Taxed as an S Corporation</a:t>
            </a:r>
          </a:p>
          <a:p>
            <a:pPr>
              <a:lnSpc>
                <a:spcPct val="95000"/>
              </a:lnSpc>
              <a:spcBef>
                <a:spcPct val="15000"/>
              </a:spcBef>
            </a:pPr>
            <a:r>
              <a:rPr lang="en-US" altLang="en-US" sz="1400" dirty="0"/>
              <a:t>Professional Limited Liability Company (PLLC)</a:t>
            </a:r>
          </a:p>
          <a:p>
            <a:pPr lvl="1">
              <a:lnSpc>
                <a:spcPct val="95000"/>
              </a:lnSpc>
              <a:spcBef>
                <a:spcPct val="15000"/>
              </a:spcBef>
            </a:pPr>
            <a:r>
              <a:rPr lang="en-US" altLang="en-US" sz="1400" dirty="0"/>
              <a:t>Taxed as a Partnership, S Corporation or C Corporation</a:t>
            </a:r>
          </a:p>
          <a:p>
            <a:pPr>
              <a:lnSpc>
                <a:spcPct val="95000"/>
              </a:lnSpc>
              <a:spcBef>
                <a:spcPct val="15000"/>
              </a:spcBef>
            </a:pPr>
            <a:r>
              <a:rPr lang="en-US" altLang="en-US" sz="1400" dirty="0"/>
              <a:t>Professional Partnership </a:t>
            </a:r>
          </a:p>
          <a:p>
            <a:pPr>
              <a:lnSpc>
                <a:spcPct val="95000"/>
              </a:lnSpc>
              <a:spcBef>
                <a:spcPct val="15000"/>
              </a:spcBef>
            </a:pPr>
            <a:r>
              <a:rPr lang="en-US" altLang="en-US" sz="1400" dirty="0"/>
              <a:t>Limited Liability Partnership (PLLP)</a:t>
            </a:r>
          </a:p>
          <a:p>
            <a:pPr>
              <a:lnSpc>
                <a:spcPct val="95000"/>
              </a:lnSpc>
              <a:spcBef>
                <a:spcPct val="15000"/>
              </a:spcBef>
            </a:pPr>
            <a:r>
              <a:rPr lang="en-US" altLang="en-US" sz="1400" dirty="0"/>
              <a:t>Professional Association (PA)</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6</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Business Entities that we are going to discuss during this presentation:</a:t>
            </a:r>
          </a:p>
          <a:p>
            <a:r>
              <a:rPr lang="en-US" altLang="en-US" sz="1200" dirty="0"/>
              <a:t>Partnership vs. Corporation</a:t>
            </a:r>
          </a:p>
          <a:p>
            <a:r>
              <a:rPr lang="en-US" altLang="en-US" sz="1200" dirty="0"/>
              <a:t>C Corporation vs. S Corporation</a:t>
            </a:r>
          </a:p>
          <a:p>
            <a:r>
              <a:rPr lang="en-US" altLang="en-US" sz="1200" dirty="0"/>
              <a:t>Personal Service Company</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7</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500" dirty="0"/>
              <a:t>Benefits to Being a Sole-Proprietor or Partnership</a:t>
            </a:r>
          </a:p>
          <a:p>
            <a:pPr lvl="1"/>
            <a:r>
              <a:rPr lang="en-US" altLang="en-US" sz="1500" dirty="0"/>
              <a:t>Less formal structure</a:t>
            </a:r>
          </a:p>
          <a:p>
            <a:pPr lvl="1"/>
            <a:r>
              <a:rPr lang="en-US" altLang="en-US" sz="1500" dirty="0"/>
              <a:t>May avoid state filing and annual registration fees</a:t>
            </a:r>
          </a:p>
          <a:p>
            <a:pPr lvl="1"/>
            <a:r>
              <a:rPr lang="en-US" altLang="en-US" sz="1500" dirty="0"/>
              <a:t>Flow-thru taxation</a:t>
            </a:r>
          </a:p>
          <a:p>
            <a:pPr lvl="1"/>
            <a:endParaRPr lang="en-US" altLang="en-US" sz="1500" dirty="0"/>
          </a:p>
          <a:p>
            <a:pPr lvl="1"/>
            <a:r>
              <a:rPr lang="en-US" altLang="en-US" sz="1500" dirty="0"/>
              <a:t>The main disadvantage is the unlimited liability</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8</a:t>
            </a:fld>
            <a:endParaRPr lang="en-US" dirty="0"/>
          </a:p>
        </p:txBody>
      </p:sp>
    </p:spTree>
    <p:extLst>
      <p:ext uri="{BB962C8B-B14F-4D97-AF65-F5344CB8AC3E}">
        <p14:creationId xmlns:p14="http://schemas.microsoft.com/office/powerpoint/2010/main" val="2231731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500" dirty="0"/>
              <a:t>Benefits to Being a Corporation</a:t>
            </a:r>
          </a:p>
          <a:p>
            <a:pPr lvl="1"/>
            <a:r>
              <a:rPr lang="en-US" altLang="en-US" sz="1500" dirty="0"/>
              <a:t>Limited Liability</a:t>
            </a:r>
          </a:p>
          <a:p>
            <a:pPr lvl="1"/>
            <a:r>
              <a:rPr lang="en-US" altLang="en-US" sz="1500" dirty="0"/>
              <a:t>Professional is treated as an Employee</a:t>
            </a:r>
          </a:p>
          <a:p>
            <a:pPr lvl="2"/>
            <a:r>
              <a:rPr lang="en-US" altLang="en-US" sz="1500" dirty="0"/>
              <a:t>Employee Benefits are Available with Corporate tax structure</a:t>
            </a:r>
          </a:p>
          <a:p>
            <a:pPr lvl="2"/>
            <a:r>
              <a:rPr lang="en-US" altLang="en-US" sz="1500" dirty="0"/>
              <a:t>C Corporation offers more flexibility for fringe benefit planning</a:t>
            </a:r>
          </a:p>
          <a:p>
            <a:pPr lvl="2"/>
            <a:endParaRPr lang="en-US" altLang="en-US" sz="1500" dirty="0"/>
          </a:p>
          <a:p>
            <a:pPr lvl="2"/>
            <a:r>
              <a:rPr lang="en-US" altLang="en-US" sz="1500" dirty="0"/>
              <a:t>Disadvantages include the rules and regulations that must be complied with in order to maintain the separate corporate identity.</a:t>
            </a:r>
          </a:p>
          <a:p>
            <a:pPr lvl="2"/>
            <a:r>
              <a:rPr lang="en-US" altLang="en-US" sz="1500" dirty="0"/>
              <a:t>An additional disadvantage is the double taxation where there is</a:t>
            </a:r>
            <a:r>
              <a:rPr lang="en-US" altLang="en-US" sz="1500" baseline="0" dirty="0"/>
              <a:t> a C Corporation.</a:t>
            </a:r>
            <a:endParaRPr lang="en-US" altLang="en-US" sz="1500" dirty="0"/>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7B38DF83-93B2-D14B-8521-6D10BEE8650D}" type="slidenum">
              <a:rPr lang="en-US" smtClean="0"/>
              <a:pPr/>
              <a:t>9</a:t>
            </a:fld>
            <a:endParaRPr lang="en-US" dirty="0"/>
          </a:p>
        </p:txBody>
      </p:sp>
    </p:spTree>
    <p:extLst>
      <p:ext uri="{BB962C8B-B14F-4D97-AF65-F5344CB8AC3E}">
        <p14:creationId xmlns:p14="http://schemas.microsoft.com/office/powerpoint/2010/main" val="223173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4F8A-CC87-4DCF-8847-81B133F4F5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C34F83-9B02-4E1D-A663-C3FD8F4088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220FC-62A8-40EC-947D-0327B614F886}"/>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5" name="Footer Placeholder 4">
            <a:extLst>
              <a:ext uri="{FF2B5EF4-FFF2-40B4-BE49-F238E27FC236}">
                <a16:creationId xmlns:a16="http://schemas.microsoft.com/office/drawing/2014/main" id="{22003AD2-A958-4559-85F6-04BBB40A6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70101-BC74-4260-B558-AF6274A418BE}"/>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339932383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EC4A-C9BF-4059-8925-D476796CB3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2341F0-B07D-4A7F-AAA7-F819E68EF4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739022-711F-4575-8794-08F47D508E35}"/>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5" name="Footer Placeholder 4">
            <a:extLst>
              <a:ext uri="{FF2B5EF4-FFF2-40B4-BE49-F238E27FC236}">
                <a16:creationId xmlns:a16="http://schemas.microsoft.com/office/drawing/2014/main" id="{50DAF0B7-AAA2-4AF7-8C0F-1509FA6B4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64AE1-1B7C-4ED9-8E6E-04F867FA2E8E}"/>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187963019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E35CC8-7C3C-4D33-9F2B-48B1364F77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A45D6B-8387-4222-B733-5534F061B4F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489A3B-52E1-4466-8D9A-296B70D3E822}"/>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5" name="Footer Placeholder 4">
            <a:extLst>
              <a:ext uri="{FF2B5EF4-FFF2-40B4-BE49-F238E27FC236}">
                <a16:creationId xmlns:a16="http://schemas.microsoft.com/office/drawing/2014/main" id="{2E68EAC4-20C7-4674-A7EF-CF3C26840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D9381-BFE5-4E31-AE05-34D7D7619437}"/>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116542422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Client Facing - Light Photo">
    <p:spTree>
      <p:nvGrpSpPr>
        <p:cNvPr id="1" name=""/>
        <p:cNvGrpSpPr/>
        <p:nvPr/>
      </p:nvGrpSpPr>
      <p:grpSpPr>
        <a:xfrm>
          <a:off x="0" y="0"/>
          <a:ext cx="0" cy="0"/>
          <a:chOff x="0" y="0"/>
          <a:chExt cx="0" cy="0"/>
        </a:xfrm>
      </p:grpSpPr>
      <p:sp>
        <p:nvSpPr>
          <p:cNvPr id="6" name="Picture Placeholder 15"/>
          <p:cNvSpPr>
            <a:spLocks noGrp="1"/>
          </p:cNvSpPr>
          <p:nvPr>
            <p:ph type="pic" sz="quarter" idx="10" hasCustomPrompt="1"/>
          </p:nvPr>
        </p:nvSpPr>
        <p:spPr>
          <a:xfrm>
            <a:off x="0" y="0"/>
            <a:ext cx="12192000" cy="5117952"/>
          </a:xfrm>
        </p:spPr>
        <p:txBody>
          <a:bodyPr anchor="ctr"/>
          <a:lstStyle>
            <a:lvl1pPr marL="0" indent="0" algn="ctr">
              <a:buNone/>
              <a:defRPr b="1" i="0">
                <a:latin typeface="Century Gothic Bold" charset="0"/>
                <a:ea typeface="Century Gothic Bold" charset="0"/>
                <a:cs typeface="Century Gothic Bold" charset="0"/>
              </a:defRPr>
            </a:lvl1pPr>
          </a:lstStyle>
          <a:p>
            <a:r>
              <a:rPr lang="en-US" dirty="0"/>
              <a:t>Background Photo</a:t>
            </a:r>
          </a:p>
        </p:txBody>
      </p:sp>
      <p:sp>
        <p:nvSpPr>
          <p:cNvPr id="7" name="Rectangle 6"/>
          <p:cNvSpPr/>
          <p:nvPr userDrawn="1"/>
        </p:nvSpPr>
        <p:spPr>
          <a:xfrm>
            <a:off x="0" y="5117951"/>
            <a:ext cx="12192000" cy="1554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8" name="Rectangle 7"/>
          <p:cNvSpPr/>
          <p:nvPr userDrawn="1"/>
        </p:nvSpPr>
        <p:spPr>
          <a:xfrm>
            <a:off x="0" y="6672435"/>
            <a:ext cx="12192000" cy="1933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9" name="Title 1"/>
          <p:cNvSpPr>
            <a:spLocks noGrp="1"/>
          </p:cNvSpPr>
          <p:nvPr>
            <p:ph type="ctrTitle"/>
          </p:nvPr>
        </p:nvSpPr>
        <p:spPr>
          <a:xfrm>
            <a:off x="204395" y="5117951"/>
            <a:ext cx="9144000" cy="1554480"/>
          </a:xfrm>
        </p:spPr>
        <p:txBody>
          <a:bodyPr anchor="ctr">
            <a:normAutofit/>
          </a:bodyPr>
          <a:lstStyle>
            <a:lvl1pPr algn="l">
              <a:defRPr sz="2800" b="1" i="0">
                <a:solidFill>
                  <a:schemeClr val="bg1"/>
                </a:solidFill>
                <a:latin typeface="Century Gothic Bold" charset="0"/>
                <a:ea typeface="Century Gothic Bold" charset="0"/>
                <a:cs typeface="Century Gothic Bold" charset="0"/>
              </a:defRPr>
            </a:lvl1pPr>
          </a:lstStyle>
          <a:p>
            <a:r>
              <a:rPr lang="en-US" dirty="0"/>
              <a:t>Click to edit Master title style</a:t>
            </a:r>
          </a:p>
        </p:txBody>
      </p:sp>
      <p:sp>
        <p:nvSpPr>
          <p:cNvPr id="10" name="Subtitle 2"/>
          <p:cNvSpPr>
            <a:spLocks noGrp="1"/>
          </p:cNvSpPr>
          <p:nvPr>
            <p:ph type="subTitle" idx="1" hasCustomPrompt="1"/>
          </p:nvPr>
        </p:nvSpPr>
        <p:spPr>
          <a:xfrm>
            <a:off x="204395" y="212798"/>
            <a:ext cx="9144000" cy="234467"/>
          </a:xfrm>
        </p:spPr>
        <p:txBody>
          <a:bodyPr>
            <a:normAutofit/>
          </a:bodyPr>
          <a:lstStyle>
            <a:lvl1pPr marL="0" indent="0" algn="l">
              <a:buNone/>
              <a:defRPr sz="900" b="1" i="0" cap="all" spc="300" baseline="0">
                <a:solidFill>
                  <a:schemeClr val="accent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Slide Number Placeholder 1"/>
          <p:cNvSpPr>
            <a:spLocks noGrp="1"/>
          </p:cNvSpPr>
          <p:nvPr>
            <p:ph type="sldNum" sz="quarter" idx="15"/>
          </p:nvPr>
        </p:nvSpPr>
        <p:spPr/>
        <p:txBody>
          <a:bodyPr/>
          <a:lstStyle/>
          <a:p>
            <a:fld id="{1FE65042-E359-7A47-B515-A48F97E00712}" type="slidenum">
              <a:rPr lang="en-US" smtClean="0"/>
              <a:pPr/>
              <a:t>‹#›</a:t>
            </a:fld>
            <a:endParaRPr lang="en-US" dirty="0"/>
          </a:p>
        </p:txBody>
      </p:sp>
      <p:sp>
        <p:nvSpPr>
          <p:cNvPr id="11" name="TextBox 10"/>
          <p:cNvSpPr txBox="1"/>
          <p:nvPr userDrawn="1"/>
        </p:nvSpPr>
        <p:spPr>
          <a:xfrm>
            <a:off x="1039092" y="6114528"/>
            <a:ext cx="7946034" cy="523220"/>
          </a:xfrm>
          <a:prstGeom prst="rect">
            <a:avLst/>
          </a:prstGeom>
          <a:solidFill>
            <a:schemeClr val="accent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bg1"/>
                </a:solidFill>
              </a:rPr>
              <a:t>This</a:t>
            </a:r>
            <a:r>
              <a:rPr lang="en-US" sz="1400" b="0" baseline="0" dirty="0">
                <a:solidFill>
                  <a:schemeClr val="bg1"/>
                </a:solidFill>
              </a:rPr>
              <a:t> Material is For Continuing Education Training Purposes Only.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baseline="0" dirty="0">
                <a:solidFill>
                  <a:schemeClr val="bg1"/>
                </a:solidFill>
              </a:rPr>
              <a:t>It Is Not Intended to Be a Solicitation or Offer of Any Company’s Specific Product of Policy.</a:t>
            </a:r>
            <a:endParaRPr lang="en-US" sz="1400" b="0" dirty="0">
              <a:solidFill>
                <a:schemeClr val="bg1"/>
              </a:solidFill>
            </a:endParaRPr>
          </a:p>
        </p:txBody>
      </p:sp>
    </p:spTree>
    <p:extLst>
      <p:ext uri="{BB962C8B-B14F-4D97-AF65-F5344CB8AC3E}">
        <p14:creationId xmlns:p14="http://schemas.microsoft.com/office/powerpoint/2010/main" val="131021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and Cop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3460" y="228805"/>
            <a:ext cx="11464413" cy="893534"/>
          </a:xfrm>
        </p:spPr>
        <p:txBody>
          <a:bodyPr>
            <a:normAutofit/>
          </a:bodyPr>
          <a:lstStyle>
            <a:lvl1pPr>
              <a:defRPr sz="2800" b="1" i="0">
                <a:solidFill>
                  <a:schemeClr val="accent1"/>
                </a:solidFill>
                <a:latin typeface="Century Gothic Bold" charset="0"/>
                <a:ea typeface="Century Gothic Bold" charset="0"/>
                <a:cs typeface="Century Gothic Bold" charset="0"/>
              </a:defRPr>
            </a:lvl1pPr>
          </a:lstStyle>
          <a:p>
            <a:r>
              <a:rPr lang="en-US" dirty="0"/>
              <a:t>Click to edit Master </a:t>
            </a:r>
            <a:br>
              <a:rPr lang="en-US" dirty="0"/>
            </a:br>
            <a:r>
              <a:rPr lang="en-US" dirty="0"/>
              <a:t>title style</a:t>
            </a:r>
          </a:p>
        </p:txBody>
      </p:sp>
      <p:sp>
        <p:nvSpPr>
          <p:cNvPr id="3" name="Content Placeholder 2"/>
          <p:cNvSpPr>
            <a:spLocks noGrp="1"/>
          </p:cNvSpPr>
          <p:nvPr>
            <p:ph idx="1"/>
          </p:nvPr>
        </p:nvSpPr>
        <p:spPr>
          <a:xfrm>
            <a:off x="383461" y="2318593"/>
            <a:ext cx="10647209" cy="3389035"/>
          </a:xfrm>
        </p:spPr>
        <p:txBody>
          <a:bodyPr>
            <a:normAutofit/>
          </a:bodyPr>
          <a:lstStyle>
            <a:lvl1pPr marL="228600" indent="-228600">
              <a:lnSpc>
                <a:spcPct val="120000"/>
              </a:lnSpc>
              <a:buClr>
                <a:srgbClr val="E1E1DE"/>
              </a:buClr>
              <a:buSzPct val="100000"/>
              <a:buFont typeface="Century Gothic Bold" panose="020B0702020202020204" pitchFamily="34" charset="0"/>
              <a:buChar char="●"/>
              <a:tabLst/>
              <a:defRPr sz="1400" b="1" i="0">
                <a:solidFill>
                  <a:schemeClr val="tx1"/>
                </a:solidFill>
                <a:latin typeface="Century Gothic Bold" charset="0"/>
                <a:ea typeface="Century Gothic Bold" charset="0"/>
                <a:cs typeface="Century Gothic Bold" charset="0"/>
              </a:defRPr>
            </a:lvl1pPr>
            <a:lvl2pPr marL="742950" indent="-285750">
              <a:lnSpc>
                <a:spcPct val="120000"/>
              </a:lnSpc>
              <a:buClr>
                <a:srgbClr val="E1E1DE"/>
              </a:buClr>
              <a:buSzPct val="100000"/>
              <a:buFont typeface="Century Gothic Bold" panose="020B0702020202020204" pitchFamily="34" charset="0"/>
              <a:buChar char="●"/>
              <a:tabLst/>
              <a:defRPr sz="1400" b="1" i="0">
                <a:solidFill>
                  <a:schemeClr val="tx1"/>
                </a:solidFill>
                <a:latin typeface="Century Gothic Bold" charset="0"/>
                <a:ea typeface="Century Gothic Bold" charset="0"/>
                <a:cs typeface="Century Gothic Bold" charset="0"/>
              </a:defRPr>
            </a:lvl2pPr>
            <a:lvl3pPr marL="1200150" indent="-285750">
              <a:lnSpc>
                <a:spcPct val="120000"/>
              </a:lnSpc>
              <a:buClr>
                <a:srgbClr val="E1E1DE"/>
              </a:buClr>
              <a:buSzPct val="100000"/>
              <a:buFont typeface="Century Gothic Bold" panose="020B0702020202020204" pitchFamily="34" charset="0"/>
              <a:buChar char="●"/>
              <a:tabLst/>
              <a:defRPr sz="1400" b="1" i="0">
                <a:solidFill>
                  <a:schemeClr val="tx1"/>
                </a:solidFill>
                <a:latin typeface="Century Gothic Bold" charset="0"/>
                <a:ea typeface="Century Gothic Bold" charset="0"/>
                <a:cs typeface="Century Gothic Bold" charset="0"/>
              </a:defRPr>
            </a:lvl3pPr>
            <a:lvl4pPr marL="1657350" indent="-285750">
              <a:lnSpc>
                <a:spcPct val="120000"/>
              </a:lnSpc>
              <a:buClr>
                <a:srgbClr val="E1E1DE"/>
              </a:buClr>
              <a:buSzPct val="100000"/>
              <a:buFont typeface="Century Gothic Bold" panose="020B0702020202020204" pitchFamily="34" charset="0"/>
              <a:buChar char="●"/>
              <a:tabLst/>
              <a:defRPr sz="1400" b="1" i="0">
                <a:solidFill>
                  <a:schemeClr val="tx1"/>
                </a:solidFill>
                <a:latin typeface="Century Gothic Bold" charset="0"/>
                <a:ea typeface="Century Gothic Bold" charset="0"/>
                <a:cs typeface="Century Gothic Bold" charset="0"/>
              </a:defRPr>
            </a:lvl4pPr>
            <a:lvl5pPr marL="2114550" indent="-285750">
              <a:lnSpc>
                <a:spcPct val="120000"/>
              </a:lnSpc>
              <a:buClr>
                <a:srgbClr val="E1E1DE"/>
              </a:buClr>
              <a:buSzPct val="100000"/>
              <a:buFont typeface="Century Gothic Bold" panose="020B0702020202020204" pitchFamily="34" charset="0"/>
              <a:buChar char="●"/>
              <a:tabLst/>
              <a:defRPr sz="1400" b="1" i="0">
                <a:solidFill>
                  <a:schemeClr val="tx1"/>
                </a:solidFill>
                <a:latin typeface="Century Gothic Bold" charset="0"/>
                <a:ea typeface="Century Gothic Bold" charset="0"/>
                <a:cs typeface="Century Gothic Bold"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515067" y="1283109"/>
            <a:ext cx="85344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383457" y="1283109"/>
            <a:ext cx="1146564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ext Placeholder 18"/>
          <p:cNvSpPr>
            <a:spLocks noGrp="1"/>
          </p:cNvSpPr>
          <p:nvPr>
            <p:ph type="body" sz="quarter" idx="13"/>
          </p:nvPr>
        </p:nvSpPr>
        <p:spPr>
          <a:xfrm>
            <a:off x="381002" y="1455226"/>
            <a:ext cx="11468100" cy="599716"/>
          </a:xfrm>
        </p:spPr>
        <p:txBody>
          <a:bodyPr anchor="ctr">
            <a:noAutofit/>
          </a:bodyPr>
          <a:lstStyle>
            <a:lvl1pPr marL="0" indent="0">
              <a:buNone/>
              <a:defRPr sz="1400" b="1" i="0">
                <a:solidFill>
                  <a:schemeClr val="accent1"/>
                </a:solidFill>
                <a:latin typeface="Century Gothic Bold" charset="0"/>
                <a:ea typeface="Century Gothic Bold" charset="0"/>
                <a:cs typeface="Century Gothic Bold" charset="0"/>
              </a:defRPr>
            </a:lvl1pPr>
            <a:lvl2pPr marL="457200" indent="0">
              <a:buNone/>
              <a:defRPr sz="1500" b="1" i="0">
                <a:solidFill>
                  <a:schemeClr val="accent1"/>
                </a:solidFill>
                <a:latin typeface="Century Gothic" charset="0"/>
                <a:ea typeface="Century Gothic" charset="0"/>
                <a:cs typeface="Century Gothic" charset="0"/>
              </a:defRPr>
            </a:lvl2pPr>
            <a:lvl3pPr marL="914400" indent="0">
              <a:buNone/>
              <a:defRPr sz="1500" b="1" i="0">
                <a:solidFill>
                  <a:schemeClr val="accent1"/>
                </a:solidFill>
                <a:latin typeface="Century Gothic" charset="0"/>
                <a:ea typeface="Century Gothic" charset="0"/>
                <a:cs typeface="Century Gothic" charset="0"/>
              </a:defRPr>
            </a:lvl3pPr>
            <a:lvl4pPr marL="1371600" indent="0">
              <a:buNone/>
              <a:defRPr sz="1500" b="1" i="0">
                <a:solidFill>
                  <a:schemeClr val="accent1"/>
                </a:solidFill>
                <a:latin typeface="Century Gothic" charset="0"/>
                <a:ea typeface="Century Gothic" charset="0"/>
                <a:cs typeface="Century Gothic" charset="0"/>
              </a:defRPr>
            </a:lvl4pPr>
            <a:lvl5pPr marL="1828800" indent="0">
              <a:buNone/>
              <a:defRPr sz="1500" b="1" i="0">
                <a:solidFill>
                  <a:schemeClr val="accent1"/>
                </a:solidFill>
                <a:latin typeface="Century Gothic" charset="0"/>
                <a:ea typeface="Century Gothic" charset="0"/>
                <a:cs typeface="Century Gothic" charset="0"/>
              </a:defRPr>
            </a:lvl5pPr>
          </a:lstStyle>
          <a:p>
            <a:pPr lvl="0"/>
            <a:r>
              <a:rPr lang="en-US" dirty="0"/>
              <a:t>Click to edit Master text styles</a:t>
            </a:r>
          </a:p>
        </p:txBody>
      </p:sp>
      <p:sp>
        <p:nvSpPr>
          <p:cNvPr id="9" name="Slide Number Placeholder 5"/>
          <p:cNvSpPr txBox="1">
            <a:spLocks/>
          </p:cNvSpPr>
          <p:nvPr userDrawn="1"/>
        </p:nvSpPr>
        <p:spPr>
          <a:xfrm>
            <a:off x="11513576" y="6553200"/>
            <a:ext cx="421929" cy="304800"/>
          </a:xfrm>
          <a:prstGeom prst="rect">
            <a:avLst/>
          </a:prstGeom>
        </p:spPr>
        <p:txBody>
          <a:bodyPr/>
          <a:lstStyle>
            <a:defPPr>
              <a:defRPr lang="en-US"/>
            </a:defPPr>
            <a:lvl1pPr marL="0" algn="ctr" defTabSz="914400" rtl="0" eaLnBrk="1" latinLnBrk="0" hangingPunct="1">
              <a:defRPr sz="900" b="1" i="0" kern="1200">
                <a:solidFill>
                  <a:schemeClr val="accent1"/>
                </a:solidFill>
                <a:latin typeface="Century Gothic" charset="0"/>
                <a:ea typeface="Century Gothic" charset="0"/>
                <a:cs typeface="Century Gothic"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DD62275-A945-5F43-BB60-19F5DE854C5B}" type="slidenum">
              <a:rPr lang="en-US" b="1" i="0" smtClean="0">
                <a:latin typeface="Century Gothic Bold" charset="0"/>
                <a:ea typeface="Century Gothic Bold" charset="0"/>
                <a:cs typeface="Century Gothic Bold" charset="0"/>
              </a:rPr>
              <a:pPr/>
              <a:t>‹#›</a:t>
            </a:fld>
            <a:endParaRPr lang="en-US" b="1" i="0" dirty="0">
              <a:latin typeface="Century Gothic Bold" charset="0"/>
              <a:ea typeface="Century Gothic Bold" charset="0"/>
              <a:cs typeface="Century Gothic Bold" charset="0"/>
            </a:endParaRPr>
          </a:p>
        </p:txBody>
      </p:sp>
      <p:sp>
        <p:nvSpPr>
          <p:cNvPr id="4" name="Slide Number Placeholder 3"/>
          <p:cNvSpPr>
            <a:spLocks noGrp="1"/>
          </p:cNvSpPr>
          <p:nvPr>
            <p:ph type="sldNum" sz="quarter" idx="14"/>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226059277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240">
          <p15:clr>
            <a:srgbClr val="FBAE40"/>
          </p15:clr>
        </p15:guide>
        <p15:guide id="4" pos="746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Slide with Legal_ White">
    <p:spTree>
      <p:nvGrpSpPr>
        <p:cNvPr id="1" name=""/>
        <p:cNvGrpSpPr/>
        <p:nvPr/>
      </p:nvGrpSpPr>
      <p:grpSpPr>
        <a:xfrm>
          <a:off x="0" y="0"/>
          <a:ext cx="0" cy="0"/>
          <a:chOff x="0" y="0"/>
          <a:chExt cx="0" cy="0"/>
        </a:xfrm>
      </p:grpSpPr>
      <p:sp>
        <p:nvSpPr>
          <p:cNvPr id="8" name="Rectangle 7"/>
          <p:cNvSpPr/>
          <p:nvPr userDrawn="1"/>
        </p:nvSpPr>
        <p:spPr>
          <a:xfrm>
            <a:off x="1243046" y="6209740"/>
            <a:ext cx="8855529" cy="246221"/>
          </a:xfrm>
          <a:prstGeom prst="rect">
            <a:avLst/>
          </a:prstGeom>
        </p:spPr>
        <p:txBody>
          <a:bodyPr wrap="square">
            <a:spAutoFit/>
          </a:bodyPr>
          <a:lstStyle/>
          <a:p>
            <a:pPr algn="ctr"/>
            <a:r>
              <a:rPr lang="en-US" sz="1000" b="1" i="0" dirty="0">
                <a:solidFill>
                  <a:schemeClr val="accent1"/>
                </a:solidFill>
                <a:effectLst/>
                <a:latin typeface="Century Gothic Bold" charset="0"/>
                <a:ea typeface="Century Gothic Bold" charset="0"/>
                <a:cs typeface="Century Gothic Bold" charset="0"/>
              </a:rPr>
              <a:t>© 2018 Massachusetts Mutual Life Insurance Company (MassMutual), Springfield, MA 01111-0001. All rights reserved. www.massmutual.com</a:t>
            </a:r>
          </a:p>
        </p:txBody>
      </p:sp>
      <p:pic>
        <p:nvPicPr>
          <p:cNvPr id="4" name="Picture 3"/>
          <p:cNvPicPr>
            <a:picLocks noChangeAspect="1"/>
          </p:cNvPicPr>
          <p:nvPr userDrawn="1"/>
        </p:nvPicPr>
        <p:blipFill>
          <a:blip r:embed="rId2"/>
          <a:stretch>
            <a:fillRect/>
          </a:stretch>
        </p:blipFill>
        <p:spPr>
          <a:xfrm>
            <a:off x="3362780" y="3105190"/>
            <a:ext cx="5468112" cy="647620"/>
          </a:xfrm>
          <a:prstGeom prst="rect">
            <a:avLst/>
          </a:prstGeom>
        </p:spPr>
      </p:pic>
    </p:spTree>
    <p:extLst>
      <p:ext uri="{BB962C8B-B14F-4D97-AF65-F5344CB8AC3E}">
        <p14:creationId xmlns:p14="http://schemas.microsoft.com/office/powerpoint/2010/main" val="237717402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Client Facing - Dark Photo">
    <p:spTree>
      <p:nvGrpSpPr>
        <p:cNvPr id="1" name=""/>
        <p:cNvGrpSpPr/>
        <p:nvPr/>
      </p:nvGrpSpPr>
      <p:grpSpPr>
        <a:xfrm>
          <a:off x="0" y="0"/>
          <a:ext cx="0" cy="0"/>
          <a:chOff x="0" y="0"/>
          <a:chExt cx="0" cy="0"/>
        </a:xfrm>
      </p:grpSpPr>
      <p:sp>
        <p:nvSpPr>
          <p:cNvPr id="4" name="Picture Placeholder 15"/>
          <p:cNvSpPr>
            <a:spLocks noGrp="1"/>
          </p:cNvSpPr>
          <p:nvPr>
            <p:ph type="pic" sz="quarter" idx="10" hasCustomPrompt="1"/>
          </p:nvPr>
        </p:nvSpPr>
        <p:spPr>
          <a:xfrm>
            <a:off x="0" y="0"/>
            <a:ext cx="12192000" cy="5117952"/>
          </a:xfrm>
        </p:spPr>
        <p:txBody>
          <a:bodyPr anchor="ctr"/>
          <a:lstStyle>
            <a:lvl1pPr marL="0" indent="0" algn="ctr">
              <a:buNone/>
              <a:defRPr b="1" i="0">
                <a:latin typeface="Century Gothic Bold" charset="0"/>
                <a:ea typeface="Century Gothic Bold" charset="0"/>
                <a:cs typeface="Century Gothic Bold" charset="0"/>
              </a:defRPr>
            </a:lvl1pPr>
          </a:lstStyle>
          <a:p>
            <a:r>
              <a:rPr lang="en-US" dirty="0"/>
              <a:t>Background Photo</a:t>
            </a:r>
          </a:p>
        </p:txBody>
      </p:sp>
      <p:sp>
        <p:nvSpPr>
          <p:cNvPr id="5" name="Rectangle 4"/>
          <p:cNvSpPr/>
          <p:nvPr userDrawn="1"/>
        </p:nvSpPr>
        <p:spPr>
          <a:xfrm>
            <a:off x="0" y="5117951"/>
            <a:ext cx="12192000" cy="1554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6" name="Rectangle 5"/>
          <p:cNvSpPr/>
          <p:nvPr userDrawn="1"/>
        </p:nvSpPr>
        <p:spPr>
          <a:xfrm>
            <a:off x="0" y="6672435"/>
            <a:ext cx="12192000" cy="1933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7" name="Title 1"/>
          <p:cNvSpPr>
            <a:spLocks noGrp="1"/>
          </p:cNvSpPr>
          <p:nvPr>
            <p:ph type="ctrTitle"/>
          </p:nvPr>
        </p:nvSpPr>
        <p:spPr>
          <a:xfrm>
            <a:off x="204395" y="5117951"/>
            <a:ext cx="9144000" cy="1554480"/>
          </a:xfrm>
        </p:spPr>
        <p:txBody>
          <a:bodyPr anchor="ctr">
            <a:normAutofit/>
          </a:bodyPr>
          <a:lstStyle>
            <a:lvl1pPr algn="l">
              <a:defRPr sz="2800" b="1" i="0">
                <a:solidFill>
                  <a:schemeClr val="bg1"/>
                </a:solidFill>
                <a:latin typeface="Century Gothic Bold" charset="0"/>
                <a:ea typeface="Century Gothic Bold" charset="0"/>
                <a:cs typeface="Century Gothic Bold" charset="0"/>
              </a:defRPr>
            </a:lvl1pPr>
          </a:lstStyle>
          <a:p>
            <a:r>
              <a:rPr lang="en-US" dirty="0"/>
              <a:t>Click to edit Master title style</a:t>
            </a:r>
          </a:p>
        </p:txBody>
      </p:sp>
      <p:sp>
        <p:nvSpPr>
          <p:cNvPr id="8" name="Subtitle 2"/>
          <p:cNvSpPr>
            <a:spLocks noGrp="1"/>
          </p:cNvSpPr>
          <p:nvPr>
            <p:ph type="subTitle" idx="1" hasCustomPrompt="1"/>
          </p:nvPr>
        </p:nvSpPr>
        <p:spPr>
          <a:xfrm>
            <a:off x="204395" y="212798"/>
            <a:ext cx="9144000" cy="234467"/>
          </a:xfrm>
        </p:spPr>
        <p:txBody>
          <a:bodyPr>
            <a:normAutofit/>
          </a:bodyPr>
          <a:lstStyle>
            <a:lvl1pPr marL="0" indent="0" algn="l">
              <a:buNone/>
              <a:defRPr sz="900" b="1" i="0" cap="all" spc="300" baseline="0">
                <a:solidFill>
                  <a:schemeClr val="bg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ext Placeholder 11"/>
          <p:cNvSpPr>
            <a:spLocks noGrp="1"/>
          </p:cNvSpPr>
          <p:nvPr>
            <p:ph type="body" sz="quarter" idx="16" hasCustomPrompt="1"/>
          </p:nvPr>
        </p:nvSpPr>
        <p:spPr>
          <a:xfrm>
            <a:off x="1298864" y="6356354"/>
            <a:ext cx="7311736" cy="257175"/>
          </a:xfrm>
        </p:spPr>
        <p:txBody>
          <a:bodyPr>
            <a:noAutofit/>
          </a:bodyPr>
          <a:lstStyle>
            <a:lvl1pPr algn="ctr">
              <a:defRPr sz="1100">
                <a:solidFill>
                  <a:schemeClr val="bg1"/>
                </a:solidFill>
              </a:defRPr>
            </a:lvl1pPr>
          </a:lstStyle>
          <a:p>
            <a:pPr lvl="0"/>
            <a:r>
              <a:rPr lang="en-US" dirty="0"/>
              <a:t>For Financial Professional And Professional Advisor Use Only. Not For Use With The Public</a:t>
            </a:r>
          </a:p>
        </p:txBody>
      </p:sp>
    </p:spTree>
    <p:extLst>
      <p:ext uri="{BB962C8B-B14F-4D97-AF65-F5344CB8AC3E}">
        <p14:creationId xmlns:p14="http://schemas.microsoft.com/office/powerpoint/2010/main" val="1663088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Internal - Light Photo">
    <p:spTree>
      <p:nvGrpSpPr>
        <p:cNvPr id="1" name=""/>
        <p:cNvGrpSpPr/>
        <p:nvPr/>
      </p:nvGrpSpPr>
      <p:grpSpPr>
        <a:xfrm>
          <a:off x="0" y="0"/>
          <a:ext cx="0" cy="0"/>
          <a:chOff x="0" y="0"/>
          <a:chExt cx="0" cy="0"/>
        </a:xfrm>
      </p:grpSpPr>
      <p:sp>
        <p:nvSpPr>
          <p:cNvPr id="16" name="Picture Placeholder 15"/>
          <p:cNvSpPr>
            <a:spLocks noGrp="1"/>
          </p:cNvSpPr>
          <p:nvPr>
            <p:ph type="pic" sz="quarter" idx="10" hasCustomPrompt="1"/>
          </p:nvPr>
        </p:nvSpPr>
        <p:spPr>
          <a:xfrm>
            <a:off x="0" y="0"/>
            <a:ext cx="12192000" cy="5117952"/>
          </a:xfrm>
        </p:spPr>
        <p:txBody>
          <a:bodyPr anchor="ctr"/>
          <a:lstStyle>
            <a:lvl1pPr marL="0" indent="0" algn="ctr">
              <a:buNone/>
              <a:defRPr b="1" i="0">
                <a:latin typeface="Century Gothic Bold" charset="0"/>
                <a:ea typeface="Century Gothic Bold" charset="0"/>
                <a:cs typeface="Century Gothic Bold" charset="0"/>
              </a:defRPr>
            </a:lvl1pPr>
          </a:lstStyle>
          <a:p>
            <a:r>
              <a:rPr lang="en-US" dirty="0"/>
              <a:t>Background Photo</a:t>
            </a:r>
          </a:p>
        </p:txBody>
      </p:sp>
      <p:sp>
        <p:nvSpPr>
          <p:cNvPr id="11" name="Rectangle 10"/>
          <p:cNvSpPr/>
          <p:nvPr userDrawn="1"/>
        </p:nvSpPr>
        <p:spPr>
          <a:xfrm>
            <a:off x="0" y="5117951"/>
            <a:ext cx="12192000" cy="1554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12" name="Rectangle 11"/>
          <p:cNvSpPr/>
          <p:nvPr userDrawn="1"/>
        </p:nvSpPr>
        <p:spPr>
          <a:xfrm>
            <a:off x="0" y="6672435"/>
            <a:ext cx="12192000" cy="1933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2" name="Title 1"/>
          <p:cNvSpPr>
            <a:spLocks noGrp="1"/>
          </p:cNvSpPr>
          <p:nvPr>
            <p:ph type="ctrTitle"/>
          </p:nvPr>
        </p:nvSpPr>
        <p:spPr>
          <a:xfrm>
            <a:off x="204395" y="5117951"/>
            <a:ext cx="9144000" cy="1554480"/>
          </a:xfrm>
        </p:spPr>
        <p:txBody>
          <a:bodyPr anchor="ctr">
            <a:normAutofit/>
          </a:bodyPr>
          <a:lstStyle>
            <a:lvl1pPr algn="l">
              <a:defRPr sz="2800" b="1" i="0">
                <a:solidFill>
                  <a:schemeClr val="accent1"/>
                </a:solidFill>
                <a:latin typeface="Century Gothic Bold" charset="0"/>
                <a:ea typeface="Century Gothic Bold" charset="0"/>
                <a:cs typeface="Century Gothic Bold" charset="0"/>
              </a:defRPr>
            </a:lvl1pPr>
          </a:lstStyle>
          <a:p>
            <a:r>
              <a:rPr lang="en-US" dirty="0"/>
              <a:t>Click to edit Master title style</a:t>
            </a:r>
          </a:p>
        </p:txBody>
      </p:sp>
      <p:sp>
        <p:nvSpPr>
          <p:cNvPr id="3" name="Subtitle 2"/>
          <p:cNvSpPr>
            <a:spLocks noGrp="1"/>
          </p:cNvSpPr>
          <p:nvPr>
            <p:ph type="subTitle" idx="1" hasCustomPrompt="1"/>
          </p:nvPr>
        </p:nvSpPr>
        <p:spPr>
          <a:xfrm>
            <a:off x="204395" y="212798"/>
            <a:ext cx="9144000" cy="234467"/>
          </a:xfrm>
        </p:spPr>
        <p:txBody>
          <a:bodyPr>
            <a:normAutofit/>
          </a:bodyPr>
          <a:lstStyle>
            <a:lvl1pPr marL="0" indent="0" algn="l">
              <a:buNone/>
              <a:defRPr sz="900" b="1" i="0" cap="all" spc="300" baseline="0">
                <a:solidFill>
                  <a:schemeClr val="accent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Slide Number Placeholder 3"/>
          <p:cNvSpPr>
            <a:spLocks noGrp="1"/>
          </p:cNvSpPr>
          <p:nvPr>
            <p:ph type="sldNum" sz="quarter" idx="11"/>
          </p:nvPr>
        </p:nvSpPr>
        <p:spPr/>
        <p:txBody>
          <a:bodyPr/>
          <a:lstStyle/>
          <a:p>
            <a:fld id="{1FE65042-E359-7A47-B515-A48F97E00712}" type="slidenum">
              <a:rPr lang="en-US" smtClean="0"/>
              <a:pPr/>
              <a:t>‹#›</a:t>
            </a:fld>
            <a:endParaRPr lang="en-US" dirty="0"/>
          </a:p>
        </p:txBody>
      </p:sp>
      <p:sp>
        <p:nvSpPr>
          <p:cNvPr id="8" name="Text Placeholder 11"/>
          <p:cNvSpPr txBox="1">
            <a:spLocks/>
          </p:cNvSpPr>
          <p:nvPr userDrawn="1"/>
        </p:nvSpPr>
        <p:spPr>
          <a:xfrm>
            <a:off x="841664" y="6356354"/>
            <a:ext cx="7768936" cy="257175"/>
          </a:xfrm>
          <a:prstGeom prst="rect">
            <a:avLst/>
          </a:prstGeom>
        </p:spPr>
        <p:txBody>
          <a:bodyPr>
            <a:noAutofit/>
          </a:bodyPr>
          <a:lstStyle>
            <a:lvl1pPr marL="0" indent="0" algn="ctr" defTabSz="914400" rtl="0" eaLnBrk="1" latinLnBrk="0" hangingPunct="1">
              <a:lnSpc>
                <a:spcPct val="90000"/>
              </a:lnSpc>
              <a:spcBef>
                <a:spcPts val="1000"/>
              </a:spcBef>
              <a:buFontTx/>
              <a:buNone/>
              <a:defRPr sz="1100" b="0" i="0" kern="1200" baseline="0">
                <a:solidFill>
                  <a:schemeClr val="bg1"/>
                </a:solidFill>
                <a:latin typeface="Century Gothic" charset="0"/>
                <a:ea typeface="Century Gothic Bold" charset="0"/>
                <a:cs typeface="Century Gothic Bold" charset="0"/>
              </a:defRPr>
            </a:lvl1pPr>
            <a:lvl2pPr marL="457200" indent="0" algn="l" defTabSz="914400" rtl="0" eaLnBrk="1" latinLnBrk="0" hangingPunct="1">
              <a:lnSpc>
                <a:spcPct val="90000"/>
              </a:lnSpc>
              <a:spcBef>
                <a:spcPts val="500"/>
              </a:spcBef>
              <a:buFontTx/>
              <a:buNone/>
              <a:defRPr sz="2400" b="0" i="0" kern="1200" baseline="0">
                <a:solidFill>
                  <a:schemeClr val="tx1"/>
                </a:solidFill>
                <a:latin typeface="Century Gothic" charset="0"/>
                <a:ea typeface="Century Gothic Bold" charset="0"/>
                <a:cs typeface="Century Gothic Bold" charset="0"/>
              </a:defRPr>
            </a:lvl2pPr>
            <a:lvl3pPr marL="914400" indent="0" algn="l" defTabSz="914400" rtl="0" eaLnBrk="1" latinLnBrk="0" hangingPunct="1">
              <a:lnSpc>
                <a:spcPct val="90000"/>
              </a:lnSpc>
              <a:spcBef>
                <a:spcPts val="500"/>
              </a:spcBef>
              <a:buFontTx/>
              <a:buNone/>
              <a:defRPr sz="2000" b="0" i="0" kern="1200" baseline="0">
                <a:solidFill>
                  <a:schemeClr val="tx1"/>
                </a:solidFill>
                <a:latin typeface="Century Gothic" charset="0"/>
                <a:ea typeface="Century Gothic Bold" charset="0"/>
                <a:cs typeface="Century Gothic Bold" charset="0"/>
              </a:defRPr>
            </a:lvl3pPr>
            <a:lvl4pPr marL="1371600" indent="0" algn="l" defTabSz="914400" rtl="0" eaLnBrk="1" latinLnBrk="0" hangingPunct="1">
              <a:lnSpc>
                <a:spcPct val="90000"/>
              </a:lnSpc>
              <a:spcBef>
                <a:spcPts val="500"/>
              </a:spcBef>
              <a:buFontTx/>
              <a:buNone/>
              <a:defRPr sz="1800" b="0" i="0" kern="1200" baseline="0">
                <a:solidFill>
                  <a:schemeClr val="tx1"/>
                </a:solidFill>
                <a:latin typeface="Century Gothic" charset="0"/>
                <a:ea typeface="Century Gothic Bold" charset="0"/>
                <a:cs typeface="Century Gothic Bold" charset="0"/>
              </a:defRPr>
            </a:lvl4pPr>
            <a:lvl5pPr marL="1828800" indent="0" algn="l" defTabSz="914400" rtl="0" eaLnBrk="1" latinLnBrk="0" hangingPunct="1">
              <a:lnSpc>
                <a:spcPct val="90000"/>
              </a:lnSpc>
              <a:spcBef>
                <a:spcPts val="500"/>
              </a:spcBef>
              <a:buFontTx/>
              <a:buNone/>
              <a:defRPr sz="1800" b="0" i="0" kern="1200" baseline="0">
                <a:solidFill>
                  <a:schemeClr val="tx1"/>
                </a:solidFill>
                <a:latin typeface="Century Gothic" charset="0"/>
                <a:ea typeface="Century Gothic Bold" charset="0"/>
                <a:cs typeface="Century Gothic Bold"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a:solidFill>
                  <a:schemeClr val="tx1"/>
                </a:solidFill>
              </a:rPr>
              <a:t>For Financial Professional And Professional Advisor Use Only. Not For Use With The Public</a:t>
            </a:r>
          </a:p>
        </p:txBody>
      </p:sp>
    </p:spTree>
    <p:extLst>
      <p:ext uri="{BB962C8B-B14F-4D97-AF65-F5344CB8AC3E}">
        <p14:creationId xmlns:p14="http://schemas.microsoft.com/office/powerpoint/2010/main" val="929148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Internal - Dark Photo">
    <p:spTree>
      <p:nvGrpSpPr>
        <p:cNvPr id="1" name=""/>
        <p:cNvGrpSpPr/>
        <p:nvPr/>
      </p:nvGrpSpPr>
      <p:grpSpPr>
        <a:xfrm>
          <a:off x="0" y="0"/>
          <a:ext cx="0" cy="0"/>
          <a:chOff x="0" y="0"/>
          <a:chExt cx="0" cy="0"/>
        </a:xfrm>
      </p:grpSpPr>
      <p:sp>
        <p:nvSpPr>
          <p:cNvPr id="4" name="Picture Placeholder 15"/>
          <p:cNvSpPr>
            <a:spLocks noGrp="1"/>
          </p:cNvSpPr>
          <p:nvPr>
            <p:ph type="pic" sz="quarter" idx="10" hasCustomPrompt="1"/>
          </p:nvPr>
        </p:nvSpPr>
        <p:spPr>
          <a:xfrm>
            <a:off x="0" y="0"/>
            <a:ext cx="12192000" cy="5117952"/>
          </a:xfrm>
        </p:spPr>
        <p:txBody>
          <a:bodyPr anchor="ctr"/>
          <a:lstStyle>
            <a:lvl1pPr marL="0" indent="0" algn="ctr">
              <a:buNone/>
              <a:defRPr b="1" i="0">
                <a:latin typeface="Century Gothic Bold" charset="0"/>
                <a:ea typeface="Century Gothic Bold" charset="0"/>
                <a:cs typeface="Century Gothic Bold" charset="0"/>
              </a:defRPr>
            </a:lvl1pPr>
          </a:lstStyle>
          <a:p>
            <a:r>
              <a:rPr lang="en-US" dirty="0"/>
              <a:t>Background Photo</a:t>
            </a:r>
          </a:p>
        </p:txBody>
      </p:sp>
      <p:sp>
        <p:nvSpPr>
          <p:cNvPr id="5" name="Rectangle 4"/>
          <p:cNvSpPr/>
          <p:nvPr userDrawn="1"/>
        </p:nvSpPr>
        <p:spPr>
          <a:xfrm>
            <a:off x="0" y="5117951"/>
            <a:ext cx="12192000" cy="1554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6" name="Rectangle 5"/>
          <p:cNvSpPr/>
          <p:nvPr userDrawn="1"/>
        </p:nvSpPr>
        <p:spPr>
          <a:xfrm>
            <a:off x="0" y="6672435"/>
            <a:ext cx="12192000" cy="1933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7" name="Title 1"/>
          <p:cNvSpPr>
            <a:spLocks noGrp="1"/>
          </p:cNvSpPr>
          <p:nvPr>
            <p:ph type="ctrTitle"/>
          </p:nvPr>
        </p:nvSpPr>
        <p:spPr>
          <a:xfrm>
            <a:off x="204395" y="5117951"/>
            <a:ext cx="9144000" cy="1554480"/>
          </a:xfrm>
        </p:spPr>
        <p:txBody>
          <a:bodyPr anchor="ctr">
            <a:normAutofit/>
          </a:bodyPr>
          <a:lstStyle>
            <a:lvl1pPr algn="l">
              <a:defRPr sz="2800" b="1" i="0">
                <a:solidFill>
                  <a:schemeClr val="accent1"/>
                </a:solidFill>
                <a:latin typeface="Century Gothic Bold" charset="0"/>
                <a:ea typeface="Century Gothic Bold" charset="0"/>
                <a:cs typeface="Century Gothic Bold" charset="0"/>
              </a:defRPr>
            </a:lvl1pPr>
          </a:lstStyle>
          <a:p>
            <a:r>
              <a:rPr lang="en-US" dirty="0"/>
              <a:t>Click to edit Master title style</a:t>
            </a:r>
          </a:p>
        </p:txBody>
      </p:sp>
      <p:sp>
        <p:nvSpPr>
          <p:cNvPr id="8" name="Subtitle 2"/>
          <p:cNvSpPr>
            <a:spLocks noGrp="1"/>
          </p:cNvSpPr>
          <p:nvPr>
            <p:ph type="subTitle" idx="1" hasCustomPrompt="1"/>
          </p:nvPr>
        </p:nvSpPr>
        <p:spPr>
          <a:xfrm>
            <a:off x="204395" y="212798"/>
            <a:ext cx="9144000" cy="234467"/>
          </a:xfrm>
        </p:spPr>
        <p:txBody>
          <a:bodyPr>
            <a:normAutofit/>
          </a:bodyPr>
          <a:lstStyle>
            <a:lvl1pPr marL="0" indent="0" algn="l">
              <a:buNone/>
              <a:defRPr sz="900" b="1" i="0" cap="all" spc="300" baseline="0">
                <a:solidFill>
                  <a:schemeClr val="bg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ext Placeholder 11"/>
          <p:cNvSpPr txBox="1">
            <a:spLocks/>
          </p:cNvSpPr>
          <p:nvPr userDrawn="1"/>
        </p:nvSpPr>
        <p:spPr>
          <a:xfrm>
            <a:off x="748147" y="6356354"/>
            <a:ext cx="7862455" cy="257175"/>
          </a:xfrm>
          <a:prstGeom prst="rect">
            <a:avLst/>
          </a:prstGeom>
        </p:spPr>
        <p:txBody>
          <a:bodyPr>
            <a:noAutofit/>
          </a:bodyPr>
          <a:lstStyle>
            <a:lvl1pPr marL="0" indent="0" algn="ctr" defTabSz="914400" rtl="0" eaLnBrk="1" latinLnBrk="0" hangingPunct="1">
              <a:lnSpc>
                <a:spcPct val="90000"/>
              </a:lnSpc>
              <a:spcBef>
                <a:spcPts val="1000"/>
              </a:spcBef>
              <a:buFontTx/>
              <a:buNone/>
              <a:defRPr sz="1100" b="0" i="0" kern="1200" baseline="0">
                <a:solidFill>
                  <a:schemeClr val="bg1"/>
                </a:solidFill>
                <a:latin typeface="Century Gothic" charset="0"/>
                <a:ea typeface="Century Gothic Bold" charset="0"/>
                <a:cs typeface="Century Gothic Bold" charset="0"/>
              </a:defRPr>
            </a:lvl1pPr>
            <a:lvl2pPr marL="457200" indent="0" algn="l" defTabSz="914400" rtl="0" eaLnBrk="1" latinLnBrk="0" hangingPunct="1">
              <a:lnSpc>
                <a:spcPct val="90000"/>
              </a:lnSpc>
              <a:spcBef>
                <a:spcPts val="500"/>
              </a:spcBef>
              <a:buFontTx/>
              <a:buNone/>
              <a:defRPr sz="2400" b="0" i="0" kern="1200" baseline="0">
                <a:solidFill>
                  <a:schemeClr val="tx1"/>
                </a:solidFill>
                <a:latin typeface="Century Gothic" charset="0"/>
                <a:ea typeface="Century Gothic Bold" charset="0"/>
                <a:cs typeface="Century Gothic Bold" charset="0"/>
              </a:defRPr>
            </a:lvl2pPr>
            <a:lvl3pPr marL="914400" indent="0" algn="l" defTabSz="914400" rtl="0" eaLnBrk="1" latinLnBrk="0" hangingPunct="1">
              <a:lnSpc>
                <a:spcPct val="90000"/>
              </a:lnSpc>
              <a:spcBef>
                <a:spcPts val="500"/>
              </a:spcBef>
              <a:buFontTx/>
              <a:buNone/>
              <a:defRPr sz="2000" b="0" i="0" kern="1200" baseline="0">
                <a:solidFill>
                  <a:schemeClr val="tx1"/>
                </a:solidFill>
                <a:latin typeface="Century Gothic" charset="0"/>
                <a:ea typeface="Century Gothic Bold" charset="0"/>
                <a:cs typeface="Century Gothic Bold" charset="0"/>
              </a:defRPr>
            </a:lvl3pPr>
            <a:lvl4pPr marL="1371600" indent="0" algn="l" defTabSz="914400" rtl="0" eaLnBrk="1" latinLnBrk="0" hangingPunct="1">
              <a:lnSpc>
                <a:spcPct val="90000"/>
              </a:lnSpc>
              <a:spcBef>
                <a:spcPts val="500"/>
              </a:spcBef>
              <a:buFontTx/>
              <a:buNone/>
              <a:defRPr sz="1800" b="0" i="0" kern="1200" baseline="0">
                <a:solidFill>
                  <a:schemeClr val="tx1"/>
                </a:solidFill>
                <a:latin typeface="Century Gothic" charset="0"/>
                <a:ea typeface="Century Gothic Bold" charset="0"/>
                <a:cs typeface="Century Gothic Bold" charset="0"/>
              </a:defRPr>
            </a:lvl4pPr>
            <a:lvl5pPr marL="1828800" indent="0" algn="l" defTabSz="914400" rtl="0" eaLnBrk="1" latinLnBrk="0" hangingPunct="1">
              <a:lnSpc>
                <a:spcPct val="90000"/>
              </a:lnSpc>
              <a:spcBef>
                <a:spcPts val="500"/>
              </a:spcBef>
              <a:buFontTx/>
              <a:buNone/>
              <a:defRPr sz="1800" b="0" i="0" kern="1200" baseline="0">
                <a:solidFill>
                  <a:schemeClr val="tx1"/>
                </a:solidFill>
                <a:latin typeface="Century Gothic" charset="0"/>
                <a:ea typeface="Century Gothic Bold" charset="0"/>
                <a:cs typeface="Century Gothic Bold"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a:solidFill>
                  <a:schemeClr val="tx1"/>
                </a:solidFill>
              </a:rPr>
              <a:t>For Financial Professional And Professional Advisor Use Only. Not For Use With The Public</a:t>
            </a:r>
          </a:p>
        </p:txBody>
      </p:sp>
    </p:spTree>
    <p:extLst>
      <p:ext uri="{BB962C8B-B14F-4D97-AF65-F5344CB8AC3E}">
        <p14:creationId xmlns:p14="http://schemas.microsoft.com/office/powerpoint/2010/main" val="1704033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ansition - Pattern Hero Blue">
    <p:spTree>
      <p:nvGrpSpPr>
        <p:cNvPr id="1" name=""/>
        <p:cNvGrpSpPr/>
        <p:nvPr/>
      </p:nvGrpSpPr>
      <p:grpSpPr>
        <a:xfrm>
          <a:off x="0" y="0"/>
          <a:ext cx="0" cy="0"/>
          <a:chOff x="0" y="0"/>
          <a:chExt cx="0" cy="0"/>
        </a:xfrm>
      </p:grpSpPr>
      <p:sp>
        <p:nvSpPr>
          <p:cNvPr id="2" name="Title 1"/>
          <p:cNvSpPr>
            <a:spLocks noGrp="1"/>
          </p:cNvSpPr>
          <p:nvPr>
            <p:ph type="title"/>
          </p:nvPr>
        </p:nvSpPr>
        <p:spPr>
          <a:xfrm>
            <a:off x="204396" y="1001487"/>
            <a:ext cx="6046503" cy="1828800"/>
          </a:xfrm>
        </p:spPr>
        <p:txBody>
          <a:bodyPr anchor="ctr">
            <a:normAutofit/>
          </a:bodyPr>
          <a:lstStyle>
            <a:lvl1pPr>
              <a:defRPr sz="2800" b="1" i="0">
                <a:solidFill>
                  <a:schemeClr val="bg1"/>
                </a:solidFill>
                <a:latin typeface="Century Gothic Bold" charset="0"/>
                <a:ea typeface="Century Gothic Bold" charset="0"/>
                <a:cs typeface="Century Gothic Bold" charset="0"/>
              </a:defRPr>
            </a:lvl1pPr>
          </a:lstStyle>
          <a:p>
            <a:r>
              <a:rPr lang="en-US" dirty="0"/>
              <a:t>Click to edit Master title style</a:t>
            </a:r>
          </a:p>
        </p:txBody>
      </p:sp>
      <p:sp>
        <p:nvSpPr>
          <p:cNvPr id="3" name="Text Placeholder 2"/>
          <p:cNvSpPr>
            <a:spLocks noGrp="1"/>
          </p:cNvSpPr>
          <p:nvPr>
            <p:ph type="body" idx="1" hasCustomPrompt="1"/>
          </p:nvPr>
        </p:nvSpPr>
        <p:spPr>
          <a:xfrm>
            <a:off x="204396" y="3393348"/>
            <a:ext cx="6046503" cy="1500187"/>
          </a:xfrm>
        </p:spPr>
        <p:txBody>
          <a:bodyPr>
            <a:normAutofit/>
          </a:bodyPr>
          <a:lstStyle>
            <a:lvl1pPr marL="0" indent="0">
              <a:buNone/>
              <a:defRPr sz="1400" b="1" i="0" spc="0">
                <a:solidFill>
                  <a:schemeClr val="bg1"/>
                </a:solidFill>
                <a:latin typeface="Century Gothic Bold" charset="0"/>
                <a:ea typeface="Century Gothic Bold" charset="0"/>
                <a:cs typeface="Century Gothic 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Subtitle 2"/>
          <p:cNvSpPr>
            <a:spLocks noGrp="1"/>
          </p:cNvSpPr>
          <p:nvPr>
            <p:ph type="subTitle" idx="10" hasCustomPrompt="1"/>
          </p:nvPr>
        </p:nvSpPr>
        <p:spPr>
          <a:xfrm>
            <a:off x="204395" y="212798"/>
            <a:ext cx="9144000" cy="234467"/>
          </a:xfrm>
        </p:spPr>
        <p:txBody>
          <a:bodyPr>
            <a:normAutofit/>
          </a:bodyPr>
          <a:lstStyle>
            <a:lvl1pPr marL="0" indent="0" algn="l">
              <a:buNone/>
              <a:defRPr sz="900" b="1" i="0" cap="all" spc="300" baseline="0">
                <a:solidFill>
                  <a:schemeClr val="bg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89563" y="-89940"/>
            <a:ext cx="3977389" cy="7044255"/>
          </a:xfrm>
          <a:prstGeom prst="rect">
            <a:avLst/>
          </a:prstGeom>
        </p:spPr>
      </p:pic>
      <p:sp>
        <p:nvSpPr>
          <p:cNvPr id="5" name="Slide Number Placeholder 4"/>
          <p:cNvSpPr>
            <a:spLocks noGrp="1"/>
          </p:cNvSpPr>
          <p:nvPr>
            <p:ph type="sldNum" sz="quarter" idx="15"/>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680749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ransition - Pattern Secondary Blue">
    <p:spTree>
      <p:nvGrpSpPr>
        <p:cNvPr id="1" name=""/>
        <p:cNvGrpSpPr/>
        <p:nvPr/>
      </p:nvGrpSpPr>
      <p:grpSpPr>
        <a:xfrm>
          <a:off x="0" y="0"/>
          <a:ext cx="0" cy="0"/>
          <a:chOff x="0" y="0"/>
          <a:chExt cx="0" cy="0"/>
        </a:xfrm>
      </p:grpSpPr>
      <p:sp>
        <p:nvSpPr>
          <p:cNvPr id="6" name="Title 1"/>
          <p:cNvSpPr>
            <a:spLocks noGrp="1"/>
          </p:cNvSpPr>
          <p:nvPr>
            <p:ph type="title"/>
          </p:nvPr>
        </p:nvSpPr>
        <p:spPr>
          <a:xfrm>
            <a:off x="204396" y="1001487"/>
            <a:ext cx="6046503" cy="1828800"/>
          </a:xfrm>
        </p:spPr>
        <p:txBody>
          <a:bodyPr anchor="ctr">
            <a:normAutofit/>
          </a:bodyPr>
          <a:lstStyle>
            <a:lvl1pPr>
              <a:defRPr sz="2800" b="1" i="0">
                <a:solidFill>
                  <a:schemeClr val="bg1"/>
                </a:solidFill>
                <a:latin typeface="Century Gothic Bold" charset="0"/>
                <a:ea typeface="Century Gothic Bold" charset="0"/>
                <a:cs typeface="Century Gothic Bold" charset="0"/>
              </a:defRPr>
            </a:lvl1pPr>
          </a:lstStyle>
          <a:p>
            <a:r>
              <a:rPr lang="en-US" dirty="0"/>
              <a:t>Click to edit Master title style</a:t>
            </a:r>
          </a:p>
        </p:txBody>
      </p:sp>
      <p:sp>
        <p:nvSpPr>
          <p:cNvPr id="7" name="Text Placeholder 2"/>
          <p:cNvSpPr>
            <a:spLocks noGrp="1"/>
          </p:cNvSpPr>
          <p:nvPr>
            <p:ph type="body" idx="1" hasCustomPrompt="1"/>
          </p:nvPr>
        </p:nvSpPr>
        <p:spPr>
          <a:xfrm>
            <a:off x="204396" y="3393348"/>
            <a:ext cx="6046503" cy="1500187"/>
          </a:xfrm>
        </p:spPr>
        <p:txBody>
          <a:bodyPr>
            <a:normAutofit/>
          </a:bodyPr>
          <a:lstStyle>
            <a:lvl1pPr marL="0" indent="0">
              <a:buNone/>
              <a:defRPr sz="1400" b="1" i="0" spc="0">
                <a:solidFill>
                  <a:schemeClr val="bg1"/>
                </a:solidFill>
                <a:latin typeface="Century Gothic Bold" charset="0"/>
                <a:ea typeface="Century Gothic Bold" charset="0"/>
                <a:cs typeface="Century Gothic 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Subtitle 2"/>
          <p:cNvSpPr>
            <a:spLocks noGrp="1"/>
          </p:cNvSpPr>
          <p:nvPr>
            <p:ph type="subTitle" idx="10" hasCustomPrompt="1"/>
          </p:nvPr>
        </p:nvSpPr>
        <p:spPr>
          <a:xfrm>
            <a:off x="204395" y="212798"/>
            <a:ext cx="9144000" cy="234467"/>
          </a:xfrm>
        </p:spPr>
        <p:txBody>
          <a:bodyPr>
            <a:normAutofit/>
          </a:bodyPr>
          <a:lstStyle>
            <a:lvl1pPr marL="0" indent="0" algn="l">
              <a:buNone/>
              <a:defRPr sz="900" b="1" i="0" cap="all" spc="300" baseline="0">
                <a:solidFill>
                  <a:schemeClr val="bg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42828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56987-F772-4F9C-B194-2278441567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2E8304-6053-48FA-9BB9-9904946414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239626-9E26-4216-905D-562E3E6EEDCB}"/>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5" name="Footer Placeholder 4">
            <a:extLst>
              <a:ext uri="{FF2B5EF4-FFF2-40B4-BE49-F238E27FC236}">
                <a16:creationId xmlns:a16="http://schemas.microsoft.com/office/drawing/2014/main" id="{9AD56A11-64A7-4D71-A82C-42C4A9DD5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7907FC-9EE8-4F88-A817-CDB4871A7935}"/>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4257431988"/>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ransition - Pattern ">
    <p:spTree>
      <p:nvGrpSpPr>
        <p:cNvPr id="1" name=""/>
        <p:cNvGrpSpPr/>
        <p:nvPr/>
      </p:nvGrpSpPr>
      <p:grpSpPr>
        <a:xfrm>
          <a:off x="0" y="0"/>
          <a:ext cx="0" cy="0"/>
          <a:chOff x="0" y="0"/>
          <a:chExt cx="0" cy="0"/>
        </a:xfrm>
      </p:grpSpPr>
      <p:sp>
        <p:nvSpPr>
          <p:cNvPr id="6" name="Title 1"/>
          <p:cNvSpPr>
            <a:spLocks noGrp="1"/>
          </p:cNvSpPr>
          <p:nvPr>
            <p:ph type="title"/>
          </p:nvPr>
        </p:nvSpPr>
        <p:spPr>
          <a:xfrm>
            <a:off x="204396" y="1001487"/>
            <a:ext cx="6046503" cy="1828800"/>
          </a:xfrm>
        </p:spPr>
        <p:txBody>
          <a:bodyPr anchor="ctr">
            <a:normAutofit/>
          </a:bodyPr>
          <a:lstStyle>
            <a:lvl1pPr>
              <a:defRPr sz="2800" b="1" i="0">
                <a:solidFill>
                  <a:schemeClr val="accent1"/>
                </a:solidFill>
                <a:latin typeface="Century Gothic Bold" charset="0"/>
                <a:ea typeface="Century Gothic Bold" charset="0"/>
                <a:cs typeface="Century Gothic Bold" charset="0"/>
              </a:defRPr>
            </a:lvl1pPr>
          </a:lstStyle>
          <a:p>
            <a:r>
              <a:rPr lang="en-US" dirty="0"/>
              <a:t>Click to edit Master title style</a:t>
            </a:r>
          </a:p>
        </p:txBody>
      </p:sp>
      <p:sp>
        <p:nvSpPr>
          <p:cNvPr id="7" name="Text Placeholder 2"/>
          <p:cNvSpPr>
            <a:spLocks noGrp="1"/>
          </p:cNvSpPr>
          <p:nvPr>
            <p:ph type="body" idx="1" hasCustomPrompt="1"/>
          </p:nvPr>
        </p:nvSpPr>
        <p:spPr>
          <a:xfrm>
            <a:off x="204396" y="3393348"/>
            <a:ext cx="6046503" cy="1500187"/>
          </a:xfrm>
        </p:spPr>
        <p:txBody>
          <a:bodyPr>
            <a:normAutofit/>
          </a:bodyPr>
          <a:lstStyle>
            <a:lvl1pPr marL="0" indent="0">
              <a:buNone/>
              <a:defRPr sz="1400" b="1" i="0" spc="0">
                <a:solidFill>
                  <a:schemeClr val="tx1"/>
                </a:solidFill>
                <a:latin typeface="Century Gothic Bold" charset="0"/>
                <a:ea typeface="Century Gothic Bold" charset="0"/>
                <a:cs typeface="Century Gothic 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Subtitle 2"/>
          <p:cNvSpPr>
            <a:spLocks noGrp="1"/>
          </p:cNvSpPr>
          <p:nvPr>
            <p:ph type="subTitle" idx="10" hasCustomPrompt="1"/>
          </p:nvPr>
        </p:nvSpPr>
        <p:spPr>
          <a:xfrm>
            <a:off x="204395" y="212798"/>
            <a:ext cx="9144000" cy="234467"/>
          </a:xfrm>
        </p:spPr>
        <p:txBody>
          <a:bodyPr>
            <a:normAutofit/>
          </a:bodyPr>
          <a:lstStyle>
            <a:lvl1pPr marL="0" indent="0" algn="l">
              <a:buNone/>
              <a:defRPr sz="900" b="1" i="0" cap="all" spc="300" baseline="0">
                <a:solidFill>
                  <a:schemeClr val="tx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Slide Number Placeholder 1"/>
          <p:cNvSpPr>
            <a:spLocks noGrp="1"/>
          </p:cNvSpPr>
          <p:nvPr>
            <p:ph type="sldNum" sz="quarter" idx="11"/>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1683905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Transition">
    <p:spTree>
      <p:nvGrpSpPr>
        <p:cNvPr id="1" name=""/>
        <p:cNvGrpSpPr/>
        <p:nvPr/>
      </p:nvGrpSpPr>
      <p:grpSpPr>
        <a:xfrm>
          <a:off x="0" y="0"/>
          <a:ext cx="0" cy="0"/>
          <a:chOff x="0" y="0"/>
          <a:chExt cx="0" cy="0"/>
        </a:xfrm>
      </p:grpSpPr>
      <p:sp>
        <p:nvSpPr>
          <p:cNvPr id="7" name="Title 1"/>
          <p:cNvSpPr>
            <a:spLocks noGrp="1"/>
          </p:cNvSpPr>
          <p:nvPr>
            <p:ph type="title"/>
          </p:nvPr>
        </p:nvSpPr>
        <p:spPr>
          <a:xfrm>
            <a:off x="848193" y="5619602"/>
            <a:ext cx="10515600" cy="1238398"/>
          </a:xfrm>
        </p:spPr>
        <p:txBody>
          <a:bodyPr>
            <a:normAutofit/>
          </a:bodyPr>
          <a:lstStyle>
            <a:lvl1pPr algn="ctr">
              <a:defRPr sz="2800" b="1" i="0">
                <a:solidFill>
                  <a:schemeClr val="accent1"/>
                </a:solidFill>
                <a:latin typeface="Century Gothic Bold" charset="0"/>
                <a:ea typeface="Century Gothic Bold" charset="0"/>
                <a:cs typeface="Century Gothic Bold" charset="0"/>
              </a:defRPr>
            </a:lvl1pPr>
          </a:lstStyle>
          <a:p>
            <a:r>
              <a:rPr lang="en-US" dirty="0"/>
              <a:t>Click to edit Master title style</a:t>
            </a:r>
          </a:p>
        </p:txBody>
      </p:sp>
      <p:sp>
        <p:nvSpPr>
          <p:cNvPr id="8" name="Subtitle 2"/>
          <p:cNvSpPr>
            <a:spLocks noGrp="1"/>
          </p:cNvSpPr>
          <p:nvPr>
            <p:ph type="subTitle" idx="1" hasCustomPrompt="1"/>
          </p:nvPr>
        </p:nvSpPr>
        <p:spPr>
          <a:xfrm>
            <a:off x="5664281" y="5251137"/>
            <a:ext cx="883427" cy="752114"/>
          </a:xfrm>
        </p:spPr>
        <p:txBody>
          <a:bodyPr anchor="ctr">
            <a:normAutofit/>
          </a:bodyPr>
          <a:lstStyle>
            <a:lvl1pPr marL="0" indent="0" algn="ctr">
              <a:lnSpc>
                <a:spcPct val="70000"/>
              </a:lnSpc>
              <a:buNone/>
              <a:defRPr sz="900" b="1" i="0" cap="all" spc="300" baseline="0">
                <a:solidFill>
                  <a:schemeClr val="accent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a:t>
            </a:r>
          </a:p>
          <a:p>
            <a:r>
              <a:rPr lang="en-US" dirty="0"/>
              <a:t>TO EDIT</a:t>
            </a:r>
          </a:p>
        </p:txBody>
      </p:sp>
      <p:sp>
        <p:nvSpPr>
          <p:cNvPr id="14" name="Picture Placeholder 13"/>
          <p:cNvSpPr>
            <a:spLocks noGrp="1"/>
          </p:cNvSpPr>
          <p:nvPr>
            <p:ph type="pic" sz="quarter" idx="10" hasCustomPrompt="1"/>
          </p:nvPr>
        </p:nvSpPr>
        <p:spPr>
          <a:xfrm>
            <a:off x="0" y="0"/>
            <a:ext cx="12192000" cy="5619602"/>
          </a:xfrm>
          <a:custGeom>
            <a:avLst/>
            <a:gdLst>
              <a:gd name="connsiteX0" fmla="*/ 0 w 12192000"/>
              <a:gd name="connsiteY0" fmla="*/ 0 h 5619602"/>
              <a:gd name="connsiteX1" fmla="*/ 12192000 w 12192000"/>
              <a:gd name="connsiteY1" fmla="*/ 0 h 5619602"/>
              <a:gd name="connsiteX2" fmla="*/ 12192000 w 12192000"/>
              <a:gd name="connsiteY2" fmla="*/ 5619602 h 5619602"/>
              <a:gd name="connsiteX3" fmla="*/ 6731634 w 12192000"/>
              <a:gd name="connsiteY3" fmla="*/ 5619602 h 5619602"/>
              <a:gd name="connsiteX4" fmla="*/ 6719470 w 12192000"/>
              <a:gd name="connsiteY4" fmla="*/ 5498938 h 5619602"/>
              <a:gd name="connsiteX5" fmla="*/ 6096000 w 12192000"/>
              <a:gd name="connsiteY5" fmla="*/ 4990795 h 5619602"/>
              <a:gd name="connsiteX6" fmla="*/ 5472531 w 12192000"/>
              <a:gd name="connsiteY6" fmla="*/ 5498938 h 5619602"/>
              <a:gd name="connsiteX7" fmla="*/ 5460367 w 12192000"/>
              <a:gd name="connsiteY7" fmla="*/ 5619602 h 5619602"/>
              <a:gd name="connsiteX8" fmla="*/ 0 w 12192000"/>
              <a:gd name="connsiteY8" fmla="*/ 5619602 h 5619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619602">
                <a:moveTo>
                  <a:pt x="0" y="0"/>
                </a:moveTo>
                <a:lnTo>
                  <a:pt x="12192000" y="0"/>
                </a:lnTo>
                <a:lnTo>
                  <a:pt x="12192000" y="5619602"/>
                </a:lnTo>
                <a:lnTo>
                  <a:pt x="6731634" y="5619602"/>
                </a:lnTo>
                <a:lnTo>
                  <a:pt x="6719470" y="5498938"/>
                </a:lnTo>
                <a:cubicBezTo>
                  <a:pt x="6660128" y="5208942"/>
                  <a:pt x="6403539" y="4990795"/>
                  <a:pt x="6096000" y="4990795"/>
                </a:cubicBezTo>
                <a:cubicBezTo>
                  <a:pt x="5788462" y="4990795"/>
                  <a:pt x="5531873" y="5208942"/>
                  <a:pt x="5472531" y="5498938"/>
                </a:cubicBezTo>
                <a:lnTo>
                  <a:pt x="5460367" y="5619602"/>
                </a:lnTo>
                <a:lnTo>
                  <a:pt x="0" y="5619602"/>
                </a:lnTo>
                <a:close/>
              </a:path>
            </a:pathLst>
          </a:custGeom>
        </p:spPr>
        <p:txBody>
          <a:bodyPr wrap="square" anchor="ctr">
            <a:noAutofit/>
          </a:bodyPr>
          <a:lstStyle>
            <a:lvl1pPr marL="0" indent="0" algn="ctr">
              <a:buNone/>
              <a:defRPr b="1" i="0">
                <a:latin typeface="Century Gothic Bold" charset="0"/>
                <a:ea typeface="Century Gothic Bold" charset="0"/>
                <a:cs typeface="Century Gothic Bold" charset="0"/>
              </a:defRPr>
            </a:lvl1pPr>
          </a:lstStyle>
          <a:p>
            <a:r>
              <a:rPr lang="en-US" dirty="0"/>
              <a:t>Background Photo</a:t>
            </a:r>
          </a:p>
        </p:txBody>
      </p:sp>
    </p:spTree>
    <p:extLst>
      <p:ext uri="{BB962C8B-B14F-4D97-AF65-F5344CB8AC3E}">
        <p14:creationId xmlns:p14="http://schemas.microsoft.com/office/powerpoint/2010/main" val="244484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Transition with Summary Copy">
    <p:spTree>
      <p:nvGrpSpPr>
        <p:cNvPr id="1" name=""/>
        <p:cNvGrpSpPr/>
        <p:nvPr/>
      </p:nvGrpSpPr>
      <p:grpSpPr>
        <a:xfrm>
          <a:off x="0" y="0"/>
          <a:ext cx="0" cy="0"/>
          <a:chOff x="0" y="0"/>
          <a:chExt cx="0" cy="0"/>
        </a:xfrm>
      </p:grpSpPr>
      <p:sp>
        <p:nvSpPr>
          <p:cNvPr id="2" name="Title 1"/>
          <p:cNvSpPr>
            <a:spLocks noGrp="1"/>
          </p:cNvSpPr>
          <p:nvPr>
            <p:ph type="title"/>
          </p:nvPr>
        </p:nvSpPr>
        <p:spPr>
          <a:xfrm>
            <a:off x="848193" y="5117957"/>
            <a:ext cx="10515600" cy="1043361"/>
          </a:xfrm>
        </p:spPr>
        <p:txBody>
          <a:bodyPr>
            <a:normAutofit/>
          </a:bodyPr>
          <a:lstStyle>
            <a:lvl1pPr algn="ctr">
              <a:defRPr sz="2800" b="1" i="0">
                <a:solidFill>
                  <a:schemeClr val="accent1"/>
                </a:solidFill>
                <a:latin typeface="Century Gothic Bold" charset="0"/>
                <a:ea typeface="Century Gothic Bold" charset="0"/>
                <a:cs typeface="Century Gothic Bold" charset="0"/>
              </a:defRPr>
            </a:lvl1pPr>
          </a:lstStyle>
          <a:p>
            <a:r>
              <a:rPr lang="en-US" dirty="0"/>
              <a:t>Click to edit Master title style</a:t>
            </a:r>
          </a:p>
        </p:txBody>
      </p:sp>
      <p:sp>
        <p:nvSpPr>
          <p:cNvPr id="15" name="Subtitle 2"/>
          <p:cNvSpPr>
            <a:spLocks noGrp="1"/>
          </p:cNvSpPr>
          <p:nvPr>
            <p:ph type="subTitle" idx="1" hasCustomPrompt="1"/>
          </p:nvPr>
        </p:nvSpPr>
        <p:spPr>
          <a:xfrm>
            <a:off x="5664281" y="4695058"/>
            <a:ext cx="883427" cy="752114"/>
          </a:xfrm>
        </p:spPr>
        <p:txBody>
          <a:bodyPr anchor="ctr">
            <a:normAutofit/>
          </a:bodyPr>
          <a:lstStyle>
            <a:lvl1pPr marL="0" indent="0" algn="ctr">
              <a:lnSpc>
                <a:spcPct val="70000"/>
              </a:lnSpc>
              <a:buNone/>
              <a:defRPr sz="900" b="1" i="0" cap="all" spc="300" baseline="0">
                <a:solidFill>
                  <a:schemeClr val="accent1"/>
                </a:solidFill>
                <a:latin typeface="Century Gothic Bold" charset="0"/>
                <a:ea typeface="Century Gothic Bold" charset="0"/>
                <a:cs typeface="Century Gothic 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a:t>
            </a:r>
          </a:p>
          <a:p>
            <a:r>
              <a:rPr lang="en-US" dirty="0"/>
              <a:t>TO EDIT</a:t>
            </a:r>
          </a:p>
        </p:txBody>
      </p:sp>
      <p:sp>
        <p:nvSpPr>
          <p:cNvPr id="27" name="Picture Placeholder 26"/>
          <p:cNvSpPr>
            <a:spLocks noGrp="1"/>
          </p:cNvSpPr>
          <p:nvPr>
            <p:ph type="pic" sz="quarter" idx="10" hasCustomPrompt="1"/>
          </p:nvPr>
        </p:nvSpPr>
        <p:spPr>
          <a:xfrm>
            <a:off x="0" y="7593"/>
            <a:ext cx="12192000" cy="5117952"/>
          </a:xfrm>
          <a:custGeom>
            <a:avLst/>
            <a:gdLst>
              <a:gd name="connsiteX0" fmla="*/ 0 w 12192000"/>
              <a:gd name="connsiteY0" fmla="*/ 0 h 5117952"/>
              <a:gd name="connsiteX1" fmla="*/ 12192000 w 12192000"/>
              <a:gd name="connsiteY1" fmla="*/ 0 h 5117952"/>
              <a:gd name="connsiteX2" fmla="*/ 12192000 w 12192000"/>
              <a:gd name="connsiteY2" fmla="*/ 5117952 h 5117952"/>
              <a:gd name="connsiteX3" fmla="*/ 6730934 w 12192000"/>
              <a:gd name="connsiteY3" fmla="*/ 5117952 h 5117952"/>
              <a:gd name="connsiteX4" fmla="*/ 6719470 w 12192000"/>
              <a:gd name="connsiteY4" fmla="*/ 5004232 h 5117952"/>
              <a:gd name="connsiteX5" fmla="*/ 6096000 w 12192000"/>
              <a:gd name="connsiteY5" fmla="*/ 4496089 h 5117952"/>
              <a:gd name="connsiteX6" fmla="*/ 5472531 w 12192000"/>
              <a:gd name="connsiteY6" fmla="*/ 5004232 h 5117952"/>
              <a:gd name="connsiteX7" fmla="*/ 5461067 w 12192000"/>
              <a:gd name="connsiteY7" fmla="*/ 5117952 h 5117952"/>
              <a:gd name="connsiteX8" fmla="*/ 0 w 12192000"/>
              <a:gd name="connsiteY8" fmla="*/ 5117952 h 511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117952">
                <a:moveTo>
                  <a:pt x="0" y="0"/>
                </a:moveTo>
                <a:lnTo>
                  <a:pt x="12192000" y="0"/>
                </a:lnTo>
                <a:lnTo>
                  <a:pt x="12192000" y="5117952"/>
                </a:lnTo>
                <a:lnTo>
                  <a:pt x="6730934" y="5117952"/>
                </a:lnTo>
                <a:lnTo>
                  <a:pt x="6719470" y="5004232"/>
                </a:lnTo>
                <a:cubicBezTo>
                  <a:pt x="6660128" y="4714236"/>
                  <a:pt x="6403539" y="4496089"/>
                  <a:pt x="6096000" y="4496089"/>
                </a:cubicBezTo>
                <a:cubicBezTo>
                  <a:pt x="5788462" y="4496089"/>
                  <a:pt x="5531873" y="4714236"/>
                  <a:pt x="5472531" y="5004232"/>
                </a:cubicBezTo>
                <a:lnTo>
                  <a:pt x="5461067" y="5117952"/>
                </a:lnTo>
                <a:lnTo>
                  <a:pt x="0" y="5117952"/>
                </a:lnTo>
                <a:close/>
              </a:path>
            </a:pathLst>
          </a:custGeom>
        </p:spPr>
        <p:txBody>
          <a:bodyPr wrap="square" anchor="ctr">
            <a:noAutofit/>
          </a:bodyPr>
          <a:lstStyle>
            <a:lvl1pPr marL="0" indent="0" algn="ctr">
              <a:buNone/>
              <a:defRPr b="1" i="0">
                <a:latin typeface="Century Gothic Bold" charset="0"/>
                <a:ea typeface="Century Gothic Bold" charset="0"/>
                <a:cs typeface="Century Gothic Bold" charset="0"/>
              </a:defRPr>
            </a:lvl1pPr>
          </a:lstStyle>
          <a:p>
            <a:r>
              <a:rPr lang="en-US" dirty="0"/>
              <a:t>Background Photo</a:t>
            </a:r>
          </a:p>
        </p:txBody>
      </p:sp>
    </p:spTree>
    <p:extLst>
      <p:ext uri="{BB962C8B-B14F-4D97-AF65-F5344CB8AC3E}">
        <p14:creationId xmlns:p14="http://schemas.microsoft.com/office/powerpoint/2010/main" val="13510347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py and Char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383460" y="228805"/>
            <a:ext cx="11464413" cy="893534"/>
          </a:xfrm>
        </p:spPr>
        <p:txBody>
          <a:bodyPr>
            <a:normAutofit/>
          </a:bodyPr>
          <a:lstStyle>
            <a:lvl1pPr>
              <a:defRPr sz="2800" b="1" i="0">
                <a:solidFill>
                  <a:schemeClr val="accent1"/>
                </a:solidFill>
                <a:latin typeface="Century Gothic Bold" charset="0"/>
                <a:ea typeface="Century Gothic Bold" charset="0"/>
                <a:cs typeface="Century Gothic Bold" charset="0"/>
              </a:defRPr>
            </a:lvl1pPr>
          </a:lstStyle>
          <a:p>
            <a:r>
              <a:rPr lang="en-US" dirty="0"/>
              <a:t>Click to edit Master </a:t>
            </a:r>
            <a:br>
              <a:rPr lang="en-US" dirty="0"/>
            </a:br>
            <a:r>
              <a:rPr lang="en-US" dirty="0"/>
              <a:t>title style</a:t>
            </a:r>
          </a:p>
        </p:txBody>
      </p:sp>
      <p:sp>
        <p:nvSpPr>
          <p:cNvPr id="9" name="Content Placeholder 2"/>
          <p:cNvSpPr>
            <a:spLocks noGrp="1"/>
          </p:cNvSpPr>
          <p:nvPr>
            <p:ph idx="1"/>
          </p:nvPr>
        </p:nvSpPr>
        <p:spPr>
          <a:xfrm>
            <a:off x="383460" y="1463184"/>
            <a:ext cx="5707627" cy="4745887"/>
          </a:xfrm>
        </p:spPr>
        <p:txBody>
          <a:bodyPr>
            <a:normAutofit/>
          </a:bodyPr>
          <a:lstStyle>
            <a:lvl1pPr marL="0" indent="0">
              <a:lnSpc>
                <a:spcPct val="100000"/>
              </a:lnSpc>
              <a:buClr>
                <a:srgbClr val="E1E1DE"/>
              </a:buClr>
              <a:buSzPct val="150000"/>
              <a:buFontTx/>
              <a:buNone/>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vl2pPr marL="742950" indent="-285750">
              <a:lnSpc>
                <a:spcPct val="100000"/>
              </a:lnSpc>
              <a:buClr>
                <a:srgbClr val="E1E1DE"/>
              </a:buClr>
              <a:buSzPct val="150000"/>
              <a:buFont typeface="Arial" charset="0"/>
              <a:buChar char="•"/>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2pPr>
            <a:lvl3pPr marL="1200150" indent="-285750">
              <a:lnSpc>
                <a:spcPct val="100000"/>
              </a:lnSpc>
              <a:buClr>
                <a:srgbClr val="E1E1DE"/>
              </a:buClr>
              <a:buSzPct val="150000"/>
              <a:buFont typeface="Arial" charset="0"/>
              <a:buChar char="•"/>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3pPr>
            <a:lvl4pPr marL="1657350" indent="-285750">
              <a:lnSpc>
                <a:spcPct val="100000"/>
              </a:lnSpc>
              <a:buClr>
                <a:srgbClr val="E1E1DE"/>
              </a:buClr>
              <a:buSzPct val="150000"/>
              <a:buFont typeface="Arial" charset="0"/>
              <a:buChar char="•"/>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4pPr>
            <a:lvl5pPr marL="2114550" indent="-285750">
              <a:lnSpc>
                <a:spcPct val="100000"/>
              </a:lnSpc>
              <a:buClr>
                <a:srgbClr val="E1E1DE"/>
              </a:buClr>
              <a:buSzPct val="150000"/>
              <a:buFont typeface="Arial" charset="0"/>
              <a:buChar char="•"/>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a:xfrm>
            <a:off x="515067" y="1283109"/>
            <a:ext cx="85344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83457" y="1283109"/>
            <a:ext cx="1146564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Chart Placeholder 15"/>
          <p:cNvSpPr>
            <a:spLocks noGrp="1"/>
          </p:cNvSpPr>
          <p:nvPr>
            <p:ph type="chart" sz="quarter" idx="14"/>
          </p:nvPr>
        </p:nvSpPr>
        <p:spPr>
          <a:xfrm>
            <a:off x="6548285" y="1445342"/>
            <a:ext cx="5294467" cy="4793226"/>
          </a:xfrm>
        </p:spPr>
        <p:txBody>
          <a:bodyPr anchor="ctr"/>
          <a:lstStyle>
            <a:lvl1pPr marL="0" indent="0" algn="ctr">
              <a:buNone/>
              <a:defRPr b="1" i="0">
                <a:latin typeface="Century Gothic Bold" charset="0"/>
                <a:ea typeface="Century Gothic Bold" charset="0"/>
                <a:cs typeface="Century Gothic Bold" charset="0"/>
              </a:defRPr>
            </a:lvl1pPr>
          </a:lstStyle>
          <a:p>
            <a:endParaRPr lang="en-US" dirty="0"/>
          </a:p>
        </p:txBody>
      </p:sp>
      <p:sp>
        <p:nvSpPr>
          <p:cNvPr id="10" name="Slide Number Placeholder 5"/>
          <p:cNvSpPr txBox="1">
            <a:spLocks/>
          </p:cNvSpPr>
          <p:nvPr userDrawn="1"/>
        </p:nvSpPr>
        <p:spPr>
          <a:xfrm>
            <a:off x="11513576" y="6553200"/>
            <a:ext cx="421929" cy="304800"/>
          </a:xfrm>
          <a:prstGeom prst="rect">
            <a:avLst/>
          </a:prstGeom>
        </p:spPr>
        <p:txBody>
          <a:bodyPr/>
          <a:lstStyle>
            <a:defPPr>
              <a:defRPr lang="en-US"/>
            </a:defPPr>
            <a:lvl1pPr marL="0" algn="ctr" defTabSz="914400" rtl="0" eaLnBrk="1" latinLnBrk="0" hangingPunct="1">
              <a:defRPr sz="900" b="1" i="0" kern="1200">
                <a:solidFill>
                  <a:schemeClr val="accent1"/>
                </a:solidFill>
                <a:latin typeface="Century Gothic" charset="0"/>
                <a:ea typeface="Century Gothic" charset="0"/>
                <a:cs typeface="Century Gothic"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DD62275-A945-5F43-BB60-19F5DE854C5B}" type="slidenum">
              <a:rPr lang="en-US" b="1" i="0" smtClean="0">
                <a:latin typeface="Century Gothic Bold" charset="0"/>
                <a:ea typeface="Century Gothic Bold" charset="0"/>
                <a:cs typeface="Century Gothic Bold" charset="0"/>
              </a:rPr>
              <a:pPr/>
              <a:t>‹#›</a:t>
            </a:fld>
            <a:endParaRPr lang="en-US" b="1" i="0" dirty="0">
              <a:latin typeface="Century Gothic Bold" charset="0"/>
              <a:ea typeface="Century Gothic Bold" charset="0"/>
              <a:cs typeface="Century Gothic Bold" charset="0"/>
            </a:endParaRPr>
          </a:p>
        </p:txBody>
      </p:sp>
    </p:spTree>
    <p:extLst>
      <p:ext uri="{BB962C8B-B14F-4D97-AF65-F5344CB8AC3E}">
        <p14:creationId xmlns:p14="http://schemas.microsoft.com/office/powerpoint/2010/main" val="1716248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py and Data Se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83460" y="228805"/>
            <a:ext cx="11464413" cy="893534"/>
          </a:xfrm>
        </p:spPr>
        <p:txBody>
          <a:bodyPr>
            <a:normAutofit/>
          </a:bodyPr>
          <a:lstStyle>
            <a:lvl1pPr>
              <a:defRPr sz="2800" b="1" i="0">
                <a:solidFill>
                  <a:schemeClr val="accent1"/>
                </a:solidFill>
                <a:latin typeface="Century Gothic Bold" charset="0"/>
                <a:ea typeface="Century Gothic Bold" charset="0"/>
                <a:cs typeface="Century Gothic Bold" charset="0"/>
              </a:defRPr>
            </a:lvl1pPr>
          </a:lstStyle>
          <a:p>
            <a:r>
              <a:rPr lang="en-US" dirty="0"/>
              <a:t>Click to edit Master </a:t>
            </a:r>
            <a:br>
              <a:rPr lang="en-US" dirty="0"/>
            </a:br>
            <a:r>
              <a:rPr lang="en-US" dirty="0"/>
              <a:t>title style</a:t>
            </a:r>
          </a:p>
        </p:txBody>
      </p:sp>
      <p:sp>
        <p:nvSpPr>
          <p:cNvPr id="7" name="Content Placeholder 2"/>
          <p:cNvSpPr>
            <a:spLocks noGrp="1"/>
          </p:cNvSpPr>
          <p:nvPr>
            <p:ph idx="1"/>
          </p:nvPr>
        </p:nvSpPr>
        <p:spPr>
          <a:xfrm>
            <a:off x="383461" y="1463186"/>
            <a:ext cx="11460199" cy="626873"/>
          </a:xfrm>
        </p:spPr>
        <p:txBody>
          <a:bodyPr>
            <a:normAutofit/>
          </a:bodyPr>
          <a:lstStyle>
            <a:lvl1pPr marL="0" indent="0">
              <a:lnSpc>
                <a:spcPct val="100000"/>
              </a:lnSpc>
              <a:buClr>
                <a:srgbClr val="E1E1DE"/>
              </a:buClr>
              <a:buSzPct val="150000"/>
              <a:buFontTx/>
              <a:buNone/>
              <a:tabLst/>
              <a:defRPr sz="1400" b="0" i="0">
                <a:solidFill>
                  <a:schemeClr val="tx1"/>
                </a:solidFill>
                <a:latin typeface="+mj-lt"/>
                <a:ea typeface="Century Gothic" panose="020B0502020202020204" pitchFamily="34" charset="0"/>
                <a:cs typeface="Century Gothic" panose="020B0502020202020204" pitchFamily="34" charset="0"/>
              </a:defRPr>
            </a:lvl1pPr>
            <a:lvl2pPr marL="576263" indent="-119063">
              <a:buClr>
                <a:srgbClr val="E1E1DE"/>
              </a:buClr>
              <a:buSzPct val="150000"/>
              <a:tabLst/>
              <a:defRPr sz="1400" b="0" i="0">
                <a:solidFill>
                  <a:schemeClr val="tx1"/>
                </a:solidFill>
                <a:latin typeface="Century Gothic" charset="0"/>
                <a:ea typeface="Century Gothic" charset="0"/>
                <a:cs typeface="Century Gothic" charset="0"/>
              </a:defRPr>
            </a:lvl2pPr>
            <a:lvl3pPr marL="1035050" indent="-120650">
              <a:buClr>
                <a:srgbClr val="E1E1DE"/>
              </a:buClr>
              <a:buSzPct val="150000"/>
              <a:tabLst/>
              <a:defRPr sz="1400" b="0" i="0">
                <a:solidFill>
                  <a:schemeClr val="tx1"/>
                </a:solidFill>
                <a:latin typeface="Century Gothic" charset="0"/>
                <a:ea typeface="Century Gothic" charset="0"/>
                <a:cs typeface="Century Gothic" charset="0"/>
              </a:defRPr>
            </a:lvl3pPr>
            <a:lvl4pPr marL="1493838" indent="-122238">
              <a:buClr>
                <a:srgbClr val="E1E1DE"/>
              </a:buClr>
              <a:buSzPct val="150000"/>
              <a:tabLst/>
              <a:defRPr sz="1400" b="0" i="0">
                <a:solidFill>
                  <a:schemeClr val="tx1"/>
                </a:solidFill>
                <a:latin typeface="Century Gothic" charset="0"/>
                <a:ea typeface="Century Gothic" charset="0"/>
                <a:cs typeface="Century Gothic" charset="0"/>
              </a:defRPr>
            </a:lvl4pPr>
            <a:lvl5pPr marL="1943100" indent="-114300">
              <a:buClr>
                <a:srgbClr val="E1E1DE"/>
              </a:buClr>
              <a:buSzPct val="150000"/>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cxnSp>
        <p:nvCxnSpPr>
          <p:cNvPr id="10" name="Straight Connector 9"/>
          <p:cNvCxnSpPr/>
          <p:nvPr userDrawn="1"/>
        </p:nvCxnSpPr>
        <p:spPr>
          <a:xfrm>
            <a:off x="515067" y="1283109"/>
            <a:ext cx="85344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83457" y="1283109"/>
            <a:ext cx="1146564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Oval 14"/>
          <p:cNvSpPr/>
          <p:nvPr userDrawn="1"/>
        </p:nvSpPr>
        <p:spPr>
          <a:xfrm>
            <a:off x="1002717" y="2884718"/>
            <a:ext cx="1589315" cy="1589315"/>
          </a:xfrm>
          <a:prstGeom prst="ellipse">
            <a:avLst/>
          </a:prstGeom>
          <a:solidFill>
            <a:srgbClr val="E1E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17" name="Oval 16"/>
          <p:cNvSpPr/>
          <p:nvPr userDrawn="1"/>
        </p:nvSpPr>
        <p:spPr>
          <a:xfrm>
            <a:off x="3865661" y="2884718"/>
            <a:ext cx="1589315" cy="1589315"/>
          </a:xfrm>
          <a:prstGeom prst="ellipse">
            <a:avLst/>
          </a:prstGeom>
          <a:solidFill>
            <a:srgbClr val="E1E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18" name="Oval 17"/>
          <p:cNvSpPr/>
          <p:nvPr userDrawn="1"/>
        </p:nvSpPr>
        <p:spPr>
          <a:xfrm>
            <a:off x="6870117" y="2884718"/>
            <a:ext cx="1589315" cy="1589315"/>
          </a:xfrm>
          <a:prstGeom prst="ellipse">
            <a:avLst/>
          </a:prstGeom>
          <a:solidFill>
            <a:srgbClr val="E1E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19" name="Oval 18"/>
          <p:cNvSpPr/>
          <p:nvPr userDrawn="1"/>
        </p:nvSpPr>
        <p:spPr>
          <a:xfrm>
            <a:off x="9798373" y="2884718"/>
            <a:ext cx="1589315" cy="1589315"/>
          </a:xfrm>
          <a:prstGeom prst="ellipse">
            <a:avLst/>
          </a:prstGeom>
          <a:solidFill>
            <a:srgbClr val="E1E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latin typeface="Century Gothic Bold" charset="0"/>
            </a:endParaRPr>
          </a:p>
        </p:txBody>
      </p:sp>
      <p:sp>
        <p:nvSpPr>
          <p:cNvPr id="29" name="Text Placeholder 28"/>
          <p:cNvSpPr>
            <a:spLocks noGrp="1"/>
          </p:cNvSpPr>
          <p:nvPr>
            <p:ph type="body" sz="quarter" idx="13" hasCustomPrompt="1"/>
          </p:nvPr>
        </p:nvSpPr>
        <p:spPr>
          <a:xfrm>
            <a:off x="3952747" y="3336471"/>
            <a:ext cx="1415143" cy="685800"/>
          </a:xfrm>
        </p:spPr>
        <p:txBody>
          <a:bodyPr anchor="ctr">
            <a:noAutofit/>
          </a:bodyPr>
          <a:lstStyle>
            <a:lvl1pPr marL="0" indent="0" algn="ctr">
              <a:lnSpc>
                <a:spcPct val="70000"/>
              </a:lnSpc>
              <a:buFontTx/>
              <a:buNone/>
              <a:defRPr sz="900" b="1" i="0" cap="all" spc="300" baseline="0">
                <a:latin typeface="Century Gothic Bold" charset="0"/>
                <a:ea typeface="Century Gothic Bold" charset="0"/>
                <a:cs typeface="Century Gothic Bold" charset="0"/>
              </a:defRPr>
            </a:lvl1pPr>
            <a:lvl2pPr marL="457200" indent="0" algn="ctr">
              <a:buFontTx/>
              <a:buNone/>
              <a:defRPr sz="900" b="1" i="0">
                <a:latin typeface="Century Gothic" charset="0"/>
                <a:ea typeface="Century Gothic" charset="0"/>
                <a:cs typeface="Century Gothic" charset="0"/>
              </a:defRPr>
            </a:lvl2pPr>
            <a:lvl3pPr marL="914400" indent="0" algn="ctr">
              <a:buFontTx/>
              <a:buNone/>
              <a:defRPr sz="900" b="1" i="0">
                <a:latin typeface="Century Gothic" charset="0"/>
                <a:ea typeface="Century Gothic" charset="0"/>
                <a:cs typeface="Century Gothic" charset="0"/>
              </a:defRPr>
            </a:lvl3pPr>
            <a:lvl4pPr marL="1371600" indent="0" algn="ctr">
              <a:buFontTx/>
              <a:buNone/>
              <a:defRPr sz="900" b="1" i="0">
                <a:latin typeface="Century Gothic" charset="0"/>
                <a:ea typeface="Century Gothic" charset="0"/>
                <a:cs typeface="Century Gothic" charset="0"/>
              </a:defRPr>
            </a:lvl4pPr>
            <a:lvl5pPr marL="1828800" indent="0" algn="ctr">
              <a:buFontTx/>
              <a:buNone/>
              <a:defRPr sz="900" b="1" i="0">
                <a:latin typeface="Century Gothic" charset="0"/>
                <a:ea typeface="Century Gothic" charset="0"/>
                <a:cs typeface="Century Gothic" charset="0"/>
              </a:defRPr>
            </a:lvl5pPr>
          </a:lstStyle>
          <a:p>
            <a:pPr lvl="0"/>
            <a:r>
              <a:rPr lang="en-US" dirty="0"/>
              <a:t>CLICK TO </a:t>
            </a:r>
          </a:p>
          <a:p>
            <a:pPr lvl="0"/>
            <a:r>
              <a:rPr lang="en-US" dirty="0"/>
              <a:t>EDIT MASTER </a:t>
            </a:r>
          </a:p>
          <a:p>
            <a:pPr lvl="0"/>
            <a:r>
              <a:rPr lang="en-US" dirty="0"/>
              <a:t>TEXT STYLES</a:t>
            </a:r>
          </a:p>
        </p:txBody>
      </p:sp>
      <p:sp>
        <p:nvSpPr>
          <p:cNvPr id="31" name="Text Placeholder 30"/>
          <p:cNvSpPr>
            <a:spLocks noGrp="1"/>
          </p:cNvSpPr>
          <p:nvPr>
            <p:ph type="body" sz="quarter" idx="14" hasCustomPrompt="1"/>
          </p:nvPr>
        </p:nvSpPr>
        <p:spPr>
          <a:xfrm>
            <a:off x="6995301" y="3347588"/>
            <a:ext cx="1338944" cy="663575"/>
          </a:xfrm>
        </p:spPr>
        <p:txBody>
          <a:bodyPr anchor="ctr">
            <a:noAutofit/>
          </a:bodyPr>
          <a:lstStyle>
            <a:lvl1pPr marL="0" indent="0" algn="ctr">
              <a:lnSpc>
                <a:spcPct val="70000"/>
              </a:lnSpc>
              <a:buFontTx/>
              <a:buNone/>
              <a:defRPr sz="900" b="1" i="0" cap="all" spc="300" baseline="0">
                <a:latin typeface="Century Gothic Bold" charset="0"/>
                <a:ea typeface="Century Gothic Bold" charset="0"/>
                <a:cs typeface="Century Gothic Bold" charset="0"/>
              </a:defRPr>
            </a:lvl1pPr>
            <a:lvl2pPr marL="457200" indent="0" algn="ctr">
              <a:buFontTx/>
              <a:buNone/>
              <a:defRPr sz="900" b="1" i="0" spc="300">
                <a:latin typeface="Century Gothic" charset="0"/>
                <a:ea typeface="Century Gothic" charset="0"/>
                <a:cs typeface="Century Gothic" charset="0"/>
              </a:defRPr>
            </a:lvl2pPr>
            <a:lvl3pPr marL="914400" indent="0" algn="ctr">
              <a:buFontTx/>
              <a:buNone/>
              <a:defRPr sz="900" b="1" i="0" spc="300">
                <a:latin typeface="Century Gothic" charset="0"/>
                <a:ea typeface="Century Gothic" charset="0"/>
                <a:cs typeface="Century Gothic" charset="0"/>
              </a:defRPr>
            </a:lvl3pPr>
            <a:lvl4pPr marL="1371600" indent="0" algn="ctr">
              <a:buFontTx/>
              <a:buNone/>
              <a:defRPr sz="900" b="1" i="0" spc="300">
                <a:latin typeface="Century Gothic" charset="0"/>
                <a:ea typeface="Century Gothic" charset="0"/>
                <a:cs typeface="Century Gothic" charset="0"/>
              </a:defRPr>
            </a:lvl4pPr>
            <a:lvl5pPr marL="1828800" indent="0" algn="ctr">
              <a:buFontTx/>
              <a:buNone/>
              <a:defRPr sz="900" b="1" i="0" spc="300">
                <a:latin typeface="Century Gothic" charset="0"/>
                <a:ea typeface="Century Gothic" charset="0"/>
                <a:cs typeface="Century Gothic" charset="0"/>
              </a:defRPr>
            </a:lvl5pPr>
          </a:lstStyle>
          <a:p>
            <a:pPr lvl="0"/>
            <a:r>
              <a:rPr lang="en-US" dirty="0"/>
              <a:t>CLICK TO</a:t>
            </a:r>
          </a:p>
          <a:p>
            <a:pPr lvl="0"/>
            <a:r>
              <a:rPr lang="en-US" dirty="0"/>
              <a:t> EDIT MASTER </a:t>
            </a:r>
          </a:p>
          <a:p>
            <a:pPr lvl="0"/>
            <a:r>
              <a:rPr lang="en-US" dirty="0"/>
              <a:t>TEXT STYLES</a:t>
            </a:r>
          </a:p>
        </p:txBody>
      </p:sp>
      <p:sp>
        <p:nvSpPr>
          <p:cNvPr id="33" name="Text Placeholder 32"/>
          <p:cNvSpPr>
            <a:spLocks noGrp="1"/>
          </p:cNvSpPr>
          <p:nvPr>
            <p:ph type="body" sz="quarter" idx="15" hasCustomPrompt="1"/>
          </p:nvPr>
        </p:nvSpPr>
        <p:spPr>
          <a:xfrm>
            <a:off x="9918458" y="3330915"/>
            <a:ext cx="1349148" cy="696912"/>
          </a:xfrm>
        </p:spPr>
        <p:txBody>
          <a:bodyPr anchor="ctr">
            <a:noAutofit/>
          </a:bodyPr>
          <a:lstStyle>
            <a:lvl1pPr marL="0" indent="0" algn="ctr">
              <a:lnSpc>
                <a:spcPct val="70000"/>
              </a:lnSpc>
              <a:buFontTx/>
              <a:buNone/>
              <a:defRPr sz="900" b="1" i="0" cap="all" spc="300" baseline="0">
                <a:latin typeface="Century Gothic Bold" charset="0"/>
                <a:ea typeface="Century Gothic Bold" charset="0"/>
                <a:cs typeface="Century Gothic Bold" charset="0"/>
              </a:defRPr>
            </a:lvl1pPr>
            <a:lvl2pPr marL="457200" indent="0" algn="ctr">
              <a:buFontTx/>
              <a:buNone/>
              <a:defRPr sz="900" b="1" i="0" spc="300">
                <a:latin typeface="Century Gothic" charset="0"/>
                <a:ea typeface="Century Gothic" charset="0"/>
                <a:cs typeface="Century Gothic" charset="0"/>
              </a:defRPr>
            </a:lvl2pPr>
            <a:lvl3pPr marL="914400" indent="0" algn="ctr">
              <a:buFontTx/>
              <a:buNone/>
              <a:defRPr sz="900" b="1" i="0" spc="300">
                <a:latin typeface="Century Gothic" charset="0"/>
                <a:ea typeface="Century Gothic" charset="0"/>
                <a:cs typeface="Century Gothic" charset="0"/>
              </a:defRPr>
            </a:lvl3pPr>
            <a:lvl4pPr marL="1371600" indent="0" algn="ctr">
              <a:buFontTx/>
              <a:buNone/>
              <a:defRPr sz="900" b="1" i="0" spc="300">
                <a:latin typeface="Century Gothic" charset="0"/>
                <a:ea typeface="Century Gothic" charset="0"/>
                <a:cs typeface="Century Gothic" charset="0"/>
              </a:defRPr>
            </a:lvl4pPr>
            <a:lvl5pPr marL="1828800" indent="0" algn="ctr">
              <a:buFontTx/>
              <a:buNone/>
              <a:defRPr sz="900" b="1" i="0" spc="300">
                <a:latin typeface="Century Gothic" charset="0"/>
                <a:ea typeface="Century Gothic" charset="0"/>
                <a:cs typeface="Century Gothic" charset="0"/>
              </a:defRPr>
            </a:lvl5pPr>
          </a:lstStyle>
          <a:p>
            <a:pPr lvl="0"/>
            <a:r>
              <a:rPr lang="en-US" dirty="0"/>
              <a:t>CLICK TO </a:t>
            </a:r>
          </a:p>
          <a:p>
            <a:pPr lvl="0"/>
            <a:r>
              <a:rPr lang="en-US" dirty="0"/>
              <a:t>EDIT MASTER </a:t>
            </a:r>
          </a:p>
          <a:p>
            <a:pPr lvl="0"/>
            <a:r>
              <a:rPr lang="en-US" dirty="0"/>
              <a:t>TEXT STYLES</a:t>
            </a:r>
          </a:p>
        </p:txBody>
      </p:sp>
      <p:sp>
        <p:nvSpPr>
          <p:cNvPr id="35" name="Text Placeholder 34"/>
          <p:cNvSpPr>
            <a:spLocks noGrp="1"/>
          </p:cNvSpPr>
          <p:nvPr>
            <p:ph type="body" sz="quarter" idx="16" hasCustomPrompt="1"/>
          </p:nvPr>
        </p:nvSpPr>
        <p:spPr>
          <a:xfrm>
            <a:off x="1106016" y="3330915"/>
            <a:ext cx="1382712" cy="696912"/>
          </a:xfrm>
        </p:spPr>
        <p:txBody>
          <a:bodyPr anchor="ctr">
            <a:noAutofit/>
          </a:bodyPr>
          <a:lstStyle>
            <a:lvl1pPr marL="0" indent="0" algn="ctr">
              <a:lnSpc>
                <a:spcPct val="70000"/>
              </a:lnSpc>
              <a:buFontTx/>
              <a:buNone/>
              <a:defRPr sz="900" b="1" i="0" cap="all" spc="300" baseline="0">
                <a:latin typeface="Century Gothic Bold" charset="0"/>
                <a:ea typeface="Century Gothic Bold" charset="0"/>
                <a:cs typeface="Century Gothic Bold" charset="0"/>
              </a:defRPr>
            </a:lvl1pPr>
            <a:lvl2pPr marL="457200" indent="0" algn="ctr">
              <a:buFontTx/>
              <a:buNone/>
              <a:defRPr sz="900" b="1" i="0" spc="300">
                <a:latin typeface="Century Gothic" charset="0"/>
                <a:ea typeface="Century Gothic" charset="0"/>
                <a:cs typeface="Century Gothic" charset="0"/>
              </a:defRPr>
            </a:lvl2pPr>
            <a:lvl3pPr marL="914400" indent="0" algn="ctr">
              <a:buFontTx/>
              <a:buNone/>
              <a:defRPr sz="900" b="1" i="0" spc="300">
                <a:latin typeface="Century Gothic" charset="0"/>
                <a:ea typeface="Century Gothic" charset="0"/>
                <a:cs typeface="Century Gothic" charset="0"/>
              </a:defRPr>
            </a:lvl3pPr>
            <a:lvl4pPr marL="1371600" indent="0" algn="ctr">
              <a:buFontTx/>
              <a:buNone/>
              <a:defRPr sz="900" b="1" i="0" spc="300">
                <a:latin typeface="Century Gothic" charset="0"/>
                <a:ea typeface="Century Gothic" charset="0"/>
                <a:cs typeface="Century Gothic" charset="0"/>
              </a:defRPr>
            </a:lvl4pPr>
            <a:lvl5pPr marL="1828800" indent="0" algn="ctr">
              <a:buFontTx/>
              <a:buNone/>
              <a:defRPr sz="900" b="1" i="0" spc="300">
                <a:latin typeface="Century Gothic" charset="0"/>
                <a:ea typeface="Century Gothic" charset="0"/>
                <a:cs typeface="Century Gothic" charset="0"/>
              </a:defRPr>
            </a:lvl5pPr>
          </a:lstStyle>
          <a:p>
            <a:pPr lvl="0"/>
            <a:r>
              <a:rPr lang="en-US" dirty="0"/>
              <a:t>CLICK TO</a:t>
            </a:r>
          </a:p>
          <a:p>
            <a:pPr lvl="0"/>
            <a:r>
              <a:rPr lang="en-US" dirty="0"/>
              <a:t> EDIT MASTER </a:t>
            </a:r>
          </a:p>
          <a:p>
            <a:pPr lvl="0"/>
            <a:r>
              <a:rPr lang="en-US" dirty="0"/>
              <a:t>TEXT STYLES</a:t>
            </a:r>
          </a:p>
        </p:txBody>
      </p:sp>
      <p:sp>
        <p:nvSpPr>
          <p:cNvPr id="36" name="Content Placeholder 2"/>
          <p:cNvSpPr>
            <a:spLocks noGrp="1"/>
          </p:cNvSpPr>
          <p:nvPr>
            <p:ph idx="17"/>
          </p:nvPr>
        </p:nvSpPr>
        <p:spPr>
          <a:xfrm>
            <a:off x="840658" y="4854964"/>
            <a:ext cx="1913427" cy="1034208"/>
          </a:xfrm>
        </p:spPr>
        <p:txBody>
          <a:bodyPr>
            <a:normAutofit/>
          </a:bodyPr>
          <a:lstStyle>
            <a:lvl1pPr marL="0" indent="0">
              <a:lnSpc>
                <a:spcPct val="100000"/>
              </a:lnSpc>
              <a:buClr>
                <a:srgbClr val="E1E1DE"/>
              </a:buClr>
              <a:buSzPct val="150000"/>
              <a:buFontTx/>
              <a:buNone/>
              <a:tabLst/>
              <a:defRPr sz="1200" b="1" i="0">
                <a:solidFill>
                  <a:schemeClr val="tx1"/>
                </a:solidFill>
                <a:latin typeface="Century Gothic Bold" charset="0"/>
                <a:ea typeface="Century Gothic Bold" charset="0"/>
                <a:cs typeface="Century Gothic Bold" charset="0"/>
              </a:defRPr>
            </a:lvl1pPr>
            <a:lvl2pPr marL="457200" indent="0">
              <a:buClr>
                <a:srgbClr val="E1E1DE"/>
              </a:buClr>
              <a:buSzPct val="150000"/>
              <a:buFontTx/>
              <a:buNone/>
              <a:tabLst/>
              <a:defRPr sz="1400" b="0" i="0">
                <a:solidFill>
                  <a:schemeClr val="tx1"/>
                </a:solidFill>
                <a:latin typeface="Century Gothic" charset="0"/>
                <a:ea typeface="Century Gothic" charset="0"/>
                <a:cs typeface="Century Gothic" charset="0"/>
              </a:defRPr>
            </a:lvl2pPr>
            <a:lvl3pPr marL="914400" indent="0">
              <a:buClr>
                <a:srgbClr val="E1E1DE"/>
              </a:buClr>
              <a:buSzPct val="150000"/>
              <a:buFontTx/>
              <a:buNone/>
              <a:tabLst/>
              <a:defRPr sz="1400" b="0" i="0">
                <a:solidFill>
                  <a:schemeClr val="tx1"/>
                </a:solidFill>
                <a:latin typeface="Century Gothic" charset="0"/>
                <a:ea typeface="Century Gothic" charset="0"/>
                <a:cs typeface="Century Gothic" charset="0"/>
              </a:defRPr>
            </a:lvl3pPr>
            <a:lvl4pPr marL="1371600" indent="0">
              <a:buClr>
                <a:srgbClr val="E1E1DE"/>
              </a:buClr>
              <a:buSzPct val="150000"/>
              <a:buFontTx/>
              <a:buNone/>
              <a:tabLst/>
              <a:defRPr sz="1400" b="0" i="0">
                <a:solidFill>
                  <a:schemeClr val="tx1"/>
                </a:solidFill>
                <a:latin typeface="Century Gothic" charset="0"/>
                <a:ea typeface="Century Gothic" charset="0"/>
                <a:cs typeface="Century Gothic" charset="0"/>
              </a:defRPr>
            </a:lvl4pPr>
            <a:lvl5pPr marL="1828800" indent="0">
              <a:buClr>
                <a:srgbClr val="E1E1DE"/>
              </a:buClr>
              <a:buSzPct val="150000"/>
              <a:buFontTx/>
              <a:buNone/>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sp>
        <p:nvSpPr>
          <p:cNvPr id="37" name="Content Placeholder 2"/>
          <p:cNvSpPr>
            <a:spLocks noGrp="1"/>
          </p:cNvSpPr>
          <p:nvPr>
            <p:ph idx="18"/>
          </p:nvPr>
        </p:nvSpPr>
        <p:spPr>
          <a:xfrm>
            <a:off x="3703604" y="4854964"/>
            <a:ext cx="1913427" cy="1034208"/>
          </a:xfrm>
        </p:spPr>
        <p:txBody>
          <a:bodyPr>
            <a:normAutofit/>
          </a:bodyPr>
          <a:lstStyle>
            <a:lvl1pPr marL="0" indent="0">
              <a:lnSpc>
                <a:spcPct val="100000"/>
              </a:lnSpc>
              <a:buClr>
                <a:srgbClr val="E1E1DE"/>
              </a:buClr>
              <a:buSzPct val="150000"/>
              <a:buFontTx/>
              <a:buNone/>
              <a:tabLst/>
              <a:defRPr sz="1200" b="1" i="0">
                <a:solidFill>
                  <a:schemeClr val="tx1"/>
                </a:solidFill>
                <a:latin typeface="Century Gothic Bold" charset="0"/>
                <a:ea typeface="Century Gothic Bold" charset="0"/>
                <a:cs typeface="Century Gothic Bold" charset="0"/>
              </a:defRPr>
            </a:lvl1pPr>
            <a:lvl2pPr marL="457200" indent="0">
              <a:buClr>
                <a:srgbClr val="E1E1DE"/>
              </a:buClr>
              <a:buSzPct val="150000"/>
              <a:buFontTx/>
              <a:buNone/>
              <a:tabLst/>
              <a:defRPr sz="1400" b="0" i="0">
                <a:solidFill>
                  <a:schemeClr val="tx1"/>
                </a:solidFill>
                <a:latin typeface="Century Gothic" charset="0"/>
                <a:ea typeface="Century Gothic" charset="0"/>
                <a:cs typeface="Century Gothic" charset="0"/>
              </a:defRPr>
            </a:lvl2pPr>
            <a:lvl3pPr marL="914400" indent="0">
              <a:buClr>
                <a:srgbClr val="E1E1DE"/>
              </a:buClr>
              <a:buSzPct val="150000"/>
              <a:buFontTx/>
              <a:buNone/>
              <a:tabLst/>
              <a:defRPr sz="1400" b="0" i="0">
                <a:solidFill>
                  <a:schemeClr val="tx1"/>
                </a:solidFill>
                <a:latin typeface="Century Gothic" charset="0"/>
                <a:ea typeface="Century Gothic" charset="0"/>
                <a:cs typeface="Century Gothic" charset="0"/>
              </a:defRPr>
            </a:lvl3pPr>
            <a:lvl4pPr marL="1371600" indent="0">
              <a:buClr>
                <a:srgbClr val="E1E1DE"/>
              </a:buClr>
              <a:buSzPct val="150000"/>
              <a:buFontTx/>
              <a:buNone/>
              <a:tabLst/>
              <a:defRPr sz="1400" b="0" i="0">
                <a:solidFill>
                  <a:schemeClr val="tx1"/>
                </a:solidFill>
                <a:latin typeface="Century Gothic" charset="0"/>
                <a:ea typeface="Century Gothic" charset="0"/>
                <a:cs typeface="Century Gothic" charset="0"/>
              </a:defRPr>
            </a:lvl4pPr>
            <a:lvl5pPr marL="1828800" indent="0">
              <a:buClr>
                <a:srgbClr val="E1E1DE"/>
              </a:buClr>
              <a:buSzPct val="150000"/>
              <a:buFontTx/>
              <a:buNone/>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sp>
        <p:nvSpPr>
          <p:cNvPr id="38" name="Content Placeholder 2"/>
          <p:cNvSpPr>
            <a:spLocks noGrp="1"/>
          </p:cNvSpPr>
          <p:nvPr>
            <p:ph idx="19"/>
          </p:nvPr>
        </p:nvSpPr>
        <p:spPr>
          <a:xfrm>
            <a:off x="6708061" y="4854964"/>
            <a:ext cx="1913427" cy="1034208"/>
          </a:xfrm>
        </p:spPr>
        <p:txBody>
          <a:bodyPr>
            <a:normAutofit/>
          </a:bodyPr>
          <a:lstStyle>
            <a:lvl1pPr marL="0" indent="0">
              <a:lnSpc>
                <a:spcPct val="100000"/>
              </a:lnSpc>
              <a:buClr>
                <a:srgbClr val="E1E1DE"/>
              </a:buClr>
              <a:buSzPct val="150000"/>
              <a:buFontTx/>
              <a:buNone/>
              <a:tabLst/>
              <a:defRPr sz="1200" b="1" i="0">
                <a:solidFill>
                  <a:schemeClr val="tx1"/>
                </a:solidFill>
                <a:latin typeface="Century Gothic Bold" charset="0"/>
                <a:ea typeface="Century Gothic Bold" charset="0"/>
                <a:cs typeface="Century Gothic Bold" charset="0"/>
              </a:defRPr>
            </a:lvl1pPr>
            <a:lvl2pPr marL="457200" indent="0">
              <a:buClr>
                <a:srgbClr val="E1E1DE"/>
              </a:buClr>
              <a:buSzPct val="150000"/>
              <a:buFontTx/>
              <a:buNone/>
              <a:tabLst/>
              <a:defRPr sz="1400" b="0" i="0">
                <a:solidFill>
                  <a:schemeClr val="tx1"/>
                </a:solidFill>
                <a:latin typeface="Century Gothic" charset="0"/>
                <a:ea typeface="Century Gothic" charset="0"/>
                <a:cs typeface="Century Gothic" charset="0"/>
              </a:defRPr>
            </a:lvl2pPr>
            <a:lvl3pPr marL="914400" indent="0">
              <a:buClr>
                <a:srgbClr val="E1E1DE"/>
              </a:buClr>
              <a:buSzPct val="150000"/>
              <a:buFontTx/>
              <a:buNone/>
              <a:tabLst/>
              <a:defRPr sz="1400" b="0" i="0">
                <a:solidFill>
                  <a:schemeClr val="tx1"/>
                </a:solidFill>
                <a:latin typeface="Century Gothic" charset="0"/>
                <a:ea typeface="Century Gothic" charset="0"/>
                <a:cs typeface="Century Gothic" charset="0"/>
              </a:defRPr>
            </a:lvl3pPr>
            <a:lvl4pPr marL="1371600" indent="0">
              <a:buClr>
                <a:srgbClr val="E1E1DE"/>
              </a:buClr>
              <a:buSzPct val="150000"/>
              <a:buFontTx/>
              <a:buNone/>
              <a:tabLst/>
              <a:defRPr sz="1400" b="0" i="0">
                <a:solidFill>
                  <a:schemeClr val="tx1"/>
                </a:solidFill>
                <a:latin typeface="Century Gothic" charset="0"/>
                <a:ea typeface="Century Gothic" charset="0"/>
                <a:cs typeface="Century Gothic" charset="0"/>
              </a:defRPr>
            </a:lvl4pPr>
            <a:lvl5pPr marL="1828800" indent="0">
              <a:buClr>
                <a:srgbClr val="E1E1DE"/>
              </a:buClr>
              <a:buSzPct val="150000"/>
              <a:buFontTx/>
              <a:buNone/>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sp>
        <p:nvSpPr>
          <p:cNvPr id="39" name="Content Placeholder 2"/>
          <p:cNvSpPr>
            <a:spLocks noGrp="1"/>
          </p:cNvSpPr>
          <p:nvPr>
            <p:ph idx="20"/>
          </p:nvPr>
        </p:nvSpPr>
        <p:spPr>
          <a:xfrm>
            <a:off x="9636317" y="4854964"/>
            <a:ext cx="1913427" cy="1034208"/>
          </a:xfrm>
        </p:spPr>
        <p:txBody>
          <a:bodyPr>
            <a:normAutofit/>
          </a:bodyPr>
          <a:lstStyle>
            <a:lvl1pPr marL="0" indent="0">
              <a:lnSpc>
                <a:spcPct val="100000"/>
              </a:lnSpc>
              <a:buClr>
                <a:srgbClr val="E1E1DE"/>
              </a:buClr>
              <a:buSzPct val="150000"/>
              <a:buFontTx/>
              <a:buNone/>
              <a:tabLst/>
              <a:defRPr sz="1200" b="1" i="0">
                <a:solidFill>
                  <a:schemeClr val="tx1"/>
                </a:solidFill>
                <a:latin typeface="Century Gothic Bold" charset="0"/>
                <a:ea typeface="Century Gothic Bold" charset="0"/>
                <a:cs typeface="Century Gothic Bold" charset="0"/>
              </a:defRPr>
            </a:lvl1pPr>
            <a:lvl2pPr marL="457200" indent="0">
              <a:buClr>
                <a:srgbClr val="E1E1DE"/>
              </a:buClr>
              <a:buSzPct val="150000"/>
              <a:buFontTx/>
              <a:buNone/>
              <a:tabLst/>
              <a:defRPr sz="1400" b="0" i="0">
                <a:solidFill>
                  <a:schemeClr val="tx1"/>
                </a:solidFill>
                <a:latin typeface="Century Gothic" charset="0"/>
                <a:ea typeface="Century Gothic" charset="0"/>
                <a:cs typeface="Century Gothic" charset="0"/>
              </a:defRPr>
            </a:lvl2pPr>
            <a:lvl3pPr marL="914400" indent="0">
              <a:buClr>
                <a:srgbClr val="E1E1DE"/>
              </a:buClr>
              <a:buSzPct val="150000"/>
              <a:buFontTx/>
              <a:buNone/>
              <a:tabLst/>
              <a:defRPr sz="1400" b="0" i="0">
                <a:solidFill>
                  <a:schemeClr val="tx1"/>
                </a:solidFill>
                <a:latin typeface="Century Gothic" charset="0"/>
                <a:ea typeface="Century Gothic" charset="0"/>
                <a:cs typeface="Century Gothic" charset="0"/>
              </a:defRPr>
            </a:lvl3pPr>
            <a:lvl4pPr marL="1371600" indent="0">
              <a:buClr>
                <a:srgbClr val="E1E1DE"/>
              </a:buClr>
              <a:buSzPct val="150000"/>
              <a:buFontTx/>
              <a:buNone/>
              <a:tabLst/>
              <a:defRPr sz="1400" b="0" i="0">
                <a:solidFill>
                  <a:schemeClr val="tx1"/>
                </a:solidFill>
                <a:latin typeface="Century Gothic" charset="0"/>
                <a:ea typeface="Century Gothic" charset="0"/>
                <a:cs typeface="Century Gothic" charset="0"/>
              </a:defRPr>
            </a:lvl4pPr>
            <a:lvl5pPr marL="1828800" indent="0">
              <a:buClr>
                <a:srgbClr val="E1E1DE"/>
              </a:buClr>
              <a:buSzPct val="150000"/>
              <a:buFontTx/>
              <a:buNone/>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sp>
        <p:nvSpPr>
          <p:cNvPr id="22" name="Slide Number Placeholder 5"/>
          <p:cNvSpPr txBox="1">
            <a:spLocks/>
          </p:cNvSpPr>
          <p:nvPr userDrawn="1"/>
        </p:nvSpPr>
        <p:spPr>
          <a:xfrm>
            <a:off x="11513576" y="6553200"/>
            <a:ext cx="421929" cy="304800"/>
          </a:xfrm>
          <a:prstGeom prst="rect">
            <a:avLst/>
          </a:prstGeom>
        </p:spPr>
        <p:txBody>
          <a:bodyPr/>
          <a:lstStyle>
            <a:defPPr>
              <a:defRPr lang="en-US"/>
            </a:defPPr>
            <a:lvl1pPr marL="0" algn="ctr" defTabSz="914400" rtl="0" eaLnBrk="1" latinLnBrk="0" hangingPunct="1">
              <a:defRPr sz="900" b="1" i="0" kern="1200">
                <a:solidFill>
                  <a:schemeClr val="accent1"/>
                </a:solidFill>
                <a:latin typeface="Century Gothic" charset="0"/>
                <a:ea typeface="Century Gothic" charset="0"/>
                <a:cs typeface="Century Gothic"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DD62275-A945-5F43-BB60-19F5DE854C5B}" type="slidenum">
              <a:rPr lang="en-US" b="1" i="0" smtClean="0">
                <a:latin typeface="Century Gothic Bold" charset="0"/>
                <a:ea typeface="Century Gothic Bold" charset="0"/>
                <a:cs typeface="Century Gothic Bold" charset="0"/>
              </a:rPr>
              <a:pPr/>
              <a:t>‹#›</a:t>
            </a:fld>
            <a:endParaRPr lang="en-US" b="1" i="0" dirty="0">
              <a:latin typeface="Century Gothic Bold" charset="0"/>
              <a:ea typeface="Century Gothic Bold" charset="0"/>
              <a:cs typeface="Century Gothic Bold" charset="0"/>
            </a:endParaRPr>
          </a:p>
        </p:txBody>
      </p:sp>
    </p:spTree>
    <p:extLst>
      <p:ext uri="{BB962C8B-B14F-4D97-AF65-F5344CB8AC3E}">
        <p14:creationId xmlns:p14="http://schemas.microsoft.com/office/powerpoint/2010/main" val="6712999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3" name="Picture Placeholder 22"/>
          <p:cNvSpPr>
            <a:spLocks noGrp="1" noChangeAspect="1"/>
          </p:cNvSpPr>
          <p:nvPr>
            <p:ph type="pic" sz="quarter" idx="21"/>
          </p:nvPr>
        </p:nvSpPr>
        <p:spPr>
          <a:xfrm>
            <a:off x="990603" y="2906259"/>
            <a:ext cx="1591057" cy="1591056"/>
          </a:xfrm>
          <a:prstGeom prst="ellipse">
            <a:avLst/>
          </a:prstGeom>
        </p:spPr>
        <p:txBody>
          <a:bodyPr anchor="ctr">
            <a:normAutofit/>
          </a:bodyPr>
          <a:lstStyle>
            <a:lvl1pPr algn="ctr">
              <a:defRPr sz="1000" b="1" i="0">
                <a:latin typeface="Century Gothic Bold" charset="0"/>
                <a:ea typeface="Century Gothic Bold" charset="0"/>
                <a:cs typeface="Century Gothic Bold" charset="0"/>
              </a:defRPr>
            </a:lvl1pPr>
          </a:lstStyle>
          <a:p>
            <a:endParaRPr lang="en-US" dirty="0"/>
          </a:p>
        </p:txBody>
      </p:sp>
      <p:sp>
        <p:nvSpPr>
          <p:cNvPr id="26" name="Picture Placeholder 22"/>
          <p:cNvSpPr>
            <a:spLocks noGrp="1" noChangeAspect="1"/>
          </p:cNvSpPr>
          <p:nvPr>
            <p:ph type="pic" sz="quarter" idx="22"/>
          </p:nvPr>
        </p:nvSpPr>
        <p:spPr>
          <a:xfrm>
            <a:off x="3864432" y="2895374"/>
            <a:ext cx="1591057" cy="1591056"/>
          </a:xfrm>
          <a:prstGeom prst="ellipse">
            <a:avLst/>
          </a:prstGeom>
        </p:spPr>
        <p:txBody>
          <a:bodyPr anchor="ctr">
            <a:normAutofit/>
          </a:bodyPr>
          <a:lstStyle>
            <a:lvl1pPr algn="ctr">
              <a:defRPr sz="1000" b="1" i="0">
                <a:latin typeface="Century Gothic Bold" charset="0"/>
                <a:ea typeface="Century Gothic Bold" charset="0"/>
                <a:cs typeface="Century Gothic Bold" charset="0"/>
              </a:defRPr>
            </a:lvl1pPr>
          </a:lstStyle>
          <a:p>
            <a:endParaRPr lang="en-US" dirty="0"/>
          </a:p>
        </p:txBody>
      </p:sp>
      <p:sp>
        <p:nvSpPr>
          <p:cNvPr id="27" name="Picture Placeholder 22"/>
          <p:cNvSpPr>
            <a:spLocks noGrp="1" noChangeAspect="1"/>
          </p:cNvSpPr>
          <p:nvPr>
            <p:ph type="pic" sz="quarter" idx="23"/>
          </p:nvPr>
        </p:nvSpPr>
        <p:spPr>
          <a:xfrm>
            <a:off x="6868890" y="2906259"/>
            <a:ext cx="1591057" cy="1591056"/>
          </a:xfrm>
          <a:prstGeom prst="ellipse">
            <a:avLst/>
          </a:prstGeom>
        </p:spPr>
        <p:txBody>
          <a:bodyPr anchor="ctr">
            <a:normAutofit/>
          </a:bodyPr>
          <a:lstStyle>
            <a:lvl1pPr algn="ctr">
              <a:defRPr sz="1000" b="1" i="0">
                <a:latin typeface="Century Gothic Bold" charset="0"/>
                <a:ea typeface="Century Gothic Bold" charset="0"/>
                <a:cs typeface="Century Gothic Bold" charset="0"/>
              </a:defRPr>
            </a:lvl1pPr>
          </a:lstStyle>
          <a:p>
            <a:endParaRPr lang="en-US" dirty="0"/>
          </a:p>
        </p:txBody>
      </p:sp>
      <p:sp>
        <p:nvSpPr>
          <p:cNvPr id="28" name="Picture Placeholder 22"/>
          <p:cNvSpPr>
            <a:spLocks noGrp="1" noChangeAspect="1"/>
          </p:cNvSpPr>
          <p:nvPr>
            <p:ph type="pic" sz="quarter" idx="24"/>
          </p:nvPr>
        </p:nvSpPr>
        <p:spPr>
          <a:xfrm>
            <a:off x="9786262" y="2906259"/>
            <a:ext cx="1591057" cy="1591056"/>
          </a:xfrm>
          <a:prstGeom prst="ellipse">
            <a:avLst/>
          </a:prstGeom>
        </p:spPr>
        <p:txBody>
          <a:bodyPr anchor="ctr">
            <a:normAutofit/>
          </a:bodyPr>
          <a:lstStyle>
            <a:lvl1pPr algn="ctr">
              <a:defRPr sz="1000" b="1" i="0">
                <a:latin typeface="Century Gothic Bold" charset="0"/>
                <a:ea typeface="Century Gothic Bold" charset="0"/>
                <a:cs typeface="Century Gothic Bold" charset="0"/>
              </a:defRPr>
            </a:lvl1pPr>
          </a:lstStyle>
          <a:p>
            <a:endParaRPr lang="en-US" dirty="0"/>
          </a:p>
        </p:txBody>
      </p:sp>
      <p:sp>
        <p:nvSpPr>
          <p:cNvPr id="4" name="Title 1"/>
          <p:cNvSpPr>
            <a:spLocks noGrp="1"/>
          </p:cNvSpPr>
          <p:nvPr>
            <p:ph type="title" hasCustomPrompt="1"/>
          </p:nvPr>
        </p:nvSpPr>
        <p:spPr>
          <a:xfrm>
            <a:off x="383460" y="228805"/>
            <a:ext cx="11464413" cy="893534"/>
          </a:xfrm>
        </p:spPr>
        <p:txBody>
          <a:bodyPr>
            <a:normAutofit/>
          </a:bodyPr>
          <a:lstStyle>
            <a:lvl1pPr>
              <a:defRPr sz="2800" b="1" i="0">
                <a:solidFill>
                  <a:schemeClr val="accent1"/>
                </a:solidFill>
                <a:latin typeface="Century Gothic Bold" charset="0"/>
                <a:ea typeface="Century Gothic Bold" charset="0"/>
                <a:cs typeface="Century Gothic Bold" charset="0"/>
              </a:defRPr>
            </a:lvl1pPr>
          </a:lstStyle>
          <a:p>
            <a:r>
              <a:rPr lang="en-US" dirty="0"/>
              <a:t>Click to edit Master </a:t>
            </a:r>
            <a:br>
              <a:rPr lang="en-US" dirty="0"/>
            </a:br>
            <a:r>
              <a:rPr lang="en-US" dirty="0"/>
              <a:t>title style</a:t>
            </a:r>
          </a:p>
        </p:txBody>
      </p:sp>
      <p:sp>
        <p:nvSpPr>
          <p:cNvPr id="5" name="Content Placeholder 2"/>
          <p:cNvSpPr>
            <a:spLocks noGrp="1"/>
          </p:cNvSpPr>
          <p:nvPr>
            <p:ph idx="1"/>
          </p:nvPr>
        </p:nvSpPr>
        <p:spPr>
          <a:xfrm>
            <a:off x="383461" y="1463186"/>
            <a:ext cx="11460199" cy="626873"/>
          </a:xfrm>
        </p:spPr>
        <p:txBody>
          <a:bodyPr>
            <a:normAutofit/>
          </a:bodyPr>
          <a:lstStyle>
            <a:lvl1pPr marL="0" indent="0">
              <a:lnSpc>
                <a:spcPct val="100000"/>
              </a:lnSpc>
              <a:buClr>
                <a:srgbClr val="E1E1DE"/>
              </a:buClr>
              <a:buSzPct val="150000"/>
              <a:buFontTx/>
              <a:buNone/>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vl2pPr marL="576263" indent="-119063">
              <a:buClr>
                <a:srgbClr val="E1E1DE"/>
              </a:buClr>
              <a:buSzPct val="150000"/>
              <a:tabLst/>
              <a:defRPr sz="1400" b="0" i="0">
                <a:solidFill>
                  <a:schemeClr val="tx1"/>
                </a:solidFill>
                <a:latin typeface="Century Gothic" charset="0"/>
                <a:ea typeface="Century Gothic" charset="0"/>
                <a:cs typeface="Century Gothic" charset="0"/>
              </a:defRPr>
            </a:lvl2pPr>
            <a:lvl3pPr marL="1035050" indent="-120650">
              <a:buClr>
                <a:srgbClr val="E1E1DE"/>
              </a:buClr>
              <a:buSzPct val="150000"/>
              <a:tabLst/>
              <a:defRPr sz="1400" b="0" i="0">
                <a:solidFill>
                  <a:schemeClr val="tx1"/>
                </a:solidFill>
                <a:latin typeface="Century Gothic" charset="0"/>
                <a:ea typeface="Century Gothic" charset="0"/>
                <a:cs typeface="Century Gothic" charset="0"/>
              </a:defRPr>
            </a:lvl3pPr>
            <a:lvl4pPr marL="1493838" indent="-122238">
              <a:buClr>
                <a:srgbClr val="E1E1DE"/>
              </a:buClr>
              <a:buSzPct val="150000"/>
              <a:tabLst/>
              <a:defRPr sz="1400" b="0" i="0">
                <a:solidFill>
                  <a:schemeClr val="tx1"/>
                </a:solidFill>
                <a:latin typeface="Century Gothic" charset="0"/>
                <a:ea typeface="Century Gothic" charset="0"/>
                <a:cs typeface="Century Gothic" charset="0"/>
              </a:defRPr>
            </a:lvl4pPr>
            <a:lvl5pPr marL="1943100" indent="-114300">
              <a:buClr>
                <a:srgbClr val="E1E1DE"/>
              </a:buClr>
              <a:buSzPct val="150000"/>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cxnSp>
        <p:nvCxnSpPr>
          <p:cNvPr id="7" name="Straight Connector 6"/>
          <p:cNvCxnSpPr/>
          <p:nvPr userDrawn="1"/>
        </p:nvCxnSpPr>
        <p:spPr>
          <a:xfrm>
            <a:off x="515067" y="1283109"/>
            <a:ext cx="85344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83457" y="1283109"/>
            <a:ext cx="1146564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Content Placeholder 2"/>
          <p:cNvSpPr>
            <a:spLocks noGrp="1"/>
          </p:cNvSpPr>
          <p:nvPr>
            <p:ph idx="17"/>
          </p:nvPr>
        </p:nvSpPr>
        <p:spPr>
          <a:xfrm>
            <a:off x="840658" y="4854964"/>
            <a:ext cx="1913427" cy="1034208"/>
          </a:xfrm>
        </p:spPr>
        <p:txBody>
          <a:bodyPr>
            <a:normAutofit/>
          </a:bodyPr>
          <a:lstStyle>
            <a:lvl1pPr marL="0" indent="0">
              <a:lnSpc>
                <a:spcPct val="100000"/>
              </a:lnSpc>
              <a:buClr>
                <a:srgbClr val="E1E1DE"/>
              </a:buClr>
              <a:buSzPct val="150000"/>
              <a:buFontTx/>
              <a:buNone/>
              <a:tabLst/>
              <a:defRPr sz="1200" b="1" i="0">
                <a:solidFill>
                  <a:schemeClr val="tx1"/>
                </a:solidFill>
                <a:latin typeface="Century Gothic Bold" charset="0"/>
                <a:ea typeface="Century Gothic Bold" charset="0"/>
                <a:cs typeface="Century Gothic Bold" charset="0"/>
              </a:defRPr>
            </a:lvl1pPr>
            <a:lvl2pPr marL="457200" indent="0">
              <a:buClr>
                <a:srgbClr val="E1E1DE"/>
              </a:buClr>
              <a:buSzPct val="150000"/>
              <a:buFontTx/>
              <a:buNone/>
              <a:tabLst/>
              <a:defRPr sz="1400" b="0" i="0">
                <a:solidFill>
                  <a:schemeClr val="tx1"/>
                </a:solidFill>
                <a:latin typeface="Century Gothic" charset="0"/>
                <a:ea typeface="Century Gothic" charset="0"/>
                <a:cs typeface="Century Gothic" charset="0"/>
              </a:defRPr>
            </a:lvl2pPr>
            <a:lvl3pPr marL="914400" indent="0">
              <a:buClr>
                <a:srgbClr val="E1E1DE"/>
              </a:buClr>
              <a:buSzPct val="150000"/>
              <a:buFontTx/>
              <a:buNone/>
              <a:tabLst/>
              <a:defRPr sz="1400" b="0" i="0">
                <a:solidFill>
                  <a:schemeClr val="tx1"/>
                </a:solidFill>
                <a:latin typeface="Century Gothic" charset="0"/>
                <a:ea typeface="Century Gothic" charset="0"/>
                <a:cs typeface="Century Gothic" charset="0"/>
              </a:defRPr>
            </a:lvl3pPr>
            <a:lvl4pPr marL="1371600" indent="0">
              <a:buClr>
                <a:srgbClr val="E1E1DE"/>
              </a:buClr>
              <a:buSzPct val="150000"/>
              <a:buFontTx/>
              <a:buNone/>
              <a:tabLst/>
              <a:defRPr sz="1400" b="0" i="0">
                <a:solidFill>
                  <a:schemeClr val="tx1"/>
                </a:solidFill>
                <a:latin typeface="Century Gothic" charset="0"/>
                <a:ea typeface="Century Gothic" charset="0"/>
                <a:cs typeface="Century Gothic" charset="0"/>
              </a:defRPr>
            </a:lvl4pPr>
            <a:lvl5pPr marL="1828800" indent="0">
              <a:buClr>
                <a:srgbClr val="E1E1DE"/>
              </a:buClr>
              <a:buSzPct val="150000"/>
              <a:buFontTx/>
              <a:buNone/>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sp>
        <p:nvSpPr>
          <p:cNvPr id="18" name="Content Placeholder 2"/>
          <p:cNvSpPr>
            <a:spLocks noGrp="1"/>
          </p:cNvSpPr>
          <p:nvPr>
            <p:ph idx="18"/>
          </p:nvPr>
        </p:nvSpPr>
        <p:spPr>
          <a:xfrm>
            <a:off x="3703604" y="4854964"/>
            <a:ext cx="1913427" cy="1034208"/>
          </a:xfrm>
        </p:spPr>
        <p:txBody>
          <a:bodyPr>
            <a:normAutofit/>
          </a:bodyPr>
          <a:lstStyle>
            <a:lvl1pPr marL="0" indent="0">
              <a:lnSpc>
                <a:spcPct val="100000"/>
              </a:lnSpc>
              <a:buClr>
                <a:srgbClr val="E1E1DE"/>
              </a:buClr>
              <a:buSzPct val="150000"/>
              <a:buFontTx/>
              <a:buNone/>
              <a:tabLst/>
              <a:defRPr sz="1200" b="1" i="0">
                <a:solidFill>
                  <a:schemeClr val="tx1"/>
                </a:solidFill>
                <a:latin typeface="Century Gothic Bold" charset="0"/>
                <a:ea typeface="Century Gothic Bold" charset="0"/>
                <a:cs typeface="Century Gothic Bold" charset="0"/>
              </a:defRPr>
            </a:lvl1pPr>
            <a:lvl2pPr marL="457200" indent="0">
              <a:buClr>
                <a:srgbClr val="E1E1DE"/>
              </a:buClr>
              <a:buSzPct val="150000"/>
              <a:buFontTx/>
              <a:buNone/>
              <a:tabLst/>
              <a:defRPr sz="1400" b="0" i="0">
                <a:solidFill>
                  <a:schemeClr val="tx1"/>
                </a:solidFill>
                <a:latin typeface="Century Gothic" charset="0"/>
                <a:ea typeface="Century Gothic" charset="0"/>
                <a:cs typeface="Century Gothic" charset="0"/>
              </a:defRPr>
            </a:lvl2pPr>
            <a:lvl3pPr marL="914400" indent="0">
              <a:buClr>
                <a:srgbClr val="E1E1DE"/>
              </a:buClr>
              <a:buSzPct val="150000"/>
              <a:buFontTx/>
              <a:buNone/>
              <a:tabLst/>
              <a:defRPr sz="1400" b="0" i="0">
                <a:solidFill>
                  <a:schemeClr val="tx1"/>
                </a:solidFill>
                <a:latin typeface="Century Gothic" charset="0"/>
                <a:ea typeface="Century Gothic" charset="0"/>
                <a:cs typeface="Century Gothic" charset="0"/>
              </a:defRPr>
            </a:lvl3pPr>
            <a:lvl4pPr marL="1371600" indent="0">
              <a:buClr>
                <a:srgbClr val="E1E1DE"/>
              </a:buClr>
              <a:buSzPct val="150000"/>
              <a:buFontTx/>
              <a:buNone/>
              <a:tabLst/>
              <a:defRPr sz="1400" b="0" i="0">
                <a:solidFill>
                  <a:schemeClr val="tx1"/>
                </a:solidFill>
                <a:latin typeface="Century Gothic" charset="0"/>
                <a:ea typeface="Century Gothic" charset="0"/>
                <a:cs typeface="Century Gothic" charset="0"/>
              </a:defRPr>
            </a:lvl4pPr>
            <a:lvl5pPr marL="1828800" indent="0">
              <a:buClr>
                <a:srgbClr val="E1E1DE"/>
              </a:buClr>
              <a:buSzPct val="150000"/>
              <a:buFontTx/>
              <a:buNone/>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sp>
        <p:nvSpPr>
          <p:cNvPr id="19" name="Content Placeholder 2"/>
          <p:cNvSpPr>
            <a:spLocks noGrp="1"/>
          </p:cNvSpPr>
          <p:nvPr>
            <p:ph idx="19"/>
          </p:nvPr>
        </p:nvSpPr>
        <p:spPr>
          <a:xfrm>
            <a:off x="6708061" y="4854964"/>
            <a:ext cx="1913427" cy="1034208"/>
          </a:xfrm>
        </p:spPr>
        <p:txBody>
          <a:bodyPr>
            <a:normAutofit/>
          </a:bodyPr>
          <a:lstStyle>
            <a:lvl1pPr marL="0" indent="0">
              <a:lnSpc>
                <a:spcPct val="100000"/>
              </a:lnSpc>
              <a:buClr>
                <a:srgbClr val="E1E1DE"/>
              </a:buClr>
              <a:buSzPct val="150000"/>
              <a:buFontTx/>
              <a:buNone/>
              <a:tabLst/>
              <a:defRPr sz="1200" b="1" i="0">
                <a:solidFill>
                  <a:schemeClr val="tx1"/>
                </a:solidFill>
                <a:latin typeface="Century Gothic Bold" charset="0"/>
                <a:ea typeface="Century Gothic Bold" charset="0"/>
                <a:cs typeface="Century Gothic Bold" charset="0"/>
              </a:defRPr>
            </a:lvl1pPr>
            <a:lvl2pPr marL="457200" indent="0">
              <a:buClr>
                <a:srgbClr val="E1E1DE"/>
              </a:buClr>
              <a:buSzPct val="150000"/>
              <a:buFontTx/>
              <a:buNone/>
              <a:tabLst/>
              <a:defRPr sz="1400" b="0" i="0">
                <a:solidFill>
                  <a:schemeClr val="tx1"/>
                </a:solidFill>
                <a:latin typeface="Century Gothic" charset="0"/>
                <a:ea typeface="Century Gothic" charset="0"/>
                <a:cs typeface="Century Gothic" charset="0"/>
              </a:defRPr>
            </a:lvl2pPr>
            <a:lvl3pPr marL="914400" indent="0">
              <a:buClr>
                <a:srgbClr val="E1E1DE"/>
              </a:buClr>
              <a:buSzPct val="150000"/>
              <a:buFontTx/>
              <a:buNone/>
              <a:tabLst/>
              <a:defRPr sz="1400" b="0" i="0">
                <a:solidFill>
                  <a:schemeClr val="tx1"/>
                </a:solidFill>
                <a:latin typeface="Century Gothic" charset="0"/>
                <a:ea typeface="Century Gothic" charset="0"/>
                <a:cs typeface="Century Gothic" charset="0"/>
              </a:defRPr>
            </a:lvl3pPr>
            <a:lvl4pPr marL="1371600" indent="0">
              <a:buClr>
                <a:srgbClr val="E1E1DE"/>
              </a:buClr>
              <a:buSzPct val="150000"/>
              <a:buFontTx/>
              <a:buNone/>
              <a:tabLst/>
              <a:defRPr sz="1400" b="0" i="0">
                <a:solidFill>
                  <a:schemeClr val="tx1"/>
                </a:solidFill>
                <a:latin typeface="Century Gothic" charset="0"/>
                <a:ea typeface="Century Gothic" charset="0"/>
                <a:cs typeface="Century Gothic" charset="0"/>
              </a:defRPr>
            </a:lvl4pPr>
            <a:lvl5pPr marL="1828800" indent="0">
              <a:buClr>
                <a:srgbClr val="E1E1DE"/>
              </a:buClr>
              <a:buSzPct val="150000"/>
              <a:buFontTx/>
              <a:buNone/>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sp>
        <p:nvSpPr>
          <p:cNvPr id="20" name="Content Placeholder 2"/>
          <p:cNvSpPr>
            <a:spLocks noGrp="1"/>
          </p:cNvSpPr>
          <p:nvPr>
            <p:ph idx="20"/>
          </p:nvPr>
        </p:nvSpPr>
        <p:spPr>
          <a:xfrm>
            <a:off x="9636317" y="4854964"/>
            <a:ext cx="1913427" cy="1034208"/>
          </a:xfrm>
        </p:spPr>
        <p:txBody>
          <a:bodyPr>
            <a:normAutofit/>
          </a:bodyPr>
          <a:lstStyle>
            <a:lvl1pPr marL="0" indent="0">
              <a:lnSpc>
                <a:spcPct val="100000"/>
              </a:lnSpc>
              <a:buClr>
                <a:srgbClr val="E1E1DE"/>
              </a:buClr>
              <a:buSzPct val="150000"/>
              <a:buFontTx/>
              <a:buNone/>
              <a:tabLst/>
              <a:defRPr sz="1200" b="1" i="0">
                <a:solidFill>
                  <a:schemeClr val="tx1"/>
                </a:solidFill>
                <a:latin typeface="Century Gothic Bold" charset="0"/>
                <a:ea typeface="Century Gothic Bold" charset="0"/>
                <a:cs typeface="Century Gothic Bold" charset="0"/>
              </a:defRPr>
            </a:lvl1pPr>
            <a:lvl2pPr marL="457200" indent="0">
              <a:buClr>
                <a:srgbClr val="E1E1DE"/>
              </a:buClr>
              <a:buSzPct val="150000"/>
              <a:buFontTx/>
              <a:buNone/>
              <a:tabLst/>
              <a:defRPr sz="1400" b="0" i="0">
                <a:solidFill>
                  <a:schemeClr val="tx1"/>
                </a:solidFill>
                <a:latin typeface="Century Gothic" charset="0"/>
                <a:ea typeface="Century Gothic" charset="0"/>
                <a:cs typeface="Century Gothic" charset="0"/>
              </a:defRPr>
            </a:lvl2pPr>
            <a:lvl3pPr marL="914400" indent="0">
              <a:buClr>
                <a:srgbClr val="E1E1DE"/>
              </a:buClr>
              <a:buSzPct val="150000"/>
              <a:buFontTx/>
              <a:buNone/>
              <a:tabLst/>
              <a:defRPr sz="1400" b="0" i="0">
                <a:solidFill>
                  <a:schemeClr val="tx1"/>
                </a:solidFill>
                <a:latin typeface="Century Gothic" charset="0"/>
                <a:ea typeface="Century Gothic" charset="0"/>
                <a:cs typeface="Century Gothic" charset="0"/>
              </a:defRPr>
            </a:lvl3pPr>
            <a:lvl4pPr marL="1371600" indent="0">
              <a:buClr>
                <a:srgbClr val="E1E1DE"/>
              </a:buClr>
              <a:buSzPct val="150000"/>
              <a:buFontTx/>
              <a:buNone/>
              <a:tabLst/>
              <a:defRPr sz="1400" b="0" i="0">
                <a:solidFill>
                  <a:schemeClr val="tx1"/>
                </a:solidFill>
                <a:latin typeface="Century Gothic" charset="0"/>
                <a:ea typeface="Century Gothic" charset="0"/>
                <a:cs typeface="Century Gothic" charset="0"/>
              </a:defRPr>
            </a:lvl4pPr>
            <a:lvl5pPr marL="1828800" indent="0">
              <a:buClr>
                <a:srgbClr val="E1E1DE"/>
              </a:buClr>
              <a:buSzPct val="150000"/>
              <a:buFontTx/>
              <a:buNone/>
              <a:tabLst/>
              <a:defRPr sz="1400" b="0" i="0">
                <a:solidFill>
                  <a:schemeClr val="tx1"/>
                </a:solidFill>
                <a:latin typeface="Century Gothic" charset="0"/>
                <a:ea typeface="Century Gothic" charset="0"/>
                <a:cs typeface="Century Gothic" charset="0"/>
              </a:defRPr>
            </a:lvl5pPr>
          </a:lstStyle>
          <a:p>
            <a:pPr lvl="0"/>
            <a:r>
              <a:rPr lang="en-US" dirty="0"/>
              <a:t>Click to edit Master text styles</a:t>
            </a:r>
          </a:p>
        </p:txBody>
      </p:sp>
      <p:sp>
        <p:nvSpPr>
          <p:cNvPr id="21" name="Slide Number Placeholder 5"/>
          <p:cNvSpPr txBox="1">
            <a:spLocks/>
          </p:cNvSpPr>
          <p:nvPr userDrawn="1"/>
        </p:nvSpPr>
        <p:spPr>
          <a:xfrm>
            <a:off x="11513576" y="6553200"/>
            <a:ext cx="421929" cy="304800"/>
          </a:xfrm>
          <a:prstGeom prst="rect">
            <a:avLst/>
          </a:prstGeom>
        </p:spPr>
        <p:txBody>
          <a:bodyPr/>
          <a:lstStyle>
            <a:defPPr>
              <a:defRPr lang="en-US"/>
            </a:defPPr>
            <a:lvl1pPr marL="0" algn="ctr" defTabSz="914400" rtl="0" eaLnBrk="1" latinLnBrk="0" hangingPunct="1">
              <a:defRPr sz="900" b="1" i="0" kern="1200">
                <a:solidFill>
                  <a:schemeClr val="accent1"/>
                </a:solidFill>
                <a:latin typeface="Century Gothic" charset="0"/>
                <a:ea typeface="Century Gothic" charset="0"/>
                <a:cs typeface="Century Gothic"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DD62275-A945-5F43-BB60-19F5DE854C5B}" type="slidenum">
              <a:rPr lang="en-US" b="1" i="0" smtClean="0">
                <a:latin typeface="Century Gothic Bold" charset="0"/>
                <a:ea typeface="Century Gothic Bold" charset="0"/>
                <a:cs typeface="Century Gothic Bold" charset="0"/>
              </a:rPr>
              <a:pPr/>
              <a:t>‹#›</a:t>
            </a:fld>
            <a:endParaRPr lang="en-US" b="1" i="0" dirty="0">
              <a:latin typeface="Century Gothic Bold" charset="0"/>
              <a:ea typeface="Century Gothic Bold" charset="0"/>
              <a:cs typeface="Century Gothic Bold" charset="0"/>
            </a:endParaRPr>
          </a:p>
        </p:txBody>
      </p:sp>
    </p:spTree>
    <p:extLst>
      <p:ext uri="{BB962C8B-B14F-4D97-AF65-F5344CB8AC3E}">
        <p14:creationId xmlns:p14="http://schemas.microsoft.com/office/powerpoint/2010/main" val="1445971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and Copy">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83460" y="228805"/>
            <a:ext cx="11464413" cy="893534"/>
          </a:xfrm>
        </p:spPr>
        <p:txBody>
          <a:bodyPr>
            <a:normAutofit/>
          </a:bodyPr>
          <a:lstStyle>
            <a:lvl1pPr>
              <a:defRPr sz="2800" b="1" i="0">
                <a:solidFill>
                  <a:schemeClr val="accent1"/>
                </a:solidFill>
                <a:latin typeface="Century Gothic Bold" charset="0"/>
                <a:ea typeface="Century Gothic Bold" charset="0"/>
                <a:cs typeface="Century Gothic Bold" charset="0"/>
              </a:defRPr>
            </a:lvl1pPr>
          </a:lstStyle>
          <a:p>
            <a:r>
              <a:rPr lang="en-US" dirty="0"/>
              <a:t>Click to edit Master </a:t>
            </a:r>
            <a:br>
              <a:rPr lang="en-US" dirty="0"/>
            </a:br>
            <a:r>
              <a:rPr lang="en-US" dirty="0"/>
              <a:t>title style</a:t>
            </a:r>
          </a:p>
        </p:txBody>
      </p:sp>
      <p:sp>
        <p:nvSpPr>
          <p:cNvPr id="7" name="Content Placeholder 2"/>
          <p:cNvSpPr>
            <a:spLocks noGrp="1"/>
          </p:cNvSpPr>
          <p:nvPr>
            <p:ph idx="1"/>
          </p:nvPr>
        </p:nvSpPr>
        <p:spPr>
          <a:xfrm>
            <a:off x="5648633" y="2318593"/>
            <a:ext cx="6194323" cy="3389035"/>
          </a:xfrm>
        </p:spPr>
        <p:txBody>
          <a:bodyPr>
            <a:normAutofit/>
          </a:bodyPr>
          <a:lstStyle>
            <a:lvl1pPr marL="228600" indent="-228600">
              <a:lnSpc>
                <a:spcPct val="120000"/>
              </a:lnSpc>
              <a:buClr>
                <a:srgbClr val="E1E1DE"/>
              </a:buClr>
              <a:buSzPct val="100000"/>
              <a:buFont typeface="Century Gothic Bold" panose="020B0702020202020204" pitchFamily="34" charset="0"/>
              <a:buChar char="●"/>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vl2pPr marL="576263" indent="-119063">
              <a:lnSpc>
                <a:spcPct val="120000"/>
              </a:lnSpc>
              <a:buClr>
                <a:srgbClr val="E1E1DE"/>
              </a:buClr>
              <a:buSzPct val="150000"/>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2pPr>
            <a:lvl3pPr marL="1035050" indent="-120650">
              <a:lnSpc>
                <a:spcPct val="120000"/>
              </a:lnSpc>
              <a:buClr>
                <a:srgbClr val="E1E1DE"/>
              </a:buClr>
              <a:buSzPct val="150000"/>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3pPr>
            <a:lvl4pPr marL="1493838" indent="-122238">
              <a:lnSpc>
                <a:spcPct val="120000"/>
              </a:lnSpc>
              <a:buClr>
                <a:srgbClr val="E1E1DE"/>
              </a:buClr>
              <a:buSzPct val="150000"/>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4pPr>
            <a:lvl5pPr marL="1943100" indent="-114300">
              <a:lnSpc>
                <a:spcPct val="120000"/>
              </a:lnSpc>
              <a:buClr>
                <a:srgbClr val="E1E1DE"/>
              </a:buClr>
              <a:buSzPct val="150000"/>
              <a:tabLst/>
              <a:defRPr sz="1400" b="0" i="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515067" y="1283109"/>
            <a:ext cx="85344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xt Placeholder 18"/>
          <p:cNvSpPr>
            <a:spLocks noGrp="1"/>
          </p:cNvSpPr>
          <p:nvPr>
            <p:ph type="body" sz="quarter" idx="13"/>
          </p:nvPr>
        </p:nvSpPr>
        <p:spPr>
          <a:xfrm>
            <a:off x="5646177" y="1484722"/>
            <a:ext cx="6211529" cy="599716"/>
          </a:xfrm>
        </p:spPr>
        <p:txBody>
          <a:bodyPr anchor="ctr">
            <a:noAutofit/>
          </a:bodyPr>
          <a:lstStyle>
            <a:lvl1pPr marL="0" indent="0">
              <a:buNone/>
              <a:defRPr sz="1400" b="1" i="0">
                <a:solidFill>
                  <a:schemeClr val="accent1"/>
                </a:solidFill>
                <a:latin typeface="Century Gothic Bold" charset="0"/>
                <a:ea typeface="Century Gothic Bold" charset="0"/>
                <a:cs typeface="Century Gothic Bold" charset="0"/>
              </a:defRPr>
            </a:lvl1pPr>
            <a:lvl2pPr marL="457200" indent="0">
              <a:buNone/>
              <a:defRPr sz="1500" b="1" i="0">
                <a:solidFill>
                  <a:schemeClr val="accent1"/>
                </a:solidFill>
                <a:latin typeface="Century Gothic" charset="0"/>
                <a:ea typeface="Century Gothic" charset="0"/>
                <a:cs typeface="Century Gothic" charset="0"/>
              </a:defRPr>
            </a:lvl2pPr>
            <a:lvl3pPr marL="914400" indent="0">
              <a:buNone/>
              <a:defRPr sz="1500" b="1" i="0">
                <a:solidFill>
                  <a:schemeClr val="accent1"/>
                </a:solidFill>
                <a:latin typeface="Century Gothic" charset="0"/>
                <a:ea typeface="Century Gothic" charset="0"/>
                <a:cs typeface="Century Gothic" charset="0"/>
              </a:defRPr>
            </a:lvl3pPr>
            <a:lvl4pPr marL="1371600" indent="0">
              <a:buNone/>
              <a:defRPr sz="1500" b="1" i="0">
                <a:solidFill>
                  <a:schemeClr val="accent1"/>
                </a:solidFill>
                <a:latin typeface="Century Gothic" charset="0"/>
                <a:ea typeface="Century Gothic" charset="0"/>
                <a:cs typeface="Century Gothic" charset="0"/>
              </a:defRPr>
            </a:lvl4pPr>
            <a:lvl5pPr marL="1828800" indent="0">
              <a:buNone/>
              <a:defRPr sz="1500" b="1" i="0">
                <a:solidFill>
                  <a:schemeClr val="accent1"/>
                </a:solidFill>
                <a:latin typeface="Century Gothic" charset="0"/>
                <a:ea typeface="Century Gothic" charset="0"/>
                <a:cs typeface="Century Gothic" charset="0"/>
              </a:defRPr>
            </a:lvl5pPr>
          </a:lstStyle>
          <a:p>
            <a:pPr lvl="0"/>
            <a:r>
              <a:rPr lang="en-US" dirty="0"/>
              <a:t>Click to edit Master text styles</a:t>
            </a:r>
          </a:p>
        </p:txBody>
      </p:sp>
      <p:sp>
        <p:nvSpPr>
          <p:cNvPr id="14" name="Picture Placeholder 13"/>
          <p:cNvSpPr>
            <a:spLocks noGrp="1"/>
          </p:cNvSpPr>
          <p:nvPr>
            <p:ph type="pic" sz="quarter" idx="14"/>
          </p:nvPr>
        </p:nvSpPr>
        <p:spPr>
          <a:xfrm>
            <a:off x="382796" y="1290808"/>
            <a:ext cx="4941887" cy="5057775"/>
          </a:xfrm>
        </p:spPr>
        <p:txBody>
          <a:bodyPr anchor="ctr"/>
          <a:lstStyle>
            <a:lvl1pPr marL="0" indent="0" algn="ctr">
              <a:buFontTx/>
              <a:buNone/>
              <a:defRPr b="1" i="0">
                <a:latin typeface="Century Gothic Bold" charset="0"/>
                <a:ea typeface="Century Gothic Bold" charset="0"/>
                <a:cs typeface="Century Gothic Bold" charset="0"/>
              </a:defRPr>
            </a:lvl1pPr>
          </a:lstStyle>
          <a:p>
            <a:endParaRPr lang="en-US" dirty="0"/>
          </a:p>
        </p:txBody>
      </p:sp>
      <p:cxnSp>
        <p:nvCxnSpPr>
          <p:cNvPr id="11" name="Straight Connector 10"/>
          <p:cNvCxnSpPr/>
          <p:nvPr userDrawn="1"/>
        </p:nvCxnSpPr>
        <p:spPr>
          <a:xfrm>
            <a:off x="383457" y="1283109"/>
            <a:ext cx="1146564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txBox="1">
            <a:spLocks/>
          </p:cNvSpPr>
          <p:nvPr userDrawn="1"/>
        </p:nvSpPr>
        <p:spPr>
          <a:xfrm>
            <a:off x="11513576" y="6553200"/>
            <a:ext cx="421929" cy="304800"/>
          </a:xfrm>
          <a:prstGeom prst="rect">
            <a:avLst/>
          </a:prstGeom>
        </p:spPr>
        <p:txBody>
          <a:bodyPr/>
          <a:lstStyle>
            <a:defPPr>
              <a:defRPr lang="en-US"/>
            </a:defPPr>
            <a:lvl1pPr marL="0" algn="ctr" defTabSz="914400" rtl="0" eaLnBrk="1" latinLnBrk="0" hangingPunct="1">
              <a:defRPr sz="900" b="1" i="0" kern="1200">
                <a:solidFill>
                  <a:schemeClr val="accent1"/>
                </a:solidFill>
                <a:latin typeface="Century Gothic" charset="0"/>
                <a:ea typeface="Century Gothic" charset="0"/>
                <a:cs typeface="Century Gothic"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DD62275-A945-5F43-BB60-19F5DE854C5B}" type="slidenum">
              <a:rPr lang="en-US" b="1" i="0" smtClean="0">
                <a:latin typeface="Century Gothic Bold" charset="0"/>
                <a:ea typeface="Century Gothic Bold" charset="0"/>
                <a:cs typeface="Century Gothic Bold" charset="0"/>
              </a:rPr>
              <a:pPr/>
              <a:t>‹#›</a:t>
            </a:fld>
            <a:endParaRPr lang="en-US" b="1" i="0" dirty="0">
              <a:latin typeface="Century Gothic Bold" charset="0"/>
              <a:ea typeface="Century Gothic Bold" charset="0"/>
              <a:cs typeface="Century Gothic Bold" charset="0"/>
            </a:endParaRPr>
          </a:p>
        </p:txBody>
      </p:sp>
    </p:spTree>
    <p:extLst>
      <p:ext uri="{BB962C8B-B14F-4D97-AF65-F5344CB8AC3E}">
        <p14:creationId xmlns:p14="http://schemas.microsoft.com/office/powerpoint/2010/main" val="8429966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ckground Photo">
    <p:spTree>
      <p:nvGrpSpPr>
        <p:cNvPr id="1" name=""/>
        <p:cNvGrpSpPr/>
        <p:nvPr/>
      </p:nvGrpSpPr>
      <p:grpSpPr>
        <a:xfrm>
          <a:off x="0" y="0"/>
          <a:ext cx="0" cy="0"/>
          <a:chOff x="0" y="0"/>
          <a:chExt cx="0" cy="0"/>
        </a:xfrm>
      </p:grpSpPr>
      <p:sp>
        <p:nvSpPr>
          <p:cNvPr id="8" name="Picture Placeholder 15"/>
          <p:cNvSpPr>
            <a:spLocks noGrp="1"/>
          </p:cNvSpPr>
          <p:nvPr>
            <p:ph type="pic" sz="quarter" idx="10" hasCustomPrompt="1"/>
          </p:nvPr>
        </p:nvSpPr>
        <p:spPr>
          <a:xfrm>
            <a:off x="0" y="0"/>
            <a:ext cx="12192000" cy="6858000"/>
          </a:xfrm>
        </p:spPr>
        <p:txBody>
          <a:bodyPr anchor="ctr"/>
          <a:lstStyle>
            <a:lvl1pPr marL="0" indent="0" algn="ctr">
              <a:buNone/>
              <a:defRPr b="1" i="0">
                <a:latin typeface="Century Gothic Bold" charset="0"/>
                <a:ea typeface="Century Gothic Bold" charset="0"/>
                <a:cs typeface="Century Gothic Bold" charset="0"/>
              </a:defRPr>
            </a:lvl1pPr>
          </a:lstStyle>
          <a:p>
            <a:r>
              <a:rPr lang="en-US" dirty="0"/>
              <a:t>Background Photo</a:t>
            </a:r>
          </a:p>
        </p:txBody>
      </p:sp>
    </p:spTree>
    <p:extLst>
      <p:ext uri="{BB962C8B-B14F-4D97-AF65-F5344CB8AC3E}">
        <p14:creationId xmlns:p14="http://schemas.microsoft.com/office/powerpoint/2010/main" val="694449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5" name="Media Placeholder 4"/>
          <p:cNvSpPr>
            <a:spLocks noGrp="1"/>
          </p:cNvSpPr>
          <p:nvPr>
            <p:ph type="media" sz="quarter" idx="10"/>
          </p:nvPr>
        </p:nvSpPr>
        <p:spPr>
          <a:xfrm>
            <a:off x="0" y="0"/>
            <a:ext cx="12192000" cy="6858000"/>
          </a:xfrm>
        </p:spPr>
        <p:txBody>
          <a:bodyPr anchor="ctr"/>
          <a:lstStyle>
            <a:lvl1pPr algn="ctr">
              <a:defRPr/>
            </a:lvl1pPr>
          </a:lstStyle>
          <a:p>
            <a:endParaRPr lang="en-US" dirty="0"/>
          </a:p>
        </p:txBody>
      </p:sp>
    </p:spTree>
    <p:extLst>
      <p:ext uri="{BB962C8B-B14F-4D97-AF65-F5344CB8AC3E}">
        <p14:creationId xmlns:p14="http://schemas.microsoft.com/office/powerpoint/2010/main" val="9090571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End Slide with Legal _ Blue">
    <p:spTree>
      <p:nvGrpSpPr>
        <p:cNvPr id="1" name=""/>
        <p:cNvGrpSpPr/>
        <p:nvPr/>
      </p:nvGrpSpPr>
      <p:grpSpPr>
        <a:xfrm>
          <a:off x="0" y="0"/>
          <a:ext cx="0" cy="0"/>
          <a:chOff x="0" y="0"/>
          <a:chExt cx="0" cy="0"/>
        </a:xfrm>
      </p:grpSpPr>
      <p:sp>
        <p:nvSpPr>
          <p:cNvPr id="9" name="Rectangle 8"/>
          <p:cNvSpPr/>
          <p:nvPr userDrawn="1"/>
        </p:nvSpPr>
        <p:spPr>
          <a:xfrm>
            <a:off x="1542319" y="6082926"/>
            <a:ext cx="8855529" cy="246221"/>
          </a:xfrm>
          <a:prstGeom prst="rect">
            <a:avLst/>
          </a:prstGeom>
        </p:spPr>
        <p:txBody>
          <a:bodyPr wrap="square">
            <a:spAutoFit/>
          </a:bodyPr>
          <a:lstStyle/>
          <a:p>
            <a:pPr algn="ctr"/>
            <a:r>
              <a:rPr lang="en-US" sz="1000" b="1" i="0" dirty="0">
                <a:solidFill>
                  <a:srgbClr val="FFFFFF"/>
                </a:solidFill>
                <a:effectLst/>
                <a:latin typeface="Century Gothic Bold" charset="0"/>
                <a:ea typeface="Century Gothic Bold" charset="0"/>
                <a:cs typeface="Century Gothic Bold" charset="0"/>
              </a:rPr>
              <a:t>© 2017 Massachusetts Mutual Life Insurance Company (MassMutual), Springfield, MA 01111-0001. All rights reserved. www.massmutual.com</a:t>
            </a:r>
          </a:p>
        </p:txBody>
      </p:sp>
      <p:pic>
        <p:nvPicPr>
          <p:cNvPr id="8" name="Picture 7"/>
          <p:cNvPicPr>
            <a:picLocks noChangeAspect="1"/>
          </p:cNvPicPr>
          <p:nvPr userDrawn="1"/>
        </p:nvPicPr>
        <p:blipFill>
          <a:blip r:embed="rId2"/>
          <a:stretch>
            <a:fillRect/>
          </a:stretch>
        </p:blipFill>
        <p:spPr>
          <a:xfrm>
            <a:off x="3363687" y="3105399"/>
            <a:ext cx="5468112" cy="647621"/>
          </a:xfrm>
          <a:prstGeom prst="rect">
            <a:avLst/>
          </a:prstGeom>
        </p:spPr>
      </p:pic>
    </p:spTree>
    <p:extLst>
      <p:ext uri="{BB962C8B-B14F-4D97-AF65-F5344CB8AC3E}">
        <p14:creationId xmlns:p14="http://schemas.microsoft.com/office/powerpoint/2010/main" val="70534799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3F2EB-A0C4-40E9-BF83-3CFBD673DF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C33F30-78A0-43F9-A570-AB5CCD6B37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C45617-5AD2-4A34-A0E0-F7A310241044}"/>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5" name="Footer Placeholder 4">
            <a:extLst>
              <a:ext uri="{FF2B5EF4-FFF2-40B4-BE49-F238E27FC236}">
                <a16:creationId xmlns:a16="http://schemas.microsoft.com/office/drawing/2014/main" id="{05767A09-70DF-406E-BD78-051F9325B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6E46D-2547-4F10-813D-E3A3D9DC0877}"/>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376177038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863D4-6042-4AFD-B4BE-F80B31D4DA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8406F-08C6-4489-8A98-EF66D7072B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ACDF47-444B-45F8-9CBF-DD08EEAC16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3C1719-4381-4306-8DA9-6BB841ED7EE1}"/>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6" name="Footer Placeholder 5">
            <a:extLst>
              <a:ext uri="{FF2B5EF4-FFF2-40B4-BE49-F238E27FC236}">
                <a16:creationId xmlns:a16="http://schemas.microsoft.com/office/drawing/2014/main" id="{1913931C-C2E1-4B49-BB97-298847CBE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90F039-6934-4580-843A-43A38FF9DDAA}"/>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293192687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9EDA-D600-4128-B191-A3B10C38FE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430558-6471-42A4-83E9-13BF31D2FC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2F4B24-C02C-44CB-AB06-4B3ED07ED39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99AA56-18E7-41EB-8F82-E274CD11AA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2729D9-409F-4AD5-B3BA-4D677E8D0C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61D07F-78A3-405B-8CAB-7A2D91173FF7}"/>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8" name="Footer Placeholder 7">
            <a:extLst>
              <a:ext uri="{FF2B5EF4-FFF2-40B4-BE49-F238E27FC236}">
                <a16:creationId xmlns:a16="http://schemas.microsoft.com/office/drawing/2014/main" id="{30D24B59-410C-4EE1-9661-BD695CEE1F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D589CA-3F96-488E-8BF9-71AF1C5AF90F}"/>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25292722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34713-3374-4390-9DDF-645B5E4CA9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77B59B-E5EB-4027-8002-C250AE083893}"/>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4" name="Footer Placeholder 3">
            <a:extLst>
              <a:ext uri="{FF2B5EF4-FFF2-40B4-BE49-F238E27FC236}">
                <a16:creationId xmlns:a16="http://schemas.microsoft.com/office/drawing/2014/main" id="{EED3D3BA-E489-4618-B281-C26864B116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1EDB55-D263-40B4-8D2A-2EF75DC77CA6}"/>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252130466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23FE39-5EAB-4EBC-93C6-9AC9528250A5}"/>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3" name="Footer Placeholder 2">
            <a:extLst>
              <a:ext uri="{FF2B5EF4-FFF2-40B4-BE49-F238E27FC236}">
                <a16:creationId xmlns:a16="http://schemas.microsoft.com/office/drawing/2014/main" id="{B3BFEA87-8E78-4CCC-A57C-AE4FA55E3B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FC702-616C-4ED5-8632-A56D31AED96D}"/>
              </a:ext>
            </a:extLst>
          </p:cNvPr>
          <p:cNvSpPr>
            <a:spLocks noGrp="1"/>
          </p:cNvSpPr>
          <p:nvPr>
            <p:ph type="sldNum" sz="quarter" idx="12"/>
          </p:nvPr>
        </p:nvSpPr>
        <p:spPr/>
        <p:txBody>
          <a:bodyPr/>
          <a:lstStyle/>
          <a:p>
            <a:fld id="{2C185042-7F63-41DD-A682-5D399CE9C9CB}" type="slidenum">
              <a:rPr lang="en-US" smtClean="0"/>
              <a:t>‹#›</a:t>
            </a:fld>
            <a:endParaRPr lang="en-US"/>
          </a:p>
        </p:txBody>
      </p:sp>
    </p:spTree>
    <p:extLst>
      <p:ext uri="{BB962C8B-B14F-4D97-AF65-F5344CB8AC3E}">
        <p14:creationId xmlns:p14="http://schemas.microsoft.com/office/powerpoint/2010/main" val="273338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A2ACD-7CCC-4FBF-B939-98069CA279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D520DA-C469-4DC1-80EB-1A8EFB144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89BF88-B19C-41E3-8795-0DDEB595CC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F92D44-B163-485F-8F2E-A43DB747FF0A}"/>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6" name="Footer Placeholder 5">
            <a:extLst>
              <a:ext uri="{FF2B5EF4-FFF2-40B4-BE49-F238E27FC236}">
                <a16:creationId xmlns:a16="http://schemas.microsoft.com/office/drawing/2014/main" id="{DFCF669F-E30B-4E4E-A901-CDB76DA11E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D4FD8A-2AF1-4492-8CB0-8E40F178BF09}"/>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14401487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90C8-A2D6-4177-AB9D-2292B82682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BBD387-FC4C-4135-9A49-22AC69F56D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31AFCC9-047B-4224-8EB0-AD4A489E46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348D0E-D740-40F6-848A-55F676500D63}"/>
              </a:ext>
            </a:extLst>
          </p:cNvPr>
          <p:cNvSpPr>
            <a:spLocks noGrp="1"/>
          </p:cNvSpPr>
          <p:nvPr>
            <p:ph type="dt" sz="half" idx="10"/>
          </p:nvPr>
        </p:nvSpPr>
        <p:spPr/>
        <p:txBody>
          <a:bodyPr/>
          <a:lstStyle/>
          <a:p>
            <a:fld id="{4DD4367C-BB2B-4951-A6C2-86B27B467684}" type="datetimeFigureOut">
              <a:rPr lang="en-US" smtClean="0"/>
              <a:t>3/13/2019</a:t>
            </a:fld>
            <a:endParaRPr lang="en-US"/>
          </a:p>
        </p:txBody>
      </p:sp>
      <p:sp>
        <p:nvSpPr>
          <p:cNvPr id="6" name="Footer Placeholder 5">
            <a:extLst>
              <a:ext uri="{FF2B5EF4-FFF2-40B4-BE49-F238E27FC236}">
                <a16:creationId xmlns:a16="http://schemas.microsoft.com/office/drawing/2014/main" id="{D7D47AAC-EC5C-4FA8-AD25-4278ACCD2A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D6281B-85BD-41F7-902C-C0E729CB895F}"/>
              </a:ext>
            </a:extLst>
          </p:cNvPr>
          <p:cNvSpPr>
            <a:spLocks noGrp="1"/>
          </p:cNvSpPr>
          <p:nvPr>
            <p:ph type="sldNum" sz="quarter" idx="12"/>
          </p:nvPr>
        </p:nvSpPr>
        <p:spPr/>
        <p:txBody>
          <a:body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16919949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18C30-78C1-47B0-BDCC-2DCFE81461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0ECFF5-5F0A-4061-A64F-7F45F15001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3A99A-2AB6-4AFC-B361-77F2D6FE23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4367C-BB2B-4951-A6C2-86B27B467684}" type="datetimeFigureOut">
              <a:rPr lang="en-US" smtClean="0"/>
              <a:t>3/13/2019</a:t>
            </a:fld>
            <a:endParaRPr lang="en-US"/>
          </a:p>
        </p:txBody>
      </p:sp>
      <p:sp>
        <p:nvSpPr>
          <p:cNvPr id="5" name="Footer Placeholder 4">
            <a:extLst>
              <a:ext uri="{FF2B5EF4-FFF2-40B4-BE49-F238E27FC236}">
                <a16:creationId xmlns:a16="http://schemas.microsoft.com/office/drawing/2014/main" id="{8C232D75-3D46-4EEC-B92B-777396BF5E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16E2A-D170-46B3-ADAA-DCD3EF1315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65042-E359-7A47-B515-A48F97E00712}" type="slidenum">
              <a:rPr lang="en-US" smtClean="0"/>
              <a:pPr/>
              <a:t>‹#›</a:t>
            </a:fld>
            <a:endParaRPr lang="en-US" dirty="0"/>
          </a:p>
        </p:txBody>
      </p:sp>
    </p:spTree>
    <p:extLst>
      <p:ext uri="{BB962C8B-B14F-4D97-AF65-F5344CB8AC3E}">
        <p14:creationId xmlns:p14="http://schemas.microsoft.com/office/powerpoint/2010/main" val="4141663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67" r:id="rId15"/>
    <p:sldLayoutId id="2147483649" r:id="rId16"/>
    <p:sldLayoutId id="2147483668" r:id="rId17"/>
    <p:sldLayoutId id="2147483651" r:id="rId18"/>
    <p:sldLayoutId id="2147483661" r:id="rId19"/>
    <p:sldLayoutId id="2147483662" r:id="rId20"/>
    <p:sldLayoutId id="2147483663" r:id="rId21"/>
    <p:sldLayoutId id="2147483654" r:id="rId22"/>
    <p:sldLayoutId id="2147483652" r:id="rId23"/>
    <p:sldLayoutId id="2147483665" r:id="rId24"/>
    <p:sldLayoutId id="2147483669" r:id="rId25"/>
    <p:sldLayoutId id="2147483664" r:id="rId26"/>
    <p:sldLayoutId id="2147483656" r:id="rId27"/>
    <p:sldLayoutId id="2147483666" r:id="rId28"/>
    <p:sldLayoutId id="2147483670" r:id="rId2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5D8709-1442-4B8F-A72E-24C9DDE9C1F5}"/>
              </a:ext>
            </a:extLst>
          </p:cNvPr>
          <p:cNvSpPr/>
          <p:nvPr/>
        </p:nvSpPr>
        <p:spPr>
          <a:xfrm>
            <a:off x="7527471" y="2383971"/>
            <a:ext cx="4664529" cy="2710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28700" y="1600199"/>
            <a:ext cx="10134600" cy="3046988"/>
          </a:xfrm>
          <a:prstGeom prst="rect">
            <a:avLst/>
          </a:prstGeom>
          <a:noFill/>
        </p:spPr>
        <p:txBody>
          <a:bodyPr wrap="square" rtlCol="0">
            <a:spAutoFit/>
          </a:bodyPr>
          <a:lstStyle/>
          <a:p>
            <a:r>
              <a:rPr lang="en-US" altLang="en-US" sz="9600" b="1" dirty="0">
                <a:solidFill>
                  <a:schemeClr val="accent1"/>
                </a:solidFill>
              </a:rPr>
              <a:t>Planning for</a:t>
            </a:r>
          </a:p>
          <a:p>
            <a:r>
              <a:rPr lang="en-US" altLang="en-US" sz="9600" b="1" dirty="0">
                <a:solidFill>
                  <a:schemeClr val="accent1"/>
                </a:solidFill>
              </a:rPr>
              <a:t>The Professional</a:t>
            </a:r>
          </a:p>
        </p:txBody>
      </p:sp>
      <p:sp>
        <p:nvSpPr>
          <p:cNvPr id="9" name="TextBox 8"/>
          <p:cNvSpPr txBox="1"/>
          <p:nvPr/>
        </p:nvSpPr>
        <p:spPr>
          <a:xfrm>
            <a:off x="9514114" y="6302831"/>
            <a:ext cx="2677885" cy="338554"/>
          </a:xfrm>
          <a:prstGeom prst="rect">
            <a:avLst/>
          </a:prstGeom>
          <a:noFill/>
        </p:spPr>
        <p:txBody>
          <a:bodyPr wrap="square" rtlCol="0">
            <a:spAutoFit/>
          </a:bodyPr>
          <a:lstStyle/>
          <a:p>
            <a:pPr>
              <a:spcBef>
                <a:spcPct val="50000"/>
              </a:spcBef>
            </a:pPr>
            <a:r>
              <a:rPr lang="en-US" altLang="en-US" sz="1600" dirty="0">
                <a:solidFill>
                  <a:schemeClr val="bg1"/>
                </a:solidFill>
              </a:rPr>
              <a:t>CRN202103-244168</a:t>
            </a:r>
            <a:endParaRPr lang="en-US" altLang="en-US" sz="1600" b="1" dirty="0">
              <a:solidFill>
                <a:schemeClr val="bg1"/>
              </a:solidFill>
            </a:endParaRPr>
          </a:p>
        </p:txBody>
      </p:sp>
    </p:spTree>
    <p:extLst>
      <p:ext uri="{BB962C8B-B14F-4D97-AF65-F5344CB8AC3E}">
        <p14:creationId xmlns:p14="http://schemas.microsoft.com/office/powerpoint/2010/main" val="186449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latin typeface="+mj-lt"/>
                <a:ea typeface="ＭＳ Ｐゴシック" pitchFamily="80" charset="-128"/>
              </a:rPr>
              <a:t>Business Entities – Special Tax Issues</a:t>
            </a:r>
            <a:endParaRPr lang="en-US" dirty="0">
              <a:solidFill>
                <a:schemeClr val="bg1"/>
              </a:solidFill>
              <a:latin typeface="+mj-lt"/>
            </a:endParaRPr>
          </a:p>
        </p:txBody>
      </p:sp>
      <p:sp>
        <p:nvSpPr>
          <p:cNvPr id="3" name="Rectangle 2"/>
          <p:cNvSpPr/>
          <p:nvPr/>
        </p:nvSpPr>
        <p:spPr>
          <a:xfrm>
            <a:off x="315310" y="1300716"/>
            <a:ext cx="11508828" cy="4616648"/>
          </a:xfrm>
          <a:prstGeom prst="rect">
            <a:avLst/>
          </a:prstGeom>
        </p:spPr>
        <p:txBody>
          <a:bodyPr wrap="square">
            <a:spAutoFit/>
          </a:bodyPr>
          <a:lstStyle/>
          <a:p>
            <a:pPr>
              <a:spcBef>
                <a:spcPts val="600"/>
              </a:spcBef>
              <a:spcAft>
                <a:spcPts val="600"/>
              </a:spcAft>
            </a:pPr>
            <a:r>
              <a:rPr lang="en-US" altLang="en-US" sz="2800" b="1" dirty="0">
                <a:solidFill>
                  <a:schemeClr val="accent2"/>
                </a:solidFill>
                <a:ea typeface="ＭＳ Ｐゴシック" pitchFamily="80" charset="-128"/>
              </a:rPr>
              <a:t>Taxation as a Professional C Corporation</a:t>
            </a:r>
          </a:p>
          <a:p>
            <a:pPr marL="0" lvl="1">
              <a:spcBef>
                <a:spcPts val="600"/>
              </a:spcBef>
              <a:spcAft>
                <a:spcPts val="600"/>
              </a:spcAft>
            </a:pPr>
            <a:r>
              <a:rPr lang="en-US" altLang="en-US" sz="2800" b="1" dirty="0">
                <a:solidFill>
                  <a:schemeClr val="accent1"/>
                </a:solidFill>
                <a:ea typeface="ＭＳ Ｐゴシック" pitchFamily="80" charset="-128"/>
              </a:rPr>
              <a:t>Available Employee Benefits Options:</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Group Term Life Insurance of </a:t>
            </a:r>
            <a:r>
              <a:rPr lang="en-US" altLang="en-US" sz="2800" b="1" dirty="0">
                <a:solidFill>
                  <a:schemeClr val="accent1"/>
                </a:solidFill>
                <a:ea typeface="ＭＳ Ｐゴシック" pitchFamily="80" charset="-128"/>
              </a:rPr>
              <a:t>$50,000</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Cafeteria Plan Participation</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Medical/Dependent Care Reimbursement Accounts</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Long Term Care Insurance</a:t>
            </a:r>
          </a:p>
          <a:p>
            <a:pPr lvl="2"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Deductible by Corporation</a:t>
            </a:r>
          </a:p>
          <a:p>
            <a:pPr lvl="2"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Not taxable to Professional</a:t>
            </a:r>
          </a:p>
        </p:txBody>
      </p:sp>
    </p:spTree>
    <p:extLst>
      <p:ext uri="{BB962C8B-B14F-4D97-AF65-F5344CB8AC3E}">
        <p14:creationId xmlns:p14="http://schemas.microsoft.com/office/powerpoint/2010/main" val="2766850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a:solidFill>
                  <a:schemeClr val="bg1"/>
                </a:solidFill>
                <a:latin typeface="+mj-lt"/>
                <a:ea typeface="ＭＳ Ｐゴシック" pitchFamily="80" charset="-128"/>
              </a:rPr>
              <a:t>Business Entities – Professional C Corporation</a:t>
            </a:r>
            <a:endParaRPr lang="en-US" sz="2400" dirty="0">
              <a:solidFill>
                <a:schemeClr val="bg1"/>
              </a:solidFill>
              <a:latin typeface="+mj-lt"/>
            </a:endParaRPr>
          </a:p>
        </p:txBody>
      </p:sp>
      <p:sp>
        <p:nvSpPr>
          <p:cNvPr id="3" name="Rectangle 2"/>
          <p:cNvSpPr/>
          <p:nvPr/>
        </p:nvSpPr>
        <p:spPr>
          <a:xfrm>
            <a:off x="383460" y="1284564"/>
            <a:ext cx="11493063" cy="5262979"/>
          </a:xfrm>
          <a:prstGeom prst="rect">
            <a:avLst/>
          </a:prstGeom>
        </p:spPr>
        <p:txBody>
          <a:bodyPr wrap="square">
            <a:spAutoFit/>
          </a:bodyPr>
          <a:lstStyle/>
          <a:p>
            <a:pPr>
              <a:buSzPct val="150000"/>
            </a:pPr>
            <a:r>
              <a:rPr lang="en-US" altLang="en-US" sz="2800" b="1" dirty="0">
                <a:solidFill>
                  <a:schemeClr val="accent2"/>
                </a:solidFill>
                <a:ea typeface="ＭＳ Ｐゴシック" pitchFamily="80" charset="-128"/>
              </a:rPr>
              <a:t>The Challenge - Double taxation:</a:t>
            </a:r>
          </a:p>
          <a:p>
            <a:pPr>
              <a:buSzPct val="150000"/>
            </a:pPr>
            <a:r>
              <a:rPr lang="en-US" altLang="en-US" sz="2800" b="1" dirty="0">
                <a:solidFill>
                  <a:schemeClr val="accent1"/>
                </a:solidFill>
                <a:ea typeface="ＭＳ Ｐゴシック" pitchFamily="80" charset="-128"/>
              </a:rPr>
              <a:t>C Corporate Tax Rate - Flat 21</a:t>
            </a:r>
            <a:r>
              <a:rPr lang="en-US" altLang="en-US" sz="2800" dirty="0">
                <a:solidFill>
                  <a:schemeClr val="accent1"/>
                </a:solidFill>
                <a:ea typeface="ＭＳ Ｐゴシック" pitchFamily="80" charset="-128"/>
              </a:rPr>
              <a:t> percent retained earnings </a:t>
            </a:r>
          </a:p>
          <a:p>
            <a:pPr marL="914400" lvl="1" indent="-457200">
              <a:buSzPct val="150000"/>
              <a:buFont typeface="Arial" panose="020B0604020202020204" pitchFamily="34" charset="0"/>
              <a:buChar char="•"/>
            </a:pPr>
            <a:r>
              <a:rPr lang="en-US" altLang="en-US" sz="2800" dirty="0">
                <a:solidFill>
                  <a:schemeClr val="accent1"/>
                </a:solidFill>
                <a:ea typeface="ＭＳ Ｐゴシック" pitchFamily="80" charset="-128"/>
              </a:rPr>
              <a:t>Individual tax when earnings distributed.</a:t>
            </a:r>
          </a:p>
          <a:p>
            <a:pPr marL="1371600" lvl="2" indent="-457200">
              <a:buSzPct val="150000"/>
              <a:buFont typeface="Arial" panose="020B0604020202020204" pitchFamily="34" charset="0"/>
              <a:buChar char="•"/>
            </a:pPr>
            <a:r>
              <a:rPr lang="en-US" altLang="en-US" sz="2800" dirty="0">
                <a:solidFill>
                  <a:schemeClr val="accent1"/>
                </a:solidFill>
                <a:ea typeface="ＭＳ Ｐゴシック" pitchFamily="80" charset="-128"/>
              </a:rPr>
              <a:t>Dividends – Capital Gain Rate </a:t>
            </a:r>
          </a:p>
          <a:p>
            <a:r>
              <a:rPr lang="en-US" altLang="en-US" sz="2800" b="1" dirty="0">
                <a:solidFill>
                  <a:schemeClr val="accent1"/>
                </a:solidFill>
                <a:ea typeface="ＭＳ Ｐゴシック" pitchFamily="80" charset="-128"/>
              </a:rPr>
              <a:t>Impact on Advanced Sales Concepts</a:t>
            </a:r>
          </a:p>
          <a:p>
            <a:pPr marL="914400" lvl="1" indent="-457200">
              <a:buFont typeface="Century Gothic" panose="020B0502020202020204" pitchFamily="34" charset="0"/>
              <a:buChar char="●"/>
            </a:pPr>
            <a:r>
              <a:rPr lang="en-US" altLang="en-US" sz="2800" dirty="0">
                <a:solidFill>
                  <a:schemeClr val="accent1"/>
                </a:solidFill>
                <a:ea typeface="ＭＳ Ｐゴシック" pitchFamily="80" charset="-128"/>
              </a:rPr>
              <a:t>Individual Owners in up to 24% tax bracket consider “strip out” earnings.  </a:t>
            </a:r>
          </a:p>
          <a:p>
            <a:pPr marL="914400" lvl="1" indent="-457200">
              <a:buFont typeface="Century Gothic" panose="020B0502020202020204" pitchFamily="34" charset="0"/>
              <a:buChar char="●"/>
            </a:pPr>
            <a:r>
              <a:rPr lang="en-US" altLang="en-US" sz="2800" dirty="0">
                <a:solidFill>
                  <a:schemeClr val="accent1"/>
                </a:solidFill>
                <a:ea typeface="ＭＳ Ｐゴシック" pitchFamily="80" charset="-128"/>
              </a:rPr>
              <a:t>Individual Owners over 24% personal tax bracket consider:</a:t>
            </a:r>
          </a:p>
          <a:p>
            <a:pPr marL="1371600" lvl="2" indent="-457200">
              <a:buFont typeface="Century Gothic" panose="020B0502020202020204" pitchFamily="34" charset="0"/>
              <a:buChar char="●"/>
            </a:pPr>
            <a:r>
              <a:rPr lang="en-US" altLang="en-US" sz="2800" dirty="0">
                <a:solidFill>
                  <a:schemeClr val="accent1"/>
                </a:solidFill>
                <a:ea typeface="ＭＳ Ｐゴシック" pitchFamily="80" charset="-128"/>
              </a:rPr>
              <a:t>Take out up to 24% bracket; and </a:t>
            </a:r>
          </a:p>
          <a:p>
            <a:pPr marL="1371600" lvl="2" indent="-457200">
              <a:buFont typeface="Century Gothic" panose="020B0502020202020204" pitchFamily="34" charset="0"/>
              <a:buChar char="●"/>
            </a:pPr>
            <a:r>
              <a:rPr lang="en-US" altLang="en-US" sz="2800" dirty="0">
                <a:solidFill>
                  <a:schemeClr val="accent1"/>
                </a:solidFill>
                <a:ea typeface="ＭＳ Ｐゴシック" pitchFamily="80" charset="-128"/>
              </a:rPr>
              <a:t>Leave in balance :</a:t>
            </a:r>
          </a:p>
          <a:p>
            <a:pPr marL="1828800" lvl="3" indent="-457200">
              <a:buFont typeface="Century Gothic" panose="020B0502020202020204" pitchFamily="34" charset="0"/>
              <a:buChar char="●"/>
            </a:pPr>
            <a:r>
              <a:rPr lang="en-US" altLang="en-US" sz="2800" dirty="0">
                <a:solidFill>
                  <a:schemeClr val="accent1"/>
                </a:solidFill>
                <a:ea typeface="ＭＳ Ｐゴシック" pitchFamily="80" charset="-128"/>
              </a:rPr>
              <a:t>Deferred Compensation/Salary Continuation</a:t>
            </a:r>
          </a:p>
          <a:p>
            <a:pPr marL="1828800" lvl="3" indent="-457200">
              <a:buFont typeface="Century Gothic" panose="020B0502020202020204" pitchFamily="34" charset="0"/>
              <a:buChar char="●"/>
            </a:pPr>
            <a:r>
              <a:rPr lang="en-US" altLang="en-US" sz="2800" dirty="0">
                <a:solidFill>
                  <a:schemeClr val="accent1"/>
                </a:solidFill>
                <a:ea typeface="ＭＳ Ｐゴシック" pitchFamily="80" charset="-128"/>
              </a:rPr>
              <a:t>Split Dollar</a:t>
            </a:r>
          </a:p>
        </p:txBody>
      </p:sp>
    </p:spTree>
    <p:extLst>
      <p:ext uri="{BB962C8B-B14F-4D97-AF65-F5344CB8AC3E}">
        <p14:creationId xmlns:p14="http://schemas.microsoft.com/office/powerpoint/2010/main" val="2766850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latin typeface="+mj-lt"/>
              </a:rPr>
              <a:t>Business Entities – Pass Through Entities</a:t>
            </a:r>
          </a:p>
        </p:txBody>
      </p:sp>
      <p:sp>
        <p:nvSpPr>
          <p:cNvPr id="5" name="Rectangle 3"/>
          <p:cNvSpPr>
            <a:spLocks noGrp="1" noChangeArrowheads="1"/>
          </p:cNvSpPr>
          <p:nvPr>
            <p:ph type="body" sz="quarter" idx="13"/>
          </p:nvPr>
        </p:nvSpPr>
        <p:spPr>
          <a:xfrm>
            <a:off x="381213" y="944880"/>
            <a:ext cx="11810787" cy="4906044"/>
          </a:xfrm>
        </p:spPr>
        <p:txBody>
          <a:bodyPr>
            <a:noAutofit/>
          </a:bodyPr>
          <a:lstStyle/>
          <a:p>
            <a:pPr marL="0" indent="0">
              <a:lnSpc>
                <a:spcPct val="100000"/>
              </a:lnSpc>
              <a:spcBef>
                <a:spcPts val="0"/>
              </a:spcBef>
              <a:spcAft>
                <a:spcPts val="300"/>
              </a:spcAft>
              <a:buClrTx/>
              <a:buNone/>
              <a:defRPr/>
            </a:pPr>
            <a:endParaRPr lang="en-US" sz="2800" b="0" dirty="0">
              <a:solidFill>
                <a:schemeClr val="accent1"/>
              </a:solidFill>
              <a:latin typeface="+mn-lt"/>
            </a:endParaRPr>
          </a:p>
          <a:p>
            <a:pPr marL="341313" indent="-341313">
              <a:lnSpc>
                <a:spcPct val="100000"/>
              </a:lnSpc>
              <a:spcBef>
                <a:spcPts val="0"/>
              </a:spcBef>
              <a:spcAft>
                <a:spcPts val="300"/>
              </a:spcAft>
              <a:buClrTx/>
              <a:buFont typeface="Century Gothic" panose="020B0502020202020204" pitchFamily="34" charset="0"/>
              <a:buChar char="●"/>
              <a:defRPr/>
            </a:pPr>
            <a:r>
              <a:rPr lang="en-US" sz="2800" b="0" dirty="0">
                <a:solidFill>
                  <a:schemeClr val="accent1"/>
                </a:solidFill>
                <a:latin typeface="+mn-lt"/>
              </a:rPr>
              <a:t>Taxed at Individual owner level (maximum rate 37% plus possible 3.8% of</a:t>
            </a:r>
          </a:p>
          <a:p>
            <a:pPr>
              <a:lnSpc>
                <a:spcPct val="100000"/>
              </a:lnSpc>
              <a:spcBef>
                <a:spcPts val="0"/>
              </a:spcBef>
              <a:spcAft>
                <a:spcPts val="300"/>
              </a:spcAft>
              <a:buClrTx/>
              <a:defRPr/>
            </a:pPr>
            <a:r>
              <a:rPr lang="en-US" sz="2800" b="0" dirty="0">
                <a:latin typeface="+mn-lt"/>
              </a:rPr>
              <a:t>     n</a:t>
            </a:r>
            <a:r>
              <a:rPr lang="en-US" sz="2800" b="0" dirty="0">
                <a:solidFill>
                  <a:schemeClr val="accent1"/>
                </a:solidFill>
                <a:latin typeface="+mn-lt"/>
              </a:rPr>
              <a:t>et investment income).</a:t>
            </a:r>
          </a:p>
          <a:p>
            <a:pPr marL="341313" indent="-341313">
              <a:lnSpc>
                <a:spcPct val="100000"/>
              </a:lnSpc>
              <a:spcBef>
                <a:spcPts val="0"/>
              </a:spcBef>
              <a:spcAft>
                <a:spcPts val="300"/>
              </a:spcAft>
              <a:buClrTx/>
              <a:buFont typeface="Century Gothic" panose="020B0502020202020204" pitchFamily="34" charset="0"/>
              <a:buChar char="●"/>
              <a:defRPr/>
            </a:pPr>
            <a:r>
              <a:rPr lang="en-US" sz="2800" b="0" dirty="0">
                <a:solidFill>
                  <a:schemeClr val="accent1"/>
                </a:solidFill>
                <a:latin typeface="+mn-lt"/>
              </a:rPr>
              <a:t>Section 199A QBI Deduction (TCJCA – 2017)</a:t>
            </a:r>
          </a:p>
          <a:p>
            <a:pPr marL="0" indent="0">
              <a:lnSpc>
                <a:spcPct val="100000"/>
              </a:lnSpc>
              <a:spcBef>
                <a:spcPts val="0"/>
              </a:spcBef>
              <a:spcAft>
                <a:spcPts val="300"/>
              </a:spcAft>
              <a:buClrTx/>
              <a:buNone/>
              <a:defRPr/>
            </a:pPr>
            <a:endParaRPr lang="en-US" sz="2800" b="0" dirty="0">
              <a:solidFill>
                <a:schemeClr val="accent1"/>
              </a:solidFill>
              <a:latin typeface="+mn-lt"/>
            </a:endParaRPr>
          </a:p>
          <a:p>
            <a:pPr marL="0" indent="0">
              <a:lnSpc>
                <a:spcPct val="100000"/>
              </a:lnSpc>
              <a:spcBef>
                <a:spcPts val="0"/>
              </a:spcBef>
              <a:spcAft>
                <a:spcPts val="300"/>
              </a:spcAft>
              <a:buClrTx/>
              <a:buNone/>
              <a:defRPr/>
            </a:pPr>
            <a:endParaRPr lang="en-US" sz="2800" b="0" dirty="0">
              <a:solidFill>
                <a:schemeClr val="accent1"/>
              </a:solidFill>
              <a:latin typeface="+mn-lt"/>
            </a:endParaRPr>
          </a:p>
          <a:p>
            <a:pPr marL="341313" indent="-341313">
              <a:lnSpc>
                <a:spcPct val="100000"/>
              </a:lnSpc>
              <a:spcBef>
                <a:spcPts val="0"/>
              </a:spcBef>
              <a:spcAft>
                <a:spcPts val="300"/>
              </a:spcAft>
              <a:buClrTx/>
              <a:buFont typeface="Century Gothic" panose="020B0502020202020204" pitchFamily="34" charset="0"/>
              <a:buChar char="●"/>
              <a:defRPr/>
            </a:pPr>
            <a:endParaRPr lang="en-US" sz="2800" b="0" dirty="0">
              <a:solidFill>
                <a:schemeClr val="accent1"/>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349107905"/>
              </p:ext>
            </p:extLst>
          </p:nvPr>
        </p:nvGraphicFramePr>
        <p:xfrm>
          <a:off x="859017" y="3925146"/>
          <a:ext cx="5908040" cy="2291080"/>
        </p:xfrm>
        <a:graphic>
          <a:graphicData uri="http://schemas.openxmlformats.org/drawingml/2006/table">
            <a:tbl>
              <a:tblPr firstRow="1" bandRow="1">
                <a:tableStyleId>{5C22544A-7EE6-4342-B048-85BDC9FD1C3A}</a:tableStyleId>
              </a:tblPr>
              <a:tblGrid>
                <a:gridCol w="3286760">
                  <a:extLst>
                    <a:ext uri="{9D8B030D-6E8A-4147-A177-3AD203B41FA5}">
                      <a16:colId xmlns:a16="http://schemas.microsoft.com/office/drawing/2014/main" val="20000"/>
                    </a:ext>
                  </a:extLst>
                </a:gridCol>
                <a:gridCol w="2621280">
                  <a:extLst>
                    <a:ext uri="{9D8B030D-6E8A-4147-A177-3AD203B41FA5}">
                      <a16:colId xmlns:a16="http://schemas.microsoft.com/office/drawing/2014/main" val="20001"/>
                    </a:ext>
                  </a:extLst>
                </a:gridCol>
              </a:tblGrid>
              <a:tr h="370840">
                <a:tc>
                  <a:txBody>
                    <a:bodyPr/>
                    <a:lstStyle/>
                    <a:p>
                      <a:r>
                        <a:rPr lang="en-US" dirty="0"/>
                        <a:t>Taxable Income Threshold</a:t>
                      </a:r>
                    </a:p>
                  </a:txBody>
                  <a:tcPr/>
                </a:tc>
                <a:tc>
                  <a:txBody>
                    <a:bodyPr/>
                    <a:lstStyle/>
                    <a:p>
                      <a:r>
                        <a:rPr lang="en-US" dirty="0"/>
                        <a:t>Application</a:t>
                      </a:r>
                    </a:p>
                  </a:txBody>
                  <a:tcPr/>
                </a:tc>
                <a:extLst>
                  <a:ext uri="{0D108BD9-81ED-4DB2-BD59-A6C34878D82A}">
                    <a16:rowId xmlns:a16="http://schemas.microsoft.com/office/drawing/2014/main" val="10000"/>
                  </a:ext>
                </a:extLst>
              </a:tr>
              <a:tr h="370840">
                <a:tc>
                  <a:txBody>
                    <a:bodyPr/>
                    <a:lstStyle/>
                    <a:p>
                      <a:r>
                        <a:rPr lang="en-US" dirty="0"/>
                        <a:t>$321,400 and less MFJ</a:t>
                      </a:r>
                    </a:p>
                    <a:p>
                      <a:r>
                        <a:rPr lang="en-US" dirty="0"/>
                        <a:t>$160,700 (single)</a:t>
                      </a:r>
                    </a:p>
                  </a:txBody>
                  <a:tcPr/>
                </a:tc>
                <a:tc>
                  <a:txBody>
                    <a:bodyPr/>
                    <a:lstStyle/>
                    <a:p>
                      <a:r>
                        <a:rPr lang="en-US" dirty="0"/>
                        <a:t>All pass</a:t>
                      </a:r>
                      <a:r>
                        <a:rPr lang="en-US" baseline="0" dirty="0"/>
                        <a:t> through entities</a:t>
                      </a:r>
                      <a:endParaRPr lang="en-US" dirty="0"/>
                    </a:p>
                  </a:txBody>
                  <a:tcPr/>
                </a:tc>
                <a:extLst>
                  <a:ext uri="{0D108BD9-81ED-4DB2-BD59-A6C34878D82A}">
                    <a16:rowId xmlns:a16="http://schemas.microsoft.com/office/drawing/2014/main" val="10001"/>
                  </a:ext>
                </a:extLst>
              </a:tr>
              <a:tr h="370840">
                <a:tc>
                  <a:txBody>
                    <a:bodyPr/>
                    <a:lstStyle/>
                    <a:p>
                      <a:r>
                        <a:rPr lang="en-US" dirty="0"/>
                        <a:t>$321,400</a:t>
                      </a:r>
                      <a:r>
                        <a:rPr lang="en-US" baseline="0" dirty="0"/>
                        <a:t> - $421,400 MFJ</a:t>
                      </a:r>
                    </a:p>
                    <a:p>
                      <a:r>
                        <a:rPr lang="en-US" baseline="0" dirty="0"/>
                        <a:t>$160,700 - $210,700 (single)</a:t>
                      </a:r>
                      <a:endParaRPr lang="en-US" dirty="0"/>
                    </a:p>
                  </a:txBody>
                  <a:tcPr/>
                </a:tc>
                <a:tc>
                  <a:txBody>
                    <a:bodyPr/>
                    <a:lstStyle/>
                    <a:p>
                      <a:r>
                        <a:rPr lang="en-US" dirty="0"/>
                        <a:t>Phase in</a:t>
                      </a:r>
                    </a:p>
                    <a:p>
                      <a:r>
                        <a:rPr lang="en-US" dirty="0"/>
                        <a:t>All pass through</a:t>
                      </a:r>
                      <a:r>
                        <a:rPr lang="en-US" baseline="0" dirty="0"/>
                        <a:t> entities</a:t>
                      </a:r>
                      <a:endParaRPr lang="en-US" dirty="0"/>
                    </a:p>
                  </a:txBody>
                  <a:tcPr/>
                </a:tc>
                <a:extLst>
                  <a:ext uri="{0D108BD9-81ED-4DB2-BD59-A6C34878D82A}">
                    <a16:rowId xmlns:a16="http://schemas.microsoft.com/office/drawing/2014/main" val="10002"/>
                  </a:ext>
                </a:extLst>
              </a:tr>
              <a:tr h="370840">
                <a:tc>
                  <a:txBody>
                    <a:bodyPr/>
                    <a:lstStyle/>
                    <a:p>
                      <a:r>
                        <a:rPr lang="en-US" dirty="0"/>
                        <a:t>Above</a:t>
                      </a:r>
                      <a:r>
                        <a:rPr lang="en-US" baseline="0" dirty="0"/>
                        <a:t> $421,400 MFJ</a:t>
                      </a:r>
                    </a:p>
                    <a:p>
                      <a:r>
                        <a:rPr lang="en-US" baseline="0" dirty="0"/>
                        <a:t>$210,700 (single)</a:t>
                      </a:r>
                      <a:endParaRPr lang="en-US" dirty="0"/>
                    </a:p>
                  </a:txBody>
                  <a:tcPr/>
                </a:tc>
                <a:tc>
                  <a:txBody>
                    <a:bodyPr/>
                    <a:lstStyle/>
                    <a:p>
                      <a:r>
                        <a:rPr lang="en-US" dirty="0"/>
                        <a:t>Exclude Specified Business</a:t>
                      </a:r>
                    </a:p>
                  </a:txBody>
                  <a:tcPr/>
                </a:tc>
                <a:extLst>
                  <a:ext uri="{0D108BD9-81ED-4DB2-BD59-A6C34878D82A}">
                    <a16:rowId xmlns:a16="http://schemas.microsoft.com/office/drawing/2014/main" val="10003"/>
                  </a:ext>
                </a:extLst>
              </a:tr>
            </a:tbl>
          </a:graphicData>
        </a:graphic>
      </p:graphicFrame>
      <p:sp>
        <p:nvSpPr>
          <p:cNvPr id="4" name="TextBox 3"/>
          <p:cNvSpPr txBox="1"/>
          <p:nvPr/>
        </p:nvSpPr>
        <p:spPr>
          <a:xfrm>
            <a:off x="7244861" y="2796104"/>
            <a:ext cx="4794739" cy="3308598"/>
          </a:xfrm>
          <a:prstGeom prst="rect">
            <a:avLst/>
          </a:prstGeom>
          <a:noFill/>
        </p:spPr>
        <p:txBody>
          <a:bodyPr wrap="square" rtlCol="0">
            <a:spAutoFit/>
          </a:bodyPr>
          <a:lstStyle/>
          <a:p>
            <a:r>
              <a:rPr lang="en-US" sz="1900" b="1" dirty="0">
                <a:solidFill>
                  <a:schemeClr val="accent2"/>
                </a:solidFill>
              </a:rPr>
              <a:t>Specified Business</a:t>
            </a:r>
          </a:p>
          <a:p>
            <a:r>
              <a:rPr lang="en-US" sz="1900" dirty="0">
                <a:solidFill>
                  <a:srgbClr val="002060"/>
                </a:solidFill>
              </a:rPr>
              <a:t>Any trade or business involving the performance of services in the fields of health, law, accounting, actuarial sciences, performing arts, consulting, athletics, financial services, brokerage services, or any trade or business where the principal asset of such trade or business is the reputation or skill of 1 or more of its employees”</a:t>
            </a:r>
          </a:p>
          <a:p>
            <a:r>
              <a:rPr lang="en-US" sz="1900" dirty="0">
                <a:solidFill>
                  <a:srgbClr val="002060"/>
                </a:solidFill>
              </a:rPr>
              <a:t> </a:t>
            </a:r>
            <a:r>
              <a:rPr lang="en-US" sz="1900" i="1" dirty="0">
                <a:solidFill>
                  <a:srgbClr val="002060"/>
                </a:solidFill>
              </a:rPr>
              <a:t>Architects and engineers excluded</a:t>
            </a:r>
          </a:p>
        </p:txBody>
      </p:sp>
    </p:spTree>
    <p:extLst>
      <p:ext uri="{BB962C8B-B14F-4D97-AF65-F5344CB8AC3E}">
        <p14:creationId xmlns:p14="http://schemas.microsoft.com/office/powerpoint/2010/main" val="1981103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latin typeface="+mj-lt"/>
              </a:rPr>
              <a:t>Business Entities – Pass Through Entities</a:t>
            </a:r>
          </a:p>
        </p:txBody>
      </p:sp>
      <p:sp>
        <p:nvSpPr>
          <p:cNvPr id="5" name="Rectangle 3"/>
          <p:cNvSpPr>
            <a:spLocks noGrp="1" noChangeArrowheads="1"/>
          </p:cNvSpPr>
          <p:nvPr>
            <p:ph type="body" sz="quarter" idx="13"/>
          </p:nvPr>
        </p:nvSpPr>
        <p:spPr>
          <a:xfrm>
            <a:off x="278746" y="1254493"/>
            <a:ext cx="11673840" cy="5471160"/>
          </a:xfrm>
        </p:spPr>
        <p:txBody>
          <a:bodyPr>
            <a:noAutofit/>
          </a:bodyPr>
          <a:lstStyle/>
          <a:p>
            <a:pPr marL="0" indent="0">
              <a:lnSpc>
                <a:spcPct val="100000"/>
              </a:lnSpc>
              <a:spcBef>
                <a:spcPts val="0"/>
              </a:spcBef>
              <a:spcAft>
                <a:spcPts val="300"/>
              </a:spcAft>
              <a:buClrTx/>
              <a:buNone/>
              <a:defRPr/>
            </a:pPr>
            <a:r>
              <a:rPr lang="en-US" sz="2800" dirty="0">
                <a:solidFill>
                  <a:schemeClr val="accent2"/>
                </a:solidFill>
                <a:latin typeface="+mn-lt"/>
              </a:rPr>
              <a:t>Section 199A 20% of QBI Deduction Calculation</a:t>
            </a:r>
          </a:p>
          <a:p>
            <a:pPr marL="855663" lvl="1" indent="-341313">
              <a:lnSpc>
                <a:spcPct val="100000"/>
              </a:lnSpc>
              <a:spcBef>
                <a:spcPts val="0"/>
              </a:spcBef>
              <a:spcAft>
                <a:spcPts val="300"/>
              </a:spcAft>
              <a:buClrTx/>
              <a:buSzPct val="85000"/>
              <a:buFont typeface="Century Gothic" panose="020B0502020202020204" pitchFamily="34" charset="0"/>
              <a:buChar char="●"/>
              <a:defRPr/>
            </a:pPr>
            <a:r>
              <a:rPr lang="en-US" sz="2300" b="0" dirty="0">
                <a:solidFill>
                  <a:schemeClr val="accent1"/>
                </a:solidFill>
                <a:latin typeface="+mn-lt"/>
              </a:rPr>
              <a:t>Taxable income less than $321,400  (MFJ)</a:t>
            </a:r>
          </a:p>
          <a:p>
            <a:pPr marL="1487488" lvl="3" indent="-338138">
              <a:lnSpc>
                <a:spcPct val="100000"/>
              </a:lnSpc>
              <a:spcBef>
                <a:spcPts val="0"/>
              </a:spcBef>
              <a:spcAft>
                <a:spcPts val="300"/>
              </a:spcAft>
              <a:buClrTx/>
              <a:buFont typeface="Century Gothic" panose="020B0502020202020204" pitchFamily="34" charset="0"/>
              <a:buChar char="●"/>
              <a:defRPr/>
            </a:pPr>
            <a:r>
              <a:rPr lang="en-US" sz="2200" b="0" dirty="0">
                <a:solidFill>
                  <a:srgbClr val="00407F"/>
                </a:solidFill>
                <a:latin typeface="Century Gothic" panose="020F0302020204030204"/>
              </a:rPr>
              <a:t>Lesser of:</a:t>
            </a:r>
          </a:p>
          <a:p>
            <a:pPr marL="1606550" lvl="4" indent="0">
              <a:lnSpc>
                <a:spcPct val="100000"/>
              </a:lnSpc>
              <a:spcBef>
                <a:spcPts val="0"/>
              </a:spcBef>
              <a:spcAft>
                <a:spcPts val="300"/>
              </a:spcAft>
              <a:buClrTx/>
              <a:buNone/>
              <a:defRPr/>
            </a:pPr>
            <a:r>
              <a:rPr lang="en-US" sz="2200" b="0" dirty="0">
                <a:solidFill>
                  <a:srgbClr val="00407F"/>
                </a:solidFill>
                <a:latin typeface="Century Gothic" panose="020F0302020204030204"/>
              </a:rPr>
              <a:t> a) 20% of QBI, or</a:t>
            </a:r>
          </a:p>
          <a:p>
            <a:pPr marL="1606550" lvl="4" indent="0">
              <a:lnSpc>
                <a:spcPct val="100000"/>
              </a:lnSpc>
              <a:spcBef>
                <a:spcPts val="0"/>
              </a:spcBef>
              <a:spcAft>
                <a:spcPts val="300"/>
              </a:spcAft>
              <a:buClrTx/>
              <a:buNone/>
              <a:defRPr/>
            </a:pPr>
            <a:r>
              <a:rPr lang="en-US" sz="2200" b="0" dirty="0">
                <a:solidFill>
                  <a:srgbClr val="00407F"/>
                </a:solidFill>
                <a:latin typeface="Century Gothic" panose="020F0302020204030204"/>
              </a:rPr>
              <a:t> b) 20% of taxpayer’s total taxable income (excluding capital gains) </a:t>
            </a:r>
          </a:p>
          <a:p>
            <a:pPr marL="1030288" lvl="2" indent="-338138">
              <a:lnSpc>
                <a:spcPct val="100000"/>
              </a:lnSpc>
              <a:spcBef>
                <a:spcPts val="0"/>
              </a:spcBef>
              <a:spcAft>
                <a:spcPts val="300"/>
              </a:spcAft>
              <a:buClrTx/>
              <a:buFont typeface="Century Gothic" panose="020B0502020202020204" pitchFamily="34" charset="0"/>
              <a:buChar char="●"/>
              <a:defRPr/>
            </a:pPr>
            <a:r>
              <a:rPr lang="en-US" sz="2200" b="0" dirty="0">
                <a:solidFill>
                  <a:schemeClr val="accent1"/>
                </a:solidFill>
                <a:latin typeface="+mn-lt"/>
              </a:rPr>
              <a:t>If Not a “Specified Service Business”: Taxable income above $421,400 (MFJ): </a:t>
            </a:r>
          </a:p>
          <a:p>
            <a:pPr marL="1487488" lvl="3" indent="-338138">
              <a:lnSpc>
                <a:spcPct val="100000"/>
              </a:lnSpc>
              <a:spcBef>
                <a:spcPts val="0"/>
              </a:spcBef>
              <a:spcAft>
                <a:spcPts val="300"/>
              </a:spcAft>
              <a:buClrTx/>
              <a:buFont typeface="Century Gothic" panose="020B0502020202020204" pitchFamily="34" charset="0"/>
              <a:buChar char="●"/>
              <a:defRPr/>
            </a:pPr>
            <a:r>
              <a:rPr lang="en-US" sz="2100" dirty="0">
                <a:solidFill>
                  <a:schemeClr val="accent1"/>
                </a:solidFill>
                <a:latin typeface="+mn-lt"/>
              </a:rPr>
              <a:t>Lesser of (1) or (2)</a:t>
            </a:r>
            <a:r>
              <a:rPr lang="en-US" sz="2100" b="0" dirty="0">
                <a:solidFill>
                  <a:schemeClr val="accent1"/>
                </a:solidFill>
                <a:latin typeface="+mn-lt"/>
              </a:rPr>
              <a:t>:</a:t>
            </a:r>
          </a:p>
          <a:p>
            <a:pPr marL="2063750" lvl="4" indent="-457200">
              <a:lnSpc>
                <a:spcPct val="100000"/>
              </a:lnSpc>
              <a:spcBef>
                <a:spcPts val="0"/>
              </a:spcBef>
              <a:spcAft>
                <a:spcPts val="300"/>
              </a:spcAft>
              <a:buClrTx/>
              <a:buAutoNum type="arabicParenR"/>
              <a:defRPr/>
            </a:pPr>
            <a:r>
              <a:rPr lang="en-US" sz="2100" b="0" dirty="0">
                <a:solidFill>
                  <a:schemeClr val="accent1"/>
                </a:solidFill>
                <a:latin typeface="+mn-lt"/>
              </a:rPr>
              <a:t>Lesser of : </a:t>
            </a:r>
          </a:p>
          <a:p>
            <a:pPr marL="2006600" lvl="5" indent="0">
              <a:lnSpc>
                <a:spcPct val="100000"/>
              </a:lnSpc>
              <a:spcBef>
                <a:spcPts val="0"/>
              </a:spcBef>
              <a:spcAft>
                <a:spcPts val="300"/>
              </a:spcAft>
              <a:buNone/>
              <a:defRPr/>
            </a:pPr>
            <a:r>
              <a:rPr lang="en-US" sz="2000" b="0" dirty="0">
                <a:solidFill>
                  <a:schemeClr val="accent1"/>
                </a:solidFill>
              </a:rPr>
              <a:t>a) 20% of QBI or </a:t>
            </a:r>
          </a:p>
          <a:p>
            <a:pPr marL="2006600" lvl="5" indent="0">
              <a:lnSpc>
                <a:spcPct val="100000"/>
              </a:lnSpc>
              <a:spcBef>
                <a:spcPts val="0"/>
              </a:spcBef>
              <a:spcAft>
                <a:spcPts val="300"/>
              </a:spcAft>
              <a:buNone/>
              <a:defRPr/>
            </a:pPr>
            <a:r>
              <a:rPr lang="en-US" sz="2000" b="0" dirty="0">
                <a:solidFill>
                  <a:schemeClr val="accent1"/>
                </a:solidFill>
              </a:rPr>
              <a:t>b) 20% of overall taxable income or</a:t>
            </a:r>
          </a:p>
          <a:p>
            <a:pPr marL="1606550" lvl="4" indent="0">
              <a:lnSpc>
                <a:spcPct val="100000"/>
              </a:lnSpc>
              <a:spcBef>
                <a:spcPts val="0"/>
              </a:spcBef>
              <a:spcAft>
                <a:spcPts val="300"/>
              </a:spcAft>
              <a:buClrTx/>
              <a:buNone/>
              <a:defRPr/>
            </a:pPr>
            <a:r>
              <a:rPr lang="en-US" sz="2100" b="0" dirty="0">
                <a:solidFill>
                  <a:schemeClr val="accent1"/>
                </a:solidFill>
                <a:latin typeface="+mn-lt"/>
              </a:rPr>
              <a:t>2)  Greater of: </a:t>
            </a:r>
          </a:p>
          <a:p>
            <a:pPr marL="1889125" lvl="5" indent="0">
              <a:lnSpc>
                <a:spcPct val="100000"/>
              </a:lnSpc>
              <a:spcBef>
                <a:spcPts val="0"/>
              </a:spcBef>
              <a:spcAft>
                <a:spcPts val="300"/>
              </a:spcAft>
              <a:buNone/>
              <a:defRPr/>
            </a:pPr>
            <a:r>
              <a:rPr lang="en-US" sz="2000" b="0" dirty="0">
                <a:solidFill>
                  <a:schemeClr val="accent1"/>
                </a:solidFill>
                <a:latin typeface="+mn-lt"/>
              </a:rPr>
              <a:t>  a) 50% of W-2 Wages; or</a:t>
            </a:r>
          </a:p>
          <a:p>
            <a:pPr marL="1889125" lvl="5" indent="0">
              <a:lnSpc>
                <a:spcPct val="100000"/>
              </a:lnSpc>
              <a:spcBef>
                <a:spcPts val="0"/>
              </a:spcBef>
              <a:spcAft>
                <a:spcPts val="300"/>
              </a:spcAft>
              <a:buNone/>
              <a:defRPr/>
            </a:pPr>
            <a:r>
              <a:rPr lang="en-US" sz="2000" b="0" dirty="0">
                <a:solidFill>
                  <a:schemeClr val="accent1"/>
                </a:solidFill>
                <a:latin typeface="+mn-lt"/>
              </a:rPr>
              <a:t>  b) 25% of W-2 Wages plus 2.5% of unadjusted basis </a:t>
            </a:r>
          </a:p>
          <a:p>
            <a:pPr marL="803275" lvl="2">
              <a:lnSpc>
                <a:spcPct val="100000"/>
              </a:lnSpc>
              <a:spcBef>
                <a:spcPts val="0"/>
              </a:spcBef>
              <a:spcAft>
                <a:spcPts val="300"/>
              </a:spcAft>
              <a:buClr>
                <a:srgbClr val="002060"/>
              </a:buClr>
              <a:defRPr/>
            </a:pPr>
            <a:r>
              <a:rPr lang="en-US" sz="2200" b="0" dirty="0">
                <a:solidFill>
                  <a:schemeClr val="accent1"/>
                </a:solidFill>
                <a:latin typeface="+mn-lt"/>
              </a:rPr>
              <a:t>Taxable income between $321,400 - $421,400 (Phase in/Phase out)</a:t>
            </a:r>
          </a:p>
          <a:p>
            <a:pPr marL="803275" lvl="2">
              <a:lnSpc>
                <a:spcPct val="100000"/>
              </a:lnSpc>
              <a:spcBef>
                <a:spcPts val="0"/>
              </a:spcBef>
              <a:spcAft>
                <a:spcPts val="300"/>
              </a:spcAft>
              <a:defRPr/>
            </a:pPr>
            <a:endParaRPr lang="en-US" sz="1600" b="0" dirty="0">
              <a:solidFill>
                <a:schemeClr val="accent1"/>
              </a:solidFill>
              <a:latin typeface="+mn-lt"/>
            </a:endParaRPr>
          </a:p>
        </p:txBody>
      </p:sp>
    </p:spTree>
    <p:extLst>
      <p:ext uri="{BB962C8B-B14F-4D97-AF65-F5344CB8AC3E}">
        <p14:creationId xmlns:p14="http://schemas.microsoft.com/office/powerpoint/2010/main" val="2365722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latin typeface="+mj-lt"/>
                <a:ea typeface="ＭＳ Ｐゴシック" pitchFamily="80" charset="-128"/>
              </a:rPr>
              <a:t>Creditor Protection Issues </a:t>
            </a:r>
            <a:endParaRPr lang="en-US" dirty="0">
              <a:solidFill>
                <a:schemeClr val="bg1"/>
              </a:solidFill>
              <a:latin typeface="+mj-lt"/>
            </a:endParaRPr>
          </a:p>
        </p:txBody>
      </p:sp>
      <p:sp>
        <p:nvSpPr>
          <p:cNvPr id="3" name="Rectangle 2"/>
          <p:cNvSpPr/>
          <p:nvPr/>
        </p:nvSpPr>
        <p:spPr>
          <a:xfrm>
            <a:off x="472963" y="1186035"/>
            <a:ext cx="11382703" cy="5262979"/>
          </a:xfrm>
          <a:prstGeom prst="rect">
            <a:avLst/>
          </a:prstGeom>
        </p:spPr>
        <p:txBody>
          <a:bodyPr wrap="square">
            <a:spAutoFit/>
          </a:bodyPr>
          <a:lstStyle/>
          <a:p>
            <a:r>
              <a:rPr lang="en-US" altLang="en-US" sz="2800" b="1" dirty="0">
                <a:solidFill>
                  <a:schemeClr val="accent2"/>
                </a:solidFill>
                <a:ea typeface="ＭＳ Ｐゴシック" pitchFamily="80" charset="-128"/>
              </a:rPr>
              <a:t>Asset Exposure</a:t>
            </a:r>
          </a:p>
          <a:p>
            <a:pPr lvl="1"/>
            <a:r>
              <a:rPr lang="en-US" altLang="en-US" sz="2800" b="1" dirty="0">
                <a:solidFill>
                  <a:schemeClr val="accent1"/>
                </a:solidFill>
                <a:ea typeface="ＭＳ Ｐゴシック" pitchFamily="80" charset="-128"/>
              </a:rPr>
              <a:t>Corporations</a:t>
            </a:r>
          </a:p>
          <a:p>
            <a:pPr marL="1371600" lvl="2" indent="-457200">
              <a:buFont typeface="Century Gothic" panose="020B0502020202020204" pitchFamily="34" charset="0"/>
              <a:buChar char="●"/>
            </a:pPr>
            <a:r>
              <a:rPr lang="en-US" altLang="en-US" sz="2800" dirty="0">
                <a:solidFill>
                  <a:schemeClr val="accent1"/>
                </a:solidFill>
                <a:ea typeface="ＭＳ Ｐゴシック" pitchFamily="80" charset="-128"/>
              </a:rPr>
              <a:t>All corporate assets available to satisfy creditor claims</a:t>
            </a:r>
          </a:p>
          <a:p>
            <a:pPr marL="1371600" lvl="2" indent="-457200">
              <a:buFont typeface="Century Gothic" panose="020B0502020202020204" pitchFamily="34" charset="0"/>
              <a:buChar char="●"/>
            </a:pPr>
            <a:r>
              <a:rPr lang="en-US" altLang="en-US" sz="2800" dirty="0">
                <a:solidFill>
                  <a:schemeClr val="accent1"/>
                </a:solidFill>
                <a:ea typeface="ＭＳ Ｐゴシック" pitchFamily="80" charset="-128"/>
              </a:rPr>
              <a:t>Professional’s personal assets: </a:t>
            </a:r>
          </a:p>
          <a:p>
            <a:pPr marL="1828800" lvl="3" indent="-457200">
              <a:buFont typeface="Century Gothic" panose="020B0502020202020204" pitchFamily="34" charset="0"/>
              <a:buChar char="●"/>
            </a:pPr>
            <a:r>
              <a:rPr lang="en-US" altLang="en-US" sz="2600" dirty="0">
                <a:solidFill>
                  <a:schemeClr val="accent1"/>
                </a:solidFill>
                <a:ea typeface="ＭＳ Ｐゴシック" pitchFamily="80" charset="-128"/>
              </a:rPr>
              <a:t>Liable for his/her own malpractice, </a:t>
            </a:r>
          </a:p>
          <a:p>
            <a:pPr marL="1828800" lvl="3" indent="-457200">
              <a:buFont typeface="Century Gothic" panose="020B0502020202020204" pitchFamily="34" charset="0"/>
              <a:buChar char="●"/>
            </a:pPr>
            <a:r>
              <a:rPr lang="en-US" altLang="en-US" sz="2600" dirty="0">
                <a:solidFill>
                  <a:schemeClr val="accent1"/>
                </a:solidFill>
                <a:ea typeface="ＭＳ Ｐゴシック" pitchFamily="80" charset="-128"/>
              </a:rPr>
              <a:t>Not liable for malpractice of others</a:t>
            </a:r>
          </a:p>
          <a:p>
            <a:pPr lvl="1"/>
            <a:r>
              <a:rPr lang="en-US" altLang="en-US" sz="2800" b="1" dirty="0">
                <a:solidFill>
                  <a:schemeClr val="accent1"/>
                </a:solidFill>
                <a:ea typeface="ＭＳ Ｐゴシック" pitchFamily="80" charset="-128"/>
              </a:rPr>
              <a:t>Limited Liability Companies/Limited Liability Partnerships</a:t>
            </a:r>
          </a:p>
          <a:p>
            <a:pPr marL="1371600" lvl="2" indent="-457200">
              <a:buFont typeface="Century Gothic" panose="020B0502020202020204" pitchFamily="34" charset="0"/>
              <a:buChar char="●"/>
            </a:pPr>
            <a:r>
              <a:rPr lang="en-US" altLang="en-US" sz="2800" dirty="0">
                <a:solidFill>
                  <a:schemeClr val="accent1"/>
                </a:solidFill>
                <a:ea typeface="ＭＳ Ｐゴシック" pitchFamily="80" charset="-128"/>
              </a:rPr>
              <a:t>All LLC/partnership assets available to satisfy creditor claims</a:t>
            </a:r>
          </a:p>
          <a:p>
            <a:pPr marL="1371600" lvl="2" indent="-457200">
              <a:buFont typeface="Century Gothic" panose="020B0502020202020204" pitchFamily="34" charset="0"/>
              <a:buChar char="●"/>
            </a:pPr>
            <a:r>
              <a:rPr lang="en-US" altLang="en-US" sz="2800" dirty="0">
                <a:solidFill>
                  <a:schemeClr val="accent1"/>
                </a:solidFill>
                <a:ea typeface="ＭＳ Ｐゴシック" pitchFamily="80" charset="-128"/>
              </a:rPr>
              <a:t>Professional’s personal assets:</a:t>
            </a:r>
          </a:p>
          <a:p>
            <a:pPr marL="1828800" lvl="3" indent="-457200">
              <a:buFont typeface="Century Gothic" panose="020B0502020202020204" pitchFamily="34" charset="0"/>
              <a:buChar char="●"/>
            </a:pPr>
            <a:r>
              <a:rPr lang="en-US" altLang="en-US" sz="2600" dirty="0">
                <a:solidFill>
                  <a:schemeClr val="accent1"/>
                </a:solidFill>
                <a:ea typeface="ＭＳ Ｐゴシック" pitchFamily="80" charset="-128"/>
              </a:rPr>
              <a:t>Liable for own malpractice</a:t>
            </a:r>
          </a:p>
          <a:p>
            <a:pPr marL="1828800" lvl="3" indent="-457200">
              <a:buFont typeface="Century Gothic" panose="020B0502020202020204" pitchFamily="34" charset="0"/>
              <a:buChar char="●"/>
            </a:pPr>
            <a:r>
              <a:rPr lang="en-US" altLang="en-US" sz="2600" dirty="0">
                <a:solidFill>
                  <a:schemeClr val="accent1"/>
                </a:solidFill>
                <a:ea typeface="ＭＳ Ｐゴシック" pitchFamily="80" charset="-128"/>
              </a:rPr>
              <a:t>Not liable for others</a:t>
            </a:r>
          </a:p>
        </p:txBody>
      </p:sp>
    </p:spTree>
    <p:extLst>
      <p:ext uri="{BB962C8B-B14F-4D97-AF65-F5344CB8AC3E}">
        <p14:creationId xmlns:p14="http://schemas.microsoft.com/office/powerpoint/2010/main" val="2766850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latin typeface="+mj-lt"/>
                <a:ea typeface="ＭＳ Ｐゴシック" pitchFamily="80" charset="-128"/>
              </a:rPr>
              <a:t>Creditor Protection Issues </a:t>
            </a:r>
            <a:endParaRPr lang="en-US" dirty="0">
              <a:solidFill>
                <a:schemeClr val="bg1"/>
              </a:solidFill>
              <a:latin typeface="+mj-lt"/>
            </a:endParaRPr>
          </a:p>
        </p:txBody>
      </p:sp>
      <p:sp>
        <p:nvSpPr>
          <p:cNvPr id="3" name="Rectangle 2"/>
          <p:cNvSpPr/>
          <p:nvPr/>
        </p:nvSpPr>
        <p:spPr>
          <a:xfrm>
            <a:off x="457201" y="1338163"/>
            <a:ext cx="11319640" cy="3862596"/>
          </a:xfrm>
          <a:prstGeom prst="rect">
            <a:avLst/>
          </a:prstGeom>
        </p:spPr>
        <p:txBody>
          <a:bodyPr wrap="square">
            <a:spAutoFit/>
          </a:bodyPr>
          <a:lstStyle/>
          <a:p>
            <a:r>
              <a:rPr lang="en-US" altLang="en-US" sz="3200" b="1" dirty="0">
                <a:solidFill>
                  <a:schemeClr val="accent2"/>
                </a:solidFill>
                <a:ea typeface="ＭＳ Ｐゴシック" pitchFamily="80" charset="-128"/>
              </a:rPr>
              <a:t>Asset Exposure</a:t>
            </a:r>
          </a:p>
          <a:p>
            <a:pPr>
              <a:spcBef>
                <a:spcPts val="600"/>
              </a:spcBef>
              <a:spcAft>
                <a:spcPts val="600"/>
              </a:spcAft>
            </a:pPr>
            <a:r>
              <a:rPr lang="en-US" altLang="en-US" sz="2800" b="1" dirty="0">
                <a:solidFill>
                  <a:schemeClr val="accent1"/>
                </a:solidFill>
                <a:ea typeface="ＭＳ Ｐゴシック" pitchFamily="80" charset="-128"/>
              </a:rPr>
              <a:t>General Partnerships</a:t>
            </a:r>
          </a:p>
          <a:p>
            <a:pPr marL="457200"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All partnership assets available to satisfy creditor claims</a:t>
            </a:r>
          </a:p>
          <a:p>
            <a:pPr marL="457200"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Professional’s personal assets:</a:t>
            </a:r>
          </a:p>
          <a:p>
            <a:pPr marL="914400"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Subject to claims for their own malpractice and for the malpractice of their partners, </a:t>
            </a:r>
          </a:p>
          <a:p>
            <a:pPr marL="914400"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Subject to claims for other partnership liabilities</a:t>
            </a:r>
          </a:p>
        </p:txBody>
      </p:sp>
    </p:spTree>
    <p:extLst>
      <p:ext uri="{BB962C8B-B14F-4D97-AF65-F5344CB8AC3E}">
        <p14:creationId xmlns:p14="http://schemas.microsoft.com/office/powerpoint/2010/main" val="2766850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latin typeface="+mj-lt"/>
              </a:rPr>
              <a:t>Creditor Protection Issues</a:t>
            </a:r>
          </a:p>
        </p:txBody>
      </p:sp>
      <p:sp>
        <p:nvSpPr>
          <p:cNvPr id="3" name="Content Placeholder 2"/>
          <p:cNvSpPr>
            <a:spLocks noGrp="1"/>
          </p:cNvSpPr>
          <p:nvPr>
            <p:ph idx="1"/>
          </p:nvPr>
        </p:nvSpPr>
        <p:spPr>
          <a:xfrm>
            <a:off x="383717" y="1366402"/>
            <a:ext cx="11437620" cy="3389035"/>
          </a:xfrm>
        </p:spPr>
        <p:txBody>
          <a:bodyPr>
            <a:noAutofit/>
          </a:bodyPr>
          <a:lstStyle/>
          <a:p>
            <a:pPr marL="0" indent="0">
              <a:lnSpc>
                <a:spcPct val="100000"/>
              </a:lnSpc>
              <a:spcBef>
                <a:spcPts val="600"/>
              </a:spcBef>
              <a:spcAft>
                <a:spcPts val="600"/>
              </a:spcAft>
              <a:buClr>
                <a:schemeClr val="accent1"/>
              </a:buClr>
              <a:buNone/>
            </a:pPr>
            <a:r>
              <a:rPr lang="en-US" sz="2800" dirty="0">
                <a:solidFill>
                  <a:schemeClr val="accent2"/>
                </a:solidFill>
                <a:latin typeface="Century Gothic" panose="020B0502020202020204" pitchFamily="34" charset="0"/>
              </a:rPr>
              <a:t>Creditor Protection Planning</a:t>
            </a:r>
          </a:p>
          <a:p>
            <a:pPr marL="339725" indent="-339725">
              <a:lnSpc>
                <a:spcPct val="100000"/>
              </a:lnSpc>
              <a:spcBef>
                <a:spcPts val="600"/>
              </a:spcBef>
              <a:spcAft>
                <a:spcPts val="600"/>
              </a:spcAft>
              <a:buClr>
                <a:schemeClr val="accent1"/>
              </a:buClr>
            </a:pPr>
            <a:r>
              <a:rPr lang="en-US" sz="2800" b="0" dirty="0">
                <a:solidFill>
                  <a:schemeClr val="accent1"/>
                </a:solidFill>
                <a:latin typeface="Century Gothic" panose="020B0502020202020204" pitchFamily="34" charset="0"/>
              </a:rPr>
              <a:t>Planning to preserve and protect wealth from future creditors, lawsuits, judgments before a claim or threat of a claim. </a:t>
            </a:r>
          </a:p>
        </p:txBody>
      </p:sp>
    </p:spTree>
    <p:extLst>
      <p:ext uri="{BB962C8B-B14F-4D97-AF65-F5344CB8AC3E}">
        <p14:creationId xmlns:p14="http://schemas.microsoft.com/office/powerpoint/2010/main" val="2393626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2BF770-3F65-4D18-8210-946BF7F1B11C}"/>
              </a:ext>
            </a:extLst>
          </p:cNvPr>
          <p:cNvSpPr/>
          <p:nvPr/>
        </p:nvSpPr>
        <p:spPr>
          <a:xfrm>
            <a:off x="-702129" y="1234736"/>
            <a:ext cx="13307786" cy="58028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2400" dirty="0">
                <a:solidFill>
                  <a:schemeClr val="bg1"/>
                </a:solidFill>
                <a:latin typeface="+mj-lt"/>
              </a:rPr>
              <a:t>Creditor Protection Strategies - Insurance</a:t>
            </a:r>
          </a:p>
        </p:txBody>
      </p:sp>
      <p:sp>
        <p:nvSpPr>
          <p:cNvPr id="3" name="Content Placeholder 2"/>
          <p:cNvSpPr>
            <a:spLocks noGrp="1"/>
          </p:cNvSpPr>
          <p:nvPr>
            <p:ph idx="1"/>
          </p:nvPr>
        </p:nvSpPr>
        <p:spPr>
          <a:xfrm>
            <a:off x="363488" y="1234736"/>
            <a:ext cx="11437620" cy="5194528"/>
          </a:xfrm>
          <a:solidFill>
            <a:schemeClr val="bg1">
              <a:alpha val="60000"/>
            </a:schemeClr>
          </a:solidFill>
        </p:spPr>
        <p:txBody>
          <a:bodyPr>
            <a:normAutofit fontScale="25000" lnSpcReduction="20000"/>
          </a:bodyPr>
          <a:lstStyle/>
          <a:p>
            <a:pPr marL="0" indent="0">
              <a:spcBef>
                <a:spcPts val="0"/>
              </a:spcBef>
              <a:buClr>
                <a:schemeClr val="accent1"/>
              </a:buClr>
              <a:buNone/>
            </a:pPr>
            <a:r>
              <a:rPr lang="en-US" sz="11200" dirty="0">
                <a:solidFill>
                  <a:schemeClr val="accent2"/>
                </a:solidFill>
                <a:latin typeface="Century Gothic" panose="020B0502020202020204" pitchFamily="34" charset="0"/>
              </a:rPr>
              <a:t>Insurance complements asset protection planning. Manage risks:</a:t>
            </a:r>
          </a:p>
          <a:p>
            <a:pPr marL="336550" lvl="1" indent="-336550">
              <a:spcBef>
                <a:spcPts val="0"/>
              </a:spcBef>
              <a:buClr>
                <a:schemeClr val="accent1"/>
              </a:buClr>
            </a:pPr>
            <a:r>
              <a:rPr lang="en-US" sz="11200" b="0" dirty="0">
                <a:solidFill>
                  <a:schemeClr val="accent1"/>
                </a:solidFill>
                <a:latin typeface="Century Gothic" panose="020B0502020202020204" pitchFamily="34" charset="0"/>
              </a:rPr>
              <a:t>Review risks and appropriate insurance coverage</a:t>
            </a:r>
          </a:p>
          <a:p>
            <a:pPr marL="336550" lvl="1" indent="-336550">
              <a:spcBef>
                <a:spcPts val="0"/>
              </a:spcBef>
              <a:buClr>
                <a:schemeClr val="accent1"/>
              </a:buClr>
            </a:pPr>
            <a:r>
              <a:rPr lang="en-US" sz="11200" b="0" dirty="0">
                <a:solidFill>
                  <a:schemeClr val="accent1"/>
                </a:solidFill>
                <a:latin typeface="Century Gothic" panose="020B0502020202020204" pitchFamily="34" charset="0"/>
              </a:rPr>
              <a:t>Address gaps in coverage (inflation, new assets not previously covered)</a:t>
            </a:r>
          </a:p>
          <a:p>
            <a:pPr marL="336550" lvl="1" indent="-336550">
              <a:spcBef>
                <a:spcPts val="0"/>
              </a:spcBef>
              <a:buClr>
                <a:schemeClr val="accent1"/>
              </a:buClr>
            </a:pPr>
            <a:r>
              <a:rPr lang="en-US" sz="11200" b="0" dirty="0">
                <a:solidFill>
                  <a:schemeClr val="accent1"/>
                </a:solidFill>
                <a:latin typeface="Century Gothic" panose="020B0502020202020204" pitchFamily="34" charset="0"/>
              </a:rPr>
              <a:t>Due diligence on insurer/umbrella policy</a:t>
            </a:r>
          </a:p>
          <a:p>
            <a:pPr lvl="1" indent="-400050">
              <a:spcBef>
                <a:spcPts val="0"/>
              </a:spcBef>
              <a:buClr>
                <a:schemeClr val="accent1"/>
              </a:buClr>
            </a:pPr>
            <a:r>
              <a:rPr lang="en-US" sz="11200" b="0" dirty="0">
                <a:solidFill>
                  <a:schemeClr val="accent1"/>
                </a:solidFill>
                <a:latin typeface="Century Gothic" panose="020B0502020202020204" pitchFamily="34" charset="0"/>
              </a:rPr>
              <a:t>Professional Coverage</a:t>
            </a:r>
          </a:p>
          <a:p>
            <a:pPr lvl="1" indent="-400050">
              <a:spcBef>
                <a:spcPts val="0"/>
              </a:spcBef>
              <a:buClr>
                <a:schemeClr val="accent1"/>
              </a:buClr>
            </a:pPr>
            <a:r>
              <a:rPr lang="en-US" sz="11200" b="0" dirty="0">
                <a:solidFill>
                  <a:schemeClr val="accent1"/>
                </a:solidFill>
                <a:latin typeface="Century Gothic" panose="020B0502020202020204" pitchFamily="34" charset="0"/>
              </a:rPr>
              <a:t>Life Insurance</a:t>
            </a:r>
          </a:p>
          <a:p>
            <a:pPr lvl="1" indent="-400050">
              <a:spcBef>
                <a:spcPts val="0"/>
              </a:spcBef>
              <a:buClr>
                <a:schemeClr val="accent1"/>
              </a:buClr>
            </a:pPr>
            <a:r>
              <a:rPr lang="en-US" sz="11200" b="0" dirty="0">
                <a:solidFill>
                  <a:schemeClr val="accent1"/>
                </a:solidFill>
                <a:latin typeface="Century Gothic" panose="020B0502020202020204" pitchFamily="34" charset="0"/>
              </a:rPr>
              <a:t>Disability Income Insurance</a:t>
            </a:r>
          </a:p>
          <a:p>
            <a:pPr lvl="1" indent="-400050">
              <a:spcBef>
                <a:spcPts val="0"/>
              </a:spcBef>
              <a:buClr>
                <a:schemeClr val="accent1"/>
              </a:buClr>
            </a:pPr>
            <a:r>
              <a:rPr lang="en-US" sz="11200" b="0" dirty="0">
                <a:solidFill>
                  <a:schemeClr val="accent1"/>
                </a:solidFill>
                <a:latin typeface="Century Gothic" panose="020B0502020202020204" pitchFamily="34" charset="0"/>
              </a:rPr>
              <a:t>Long Term Care Insurance</a:t>
            </a:r>
          </a:p>
          <a:p>
            <a:pPr marL="0" indent="0">
              <a:spcBef>
                <a:spcPts val="0"/>
              </a:spcBef>
              <a:buClr>
                <a:schemeClr val="accent1"/>
              </a:buClr>
              <a:buNone/>
              <a:defRPr/>
            </a:pPr>
            <a:endParaRPr lang="en-US" altLang="en-US" sz="2800" b="0" kern="0" dirty="0">
              <a:solidFill>
                <a:schemeClr val="accent1"/>
              </a:solidFill>
              <a:latin typeface="Century Gothic" panose="020B0502020202020204" pitchFamily="34" charset="0"/>
            </a:endParaRPr>
          </a:p>
        </p:txBody>
      </p:sp>
      <p:grpSp>
        <p:nvGrpSpPr>
          <p:cNvPr id="19" name="Group 18"/>
          <p:cNvGrpSpPr/>
          <p:nvPr/>
        </p:nvGrpSpPr>
        <p:grpSpPr>
          <a:xfrm>
            <a:off x="6849199" y="2857500"/>
            <a:ext cx="3437189" cy="3499254"/>
            <a:chOff x="6849199" y="1767980"/>
            <a:chExt cx="4507385" cy="4588774"/>
          </a:xfrm>
        </p:grpSpPr>
        <p:sp>
          <p:nvSpPr>
            <p:cNvPr id="5" name="Teardrop 4"/>
            <p:cNvSpPr/>
            <p:nvPr/>
          </p:nvSpPr>
          <p:spPr>
            <a:xfrm rot="19889284">
              <a:off x="6849199" y="3787237"/>
              <a:ext cx="1128748" cy="1086891"/>
            </a:xfrm>
            <a:prstGeom prst="teardrop">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ardrop 5"/>
            <p:cNvSpPr/>
            <p:nvPr/>
          </p:nvSpPr>
          <p:spPr>
            <a:xfrm rot="19889284">
              <a:off x="8765985" y="5570256"/>
              <a:ext cx="721524" cy="731137"/>
            </a:xfrm>
            <a:prstGeom prst="teardrop">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ardrop 6"/>
            <p:cNvSpPr/>
            <p:nvPr/>
          </p:nvSpPr>
          <p:spPr>
            <a:xfrm rot="19889284">
              <a:off x="7341593" y="4781599"/>
              <a:ext cx="1441729" cy="1387719"/>
            </a:xfrm>
            <a:prstGeom prst="teardrop">
              <a:avLst/>
            </a:prstGeom>
            <a:solidFill>
              <a:schemeClr val="accent4">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ardrop 8"/>
            <p:cNvSpPr/>
            <p:nvPr/>
          </p:nvSpPr>
          <p:spPr>
            <a:xfrm rot="19889284">
              <a:off x="10227836" y="3559577"/>
              <a:ext cx="1128748" cy="1086891"/>
            </a:xfrm>
            <a:prstGeom prst="teardrop">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ardrop 9"/>
            <p:cNvSpPr/>
            <p:nvPr/>
          </p:nvSpPr>
          <p:spPr>
            <a:xfrm rot="19889284">
              <a:off x="7807037" y="2812642"/>
              <a:ext cx="1128748" cy="1086891"/>
            </a:xfrm>
            <a:prstGeom prst="teardrop">
              <a:avLst/>
            </a:prstGeom>
            <a:solidFill>
              <a:schemeClr val="accent4">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p:cNvSpPr/>
            <p:nvPr/>
          </p:nvSpPr>
          <p:spPr>
            <a:xfrm rot="19889284">
              <a:off x="8615192" y="3819276"/>
              <a:ext cx="1441729" cy="1387719"/>
            </a:xfrm>
            <a:prstGeom prst="teardrop">
              <a:avLst/>
            </a:prstGeom>
            <a:solidFill>
              <a:schemeClr val="accent4">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p:cNvSpPr/>
            <p:nvPr/>
          </p:nvSpPr>
          <p:spPr>
            <a:xfrm rot="19889284">
              <a:off x="9599768" y="1767980"/>
              <a:ext cx="721524" cy="731137"/>
            </a:xfrm>
            <a:prstGeom prst="teardrop">
              <a:avLst/>
            </a:prstGeom>
            <a:solidFill>
              <a:schemeClr val="accent4">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ardrop 12"/>
            <p:cNvSpPr/>
            <p:nvPr/>
          </p:nvSpPr>
          <p:spPr>
            <a:xfrm rot="20103392">
              <a:off x="6937345" y="2902957"/>
              <a:ext cx="721524" cy="731137"/>
            </a:xfrm>
            <a:prstGeom prst="teardrop">
              <a:avLst/>
            </a:prstGeom>
            <a:solidFill>
              <a:schemeClr val="accent4">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ardrop 13"/>
            <p:cNvSpPr/>
            <p:nvPr/>
          </p:nvSpPr>
          <p:spPr>
            <a:xfrm rot="20775796">
              <a:off x="10027911" y="2700326"/>
              <a:ext cx="721524" cy="731137"/>
            </a:xfrm>
            <a:prstGeom prst="teardrop">
              <a:avLst/>
            </a:prstGeom>
            <a:solidFill>
              <a:schemeClr val="accent4">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ardrop 14"/>
            <p:cNvSpPr/>
            <p:nvPr/>
          </p:nvSpPr>
          <p:spPr>
            <a:xfrm rot="19889284">
              <a:off x="9085448" y="2737022"/>
              <a:ext cx="721524" cy="731137"/>
            </a:xfrm>
            <a:prstGeom prst="teardrop">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ardrop 15"/>
            <p:cNvSpPr/>
            <p:nvPr/>
          </p:nvSpPr>
          <p:spPr>
            <a:xfrm rot="20171582">
              <a:off x="10550211" y="1865848"/>
              <a:ext cx="721524" cy="731137"/>
            </a:xfrm>
            <a:prstGeom prst="teardrop">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ardrop 16"/>
            <p:cNvSpPr/>
            <p:nvPr/>
          </p:nvSpPr>
          <p:spPr>
            <a:xfrm rot="19889284">
              <a:off x="8765984" y="1865848"/>
              <a:ext cx="721524" cy="731137"/>
            </a:xfrm>
            <a:prstGeom prst="teardrop">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ardrop 17"/>
            <p:cNvSpPr/>
            <p:nvPr/>
          </p:nvSpPr>
          <p:spPr>
            <a:xfrm rot="19889284">
              <a:off x="9712478" y="4969035"/>
              <a:ext cx="1441729" cy="1387719"/>
            </a:xfrm>
            <a:prstGeom prst="teardrop">
              <a:avLst/>
            </a:prstGeom>
            <a:solidFill>
              <a:schemeClr val="accent4">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68509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87" y="148391"/>
            <a:ext cx="11464413" cy="893534"/>
          </a:xfrm>
        </p:spPr>
        <p:txBody>
          <a:bodyPr>
            <a:normAutofit/>
          </a:bodyPr>
          <a:lstStyle/>
          <a:p>
            <a:r>
              <a:rPr lang="en-US" sz="2000" dirty="0">
                <a:solidFill>
                  <a:schemeClr val="bg1"/>
                </a:solidFill>
                <a:latin typeface="+mj-lt"/>
              </a:rPr>
              <a:t>Creditor Exemption Strategies – </a:t>
            </a:r>
            <a:br>
              <a:rPr lang="en-US" sz="2000" dirty="0">
                <a:solidFill>
                  <a:schemeClr val="bg1"/>
                </a:solidFill>
                <a:latin typeface="+mj-lt"/>
              </a:rPr>
            </a:br>
            <a:r>
              <a:rPr lang="en-US" sz="2000" dirty="0">
                <a:solidFill>
                  <a:schemeClr val="bg1"/>
                </a:solidFill>
                <a:latin typeface="+mj-lt"/>
              </a:rPr>
              <a:t>Life Insurance and Annuities</a:t>
            </a:r>
          </a:p>
        </p:txBody>
      </p:sp>
      <p:sp>
        <p:nvSpPr>
          <p:cNvPr id="3" name="Content Placeholder 2"/>
          <p:cNvSpPr>
            <a:spLocks noGrp="1"/>
          </p:cNvSpPr>
          <p:nvPr>
            <p:ph idx="1"/>
          </p:nvPr>
        </p:nvSpPr>
        <p:spPr>
          <a:xfrm>
            <a:off x="1084580" y="2156461"/>
            <a:ext cx="4947920" cy="1846916"/>
          </a:xfrm>
        </p:spPr>
        <p:txBody>
          <a:bodyPr>
            <a:normAutofit/>
          </a:bodyPr>
          <a:lstStyle/>
          <a:p>
            <a:pPr marL="0" indent="0">
              <a:lnSpc>
                <a:spcPct val="100000"/>
              </a:lnSpc>
              <a:spcBef>
                <a:spcPts val="600"/>
              </a:spcBef>
              <a:buNone/>
            </a:pPr>
            <a:r>
              <a:rPr lang="en-US" sz="3200" dirty="0">
                <a:solidFill>
                  <a:schemeClr val="accent2"/>
                </a:solidFill>
                <a:latin typeface="Century Gothic" panose="020B0502020202020204" pitchFamily="34" charset="0"/>
              </a:rPr>
              <a:t>Whose creditors?</a:t>
            </a:r>
          </a:p>
          <a:p>
            <a:pPr marL="342900" indent="-342900">
              <a:lnSpc>
                <a:spcPct val="100000"/>
              </a:lnSpc>
              <a:spcBef>
                <a:spcPts val="600"/>
              </a:spcBef>
              <a:buClr>
                <a:schemeClr val="accent1"/>
              </a:buClr>
            </a:pPr>
            <a:r>
              <a:rPr lang="en-US" sz="2800" b="0" dirty="0" err="1">
                <a:solidFill>
                  <a:schemeClr val="accent1"/>
                </a:solidFill>
                <a:latin typeface="Century Gothic" panose="020B0502020202020204" pitchFamily="34" charset="0"/>
              </a:rPr>
              <a:t>Policyowner’s</a:t>
            </a:r>
            <a:r>
              <a:rPr lang="en-US" sz="2800" b="0" dirty="0">
                <a:solidFill>
                  <a:schemeClr val="accent1"/>
                </a:solidFill>
                <a:latin typeface="Century Gothic" panose="020B0502020202020204" pitchFamily="34" charset="0"/>
              </a:rPr>
              <a:t> creditors</a:t>
            </a:r>
          </a:p>
          <a:p>
            <a:pPr marL="342900" indent="-342900">
              <a:lnSpc>
                <a:spcPct val="100000"/>
              </a:lnSpc>
              <a:spcBef>
                <a:spcPts val="600"/>
              </a:spcBef>
              <a:buClr>
                <a:schemeClr val="accent1"/>
              </a:buClr>
            </a:pPr>
            <a:r>
              <a:rPr lang="en-US" sz="2800" b="0" dirty="0">
                <a:solidFill>
                  <a:schemeClr val="accent1"/>
                </a:solidFill>
                <a:latin typeface="Century Gothic" panose="020B0502020202020204" pitchFamily="34" charset="0"/>
              </a:rPr>
              <a:t>Beneficiary’s creditors</a:t>
            </a:r>
          </a:p>
          <a:p>
            <a:pPr marL="0" indent="0">
              <a:buClr>
                <a:schemeClr val="accent1"/>
              </a:buClr>
              <a:buNone/>
              <a:defRPr/>
            </a:pPr>
            <a:endParaRPr lang="en-US" altLang="en-US" sz="2800" b="0" kern="0" dirty="0">
              <a:solidFill>
                <a:schemeClr val="accent1"/>
              </a:solidFill>
              <a:latin typeface="Century Gothic" panose="020B0502020202020204" pitchFamily="34" charset="0"/>
            </a:endParaRPr>
          </a:p>
        </p:txBody>
      </p:sp>
      <p:sp>
        <p:nvSpPr>
          <p:cNvPr id="4" name="Rectangle 4"/>
          <p:cNvSpPr txBox="1">
            <a:spLocks noChangeArrowheads="1"/>
          </p:cNvSpPr>
          <p:nvPr/>
        </p:nvSpPr>
        <p:spPr>
          <a:xfrm>
            <a:off x="436880" y="1437640"/>
            <a:ext cx="11437620" cy="533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i="0" kern="1200">
                <a:solidFill>
                  <a:schemeClr val="accent1"/>
                </a:solidFill>
                <a:latin typeface="Century Gothic Bold" charset="0"/>
                <a:ea typeface="Century Gothic Bold" charset="0"/>
                <a:cs typeface="Century Gothic Bold" charset="0"/>
              </a:defRPr>
            </a:lvl1pPr>
          </a:lstStyle>
          <a:p>
            <a:r>
              <a:rPr lang="en-US" sz="2400" dirty="0">
                <a:solidFill>
                  <a:schemeClr val="accent5"/>
                </a:solidFill>
              </a:rPr>
              <a:t>Life Insurance and Annuities may be deemed exempt property in order to provide for family.</a:t>
            </a:r>
          </a:p>
        </p:txBody>
      </p:sp>
      <p:sp>
        <p:nvSpPr>
          <p:cNvPr id="5" name="Content Placeholder 2"/>
          <p:cNvSpPr txBox="1">
            <a:spLocks/>
          </p:cNvSpPr>
          <p:nvPr/>
        </p:nvSpPr>
        <p:spPr>
          <a:xfrm>
            <a:off x="6316312" y="2156461"/>
            <a:ext cx="4947920" cy="268224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1pPr>
            <a:lvl2pPr marL="7429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2pPr>
            <a:lvl3pPr marL="12001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3pPr>
            <a:lvl4pPr marL="16573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4pPr>
            <a:lvl5pPr marL="21145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600"/>
              </a:spcBef>
              <a:buNone/>
            </a:pPr>
            <a:r>
              <a:rPr lang="en-US" sz="3200" b="0" dirty="0">
                <a:solidFill>
                  <a:schemeClr val="accent2"/>
                </a:solidFill>
              </a:rPr>
              <a:t>What is protected?</a:t>
            </a:r>
          </a:p>
          <a:p>
            <a:pPr marL="336550" lvl="1" indent="-336550">
              <a:lnSpc>
                <a:spcPct val="100000"/>
              </a:lnSpc>
              <a:spcBef>
                <a:spcPts val="600"/>
              </a:spcBef>
              <a:buClr>
                <a:schemeClr val="accent1"/>
              </a:buClr>
            </a:pPr>
            <a:r>
              <a:rPr lang="en-US" sz="2800" b="0" dirty="0">
                <a:solidFill>
                  <a:schemeClr val="accent1"/>
                </a:solidFill>
                <a:latin typeface="Century Gothic" panose="020B0502020202020204" pitchFamily="34" charset="0"/>
              </a:rPr>
              <a:t>Death proceeds</a:t>
            </a:r>
          </a:p>
          <a:p>
            <a:pPr marL="336550" lvl="1" indent="-336550">
              <a:lnSpc>
                <a:spcPct val="100000"/>
              </a:lnSpc>
              <a:spcBef>
                <a:spcPts val="600"/>
              </a:spcBef>
              <a:buClr>
                <a:schemeClr val="accent1"/>
              </a:buClr>
            </a:pPr>
            <a:r>
              <a:rPr lang="en-US" sz="2800" b="0" dirty="0">
                <a:solidFill>
                  <a:schemeClr val="accent1"/>
                </a:solidFill>
                <a:latin typeface="Century Gothic" panose="020B0502020202020204" pitchFamily="34" charset="0"/>
              </a:rPr>
              <a:t>Cash surrender value</a:t>
            </a:r>
          </a:p>
          <a:p>
            <a:pPr marL="336550" lvl="1" indent="-336550">
              <a:lnSpc>
                <a:spcPct val="100000"/>
              </a:lnSpc>
              <a:spcBef>
                <a:spcPts val="600"/>
              </a:spcBef>
              <a:buClr>
                <a:schemeClr val="accent1"/>
              </a:buClr>
            </a:pPr>
            <a:r>
              <a:rPr lang="en-US" sz="2800" b="0" dirty="0">
                <a:solidFill>
                  <a:schemeClr val="accent1"/>
                </a:solidFill>
                <a:latin typeface="Century Gothic" panose="020B0502020202020204" pitchFamily="34" charset="0"/>
              </a:rPr>
              <a:t>Loan value</a:t>
            </a:r>
          </a:p>
          <a:p>
            <a:pPr marL="336550" lvl="1" indent="-336550">
              <a:lnSpc>
                <a:spcPct val="100000"/>
              </a:lnSpc>
              <a:spcBef>
                <a:spcPts val="600"/>
              </a:spcBef>
              <a:buClr>
                <a:schemeClr val="accent1"/>
              </a:buClr>
            </a:pPr>
            <a:r>
              <a:rPr lang="en-US" sz="2800" b="0" dirty="0">
                <a:solidFill>
                  <a:schemeClr val="accent1"/>
                </a:solidFill>
                <a:latin typeface="Century Gothic" panose="020B0502020202020204" pitchFamily="34" charset="0"/>
              </a:rPr>
              <a:t>Premium payments</a:t>
            </a:r>
          </a:p>
        </p:txBody>
      </p:sp>
      <p:sp>
        <p:nvSpPr>
          <p:cNvPr id="6" name="Rectangle 5"/>
          <p:cNvSpPr/>
          <p:nvPr/>
        </p:nvSpPr>
        <p:spPr>
          <a:xfrm>
            <a:off x="3407410" y="4794808"/>
            <a:ext cx="5496560" cy="584775"/>
          </a:xfrm>
          <a:prstGeom prst="rect">
            <a:avLst/>
          </a:prstGeom>
        </p:spPr>
        <p:txBody>
          <a:bodyPr wrap="square">
            <a:spAutoFit/>
          </a:bodyPr>
          <a:lstStyle/>
          <a:p>
            <a:pPr marL="0" lvl="1">
              <a:spcBef>
                <a:spcPts val="400"/>
              </a:spcBef>
              <a:spcAft>
                <a:spcPts val="400"/>
              </a:spcAft>
            </a:pPr>
            <a:r>
              <a:rPr lang="en-US" sz="3200" b="1" dirty="0">
                <a:solidFill>
                  <a:schemeClr val="accent2"/>
                </a:solidFill>
              </a:rPr>
              <a:t>Is there a dollar limitation?</a:t>
            </a:r>
          </a:p>
        </p:txBody>
      </p:sp>
    </p:spTree>
    <p:extLst>
      <p:ext uri="{BB962C8B-B14F-4D97-AF65-F5344CB8AC3E}">
        <p14:creationId xmlns:p14="http://schemas.microsoft.com/office/powerpoint/2010/main" val="156850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9" fill="hold" nodeType="with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nodeType="clickEffect">
                                  <p:stCondLst>
                                    <p:cond delay="25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nodeType="clickEffect">
                                  <p:stCondLst>
                                    <p:cond delay="25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0-#ppt_h/2"/>
                                          </p:val>
                                        </p:tav>
                                        <p:tav tm="100000">
                                          <p:val>
                                            <p:strVal val="#ppt_y"/>
                                          </p:val>
                                        </p:tav>
                                      </p:tavLst>
                                    </p:anim>
                                  </p:childTnLst>
                                </p:cTn>
                              </p:par>
                              <p:par>
                                <p:cTn id="31" presetID="2" presetClass="entr" presetSubtype="3" fill="hold" nodeType="withEffect">
                                  <p:stCondLst>
                                    <p:cond delay="25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0-#ppt_h/2"/>
                                          </p:val>
                                        </p:tav>
                                        <p:tav tm="100000">
                                          <p:val>
                                            <p:strVal val="#ppt_y"/>
                                          </p:val>
                                        </p:tav>
                                      </p:tavLst>
                                    </p:anim>
                                  </p:childTnLst>
                                </p:cTn>
                              </p:par>
                              <p:par>
                                <p:cTn id="35" presetID="2" presetClass="entr" presetSubtype="3" fill="hold" nodeType="withEffect">
                                  <p:stCondLst>
                                    <p:cond delay="25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0-#ppt_h/2"/>
                                          </p:val>
                                        </p:tav>
                                        <p:tav tm="100000">
                                          <p:val>
                                            <p:strVal val="#ppt_y"/>
                                          </p:val>
                                        </p:tav>
                                      </p:tavLst>
                                    </p:anim>
                                  </p:childTnLst>
                                </p:cTn>
                              </p:par>
                              <p:par>
                                <p:cTn id="39" presetID="2" presetClass="entr" presetSubtype="3" fill="hold" nodeType="withEffect">
                                  <p:stCondLst>
                                    <p:cond delay="25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additive="base">
                                        <p:cTn id="41"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50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additive="base">
                                        <p:cTn id="4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0" y="114505"/>
            <a:ext cx="11464413" cy="893534"/>
          </a:xfrm>
        </p:spPr>
        <p:txBody>
          <a:bodyPr>
            <a:normAutofit/>
          </a:bodyPr>
          <a:lstStyle/>
          <a:p>
            <a:r>
              <a:rPr lang="en-US" sz="2000" dirty="0">
                <a:solidFill>
                  <a:schemeClr val="bg1"/>
                </a:solidFill>
                <a:latin typeface="+mj-lt"/>
              </a:rPr>
              <a:t>Creditor Exemption Strategies –</a:t>
            </a:r>
            <a:br>
              <a:rPr lang="en-US" sz="2000" dirty="0">
                <a:solidFill>
                  <a:schemeClr val="bg1"/>
                </a:solidFill>
                <a:latin typeface="+mj-lt"/>
              </a:rPr>
            </a:br>
            <a:r>
              <a:rPr lang="en-US" sz="2000" dirty="0">
                <a:solidFill>
                  <a:schemeClr val="bg1"/>
                </a:solidFill>
                <a:latin typeface="+mj-lt"/>
              </a:rPr>
              <a:t>Life Insurance and Annuities</a:t>
            </a:r>
          </a:p>
        </p:txBody>
      </p:sp>
      <p:sp>
        <p:nvSpPr>
          <p:cNvPr id="3" name="Content Placeholder 2"/>
          <p:cNvSpPr>
            <a:spLocks noGrp="1"/>
          </p:cNvSpPr>
          <p:nvPr>
            <p:ph idx="1"/>
          </p:nvPr>
        </p:nvSpPr>
        <p:spPr>
          <a:xfrm>
            <a:off x="436880" y="1940560"/>
            <a:ext cx="5278120" cy="3389035"/>
          </a:xfrm>
        </p:spPr>
        <p:txBody>
          <a:bodyPr>
            <a:normAutofit/>
          </a:bodyPr>
          <a:lstStyle/>
          <a:p>
            <a:pPr marL="0" lvl="1" indent="0">
              <a:buClr>
                <a:schemeClr val="accent1"/>
              </a:buClr>
              <a:buNone/>
            </a:pPr>
            <a:r>
              <a:rPr lang="en-US" sz="3200" b="0" dirty="0">
                <a:solidFill>
                  <a:schemeClr val="accent1"/>
                </a:solidFill>
                <a:latin typeface="Century Gothic" panose="020B0502020202020204" pitchFamily="34" charset="0"/>
              </a:rPr>
              <a:t>Requirements may focus on relationship between:</a:t>
            </a:r>
          </a:p>
          <a:p>
            <a:pPr marL="342900" lvl="2" indent="-342900">
              <a:buClr>
                <a:schemeClr val="accent1"/>
              </a:buClr>
            </a:pPr>
            <a:r>
              <a:rPr lang="en-US" sz="3200" b="0" dirty="0">
                <a:solidFill>
                  <a:schemeClr val="accent1"/>
                </a:solidFill>
                <a:latin typeface="Century Gothic" panose="020B0502020202020204" pitchFamily="34" charset="0"/>
              </a:rPr>
              <a:t>Owner and beneficiary (i.e. dependent)</a:t>
            </a:r>
          </a:p>
          <a:p>
            <a:pPr marL="0" indent="0">
              <a:buClr>
                <a:schemeClr val="accent1"/>
              </a:buClr>
              <a:buNone/>
              <a:defRPr/>
            </a:pPr>
            <a:endParaRPr lang="en-US" altLang="en-US" sz="2800" b="0" kern="0" dirty="0">
              <a:solidFill>
                <a:schemeClr val="accent1"/>
              </a:solidFill>
              <a:latin typeface="Century Gothic" panose="020B0502020202020204" pitchFamily="34" charset="0"/>
            </a:endParaRPr>
          </a:p>
        </p:txBody>
      </p:sp>
      <p:sp>
        <p:nvSpPr>
          <p:cNvPr id="5" name="Content Placeholder 2"/>
          <p:cNvSpPr txBox="1">
            <a:spLocks/>
          </p:cNvSpPr>
          <p:nvPr/>
        </p:nvSpPr>
        <p:spPr>
          <a:xfrm>
            <a:off x="6329680" y="1971040"/>
            <a:ext cx="5278120" cy="33890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1pPr>
            <a:lvl2pPr marL="7429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2pPr>
            <a:lvl3pPr marL="12001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3pPr>
            <a:lvl4pPr marL="16573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4pPr>
            <a:lvl5pPr marL="21145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lvl="1" indent="-457200">
              <a:buClr>
                <a:schemeClr val="accent1"/>
              </a:buClr>
            </a:pPr>
            <a:r>
              <a:rPr lang="en-US" sz="3200" b="0" dirty="0">
                <a:solidFill>
                  <a:schemeClr val="accent1"/>
                </a:solidFill>
                <a:latin typeface="Century Gothic" panose="020B0502020202020204" pitchFamily="34" charset="0"/>
              </a:rPr>
              <a:t>Federal exemptions (generally pure amount at risk)</a:t>
            </a:r>
          </a:p>
          <a:p>
            <a:pPr marL="342900" lvl="1" indent="-342900">
              <a:buClr>
                <a:schemeClr val="accent1"/>
              </a:buClr>
            </a:pPr>
            <a:r>
              <a:rPr lang="en-US" sz="3200" b="0" dirty="0">
                <a:solidFill>
                  <a:schemeClr val="accent1"/>
                </a:solidFill>
                <a:latin typeface="Century Gothic" panose="020B0502020202020204" pitchFamily="34" charset="0"/>
              </a:rPr>
              <a:t>State Exemptions</a:t>
            </a:r>
          </a:p>
          <a:p>
            <a:pPr marL="0" indent="0">
              <a:buClr>
                <a:schemeClr val="accent1"/>
              </a:buClr>
              <a:buFont typeface="Century Gothic Bold" panose="020B0702020202020204" pitchFamily="34" charset="0"/>
              <a:buNone/>
              <a:defRPr/>
            </a:pPr>
            <a:endParaRPr lang="en-US" altLang="en-US" sz="2800" b="0" kern="0" dirty="0">
              <a:solidFill>
                <a:schemeClr val="accent1"/>
              </a:solidFill>
              <a:latin typeface="Century Gothic" panose="020B0502020202020204" pitchFamily="34" charset="0"/>
            </a:endParaRPr>
          </a:p>
        </p:txBody>
      </p:sp>
      <p:sp>
        <p:nvSpPr>
          <p:cNvPr id="6" name="Rectangle 4"/>
          <p:cNvSpPr txBox="1">
            <a:spLocks noChangeArrowheads="1"/>
          </p:cNvSpPr>
          <p:nvPr/>
        </p:nvSpPr>
        <p:spPr>
          <a:xfrm>
            <a:off x="436880" y="1437640"/>
            <a:ext cx="4795520" cy="533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i="0" kern="1200">
                <a:solidFill>
                  <a:schemeClr val="accent1"/>
                </a:solidFill>
                <a:latin typeface="Century Gothic Bold" charset="0"/>
                <a:ea typeface="Century Gothic Bold" charset="0"/>
                <a:cs typeface="Century Gothic Bold" charset="0"/>
              </a:defRPr>
            </a:lvl1pPr>
          </a:lstStyle>
          <a:p>
            <a:r>
              <a:rPr lang="en-US" dirty="0">
                <a:solidFill>
                  <a:schemeClr val="accent2"/>
                </a:solidFill>
              </a:rPr>
              <a:t>State Law Varies Greatly</a:t>
            </a:r>
          </a:p>
        </p:txBody>
      </p:sp>
      <p:sp>
        <p:nvSpPr>
          <p:cNvPr id="7" name="Rectangle 4"/>
          <p:cNvSpPr txBox="1">
            <a:spLocks noChangeArrowheads="1"/>
          </p:cNvSpPr>
          <p:nvPr/>
        </p:nvSpPr>
        <p:spPr>
          <a:xfrm>
            <a:off x="6228080" y="1437640"/>
            <a:ext cx="4795520" cy="533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i="0" kern="1200">
                <a:solidFill>
                  <a:schemeClr val="accent1"/>
                </a:solidFill>
                <a:latin typeface="Century Gothic Bold" charset="0"/>
                <a:ea typeface="Century Gothic Bold" charset="0"/>
                <a:cs typeface="Century Gothic Bold" charset="0"/>
              </a:defRPr>
            </a:lvl1pPr>
          </a:lstStyle>
          <a:p>
            <a:r>
              <a:rPr lang="en-US" dirty="0">
                <a:solidFill>
                  <a:schemeClr val="accent2"/>
                </a:solidFill>
              </a:rPr>
              <a:t>Bankruptcy Exemptions:</a:t>
            </a:r>
          </a:p>
        </p:txBody>
      </p:sp>
    </p:spTree>
    <p:extLst>
      <p:ext uri="{BB962C8B-B14F-4D97-AF65-F5344CB8AC3E}">
        <p14:creationId xmlns:p14="http://schemas.microsoft.com/office/powerpoint/2010/main" val="156850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5A2BF2-FFEF-4234-80F3-23056396E372}"/>
              </a:ext>
            </a:extLst>
          </p:cNvPr>
          <p:cNvSpPr/>
          <p:nvPr/>
        </p:nvSpPr>
        <p:spPr>
          <a:xfrm>
            <a:off x="-195943" y="1122339"/>
            <a:ext cx="12540343" cy="5849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bg1"/>
                </a:solidFill>
                <a:latin typeface="+mj-lt"/>
              </a:rPr>
              <a:t>Disclosure</a:t>
            </a:r>
          </a:p>
        </p:txBody>
      </p:sp>
      <p:sp>
        <p:nvSpPr>
          <p:cNvPr id="3" name="Content Placeholder 2"/>
          <p:cNvSpPr>
            <a:spLocks noGrp="1"/>
          </p:cNvSpPr>
          <p:nvPr>
            <p:ph idx="1"/>
          </p:nvPr>
        </p:nvSpPr>
        <p:spPr>
          <a:xfrm>
            <a:off x="383460" y="1519918"/>
            <a:ext cx="11638651" cy="4566089"/>
          </a:xfrm>
        </p:spPr>
        <p:txBody>
          <a:bodyPr>
            <a:normAutofit fontScale="92500"/>
          </a:bodyPr>
          <a:lstStyle/>
          <a:p>
            <a:pPr marL="0" indent="0">
              <a:buNone/>
              <a:defRPr/>
            </a:pPr>
            <a:r>
              <a:rPr lang="en-US" altLang="en-US" sz="3000" kern="0" dirty="0">
                <a:solidFill>
                  <a:schemeClr val="accent1"/>
                </a:solidFill>
                <a:latin typeface="Century Gothic" panose="020B0502020202020204" pitchFamily="34" charset="0"/>
              </a:rPr>
              <a:t>This material does not constitute a recommendation to engage in or refrain from a particular course of action. The information within has not been tailored for any individual.</a:t>
            </a:r>
            <a:endParaRPr lang="en-US" altLang="en-US" sz="2400" b="0" kern="0" dirty="0">
              <a:solidFill>
                <a:schemeClr val="accent1"/>
              </a:solidFill>
              <a:latin typeface="Century Gothic" panose="020B0502020202020204" pitchFamily="34" charset="0"/>
            </a:endParaRPr>
          </a:p>
          <a:p>
            <a:pPr marL="0" indent="0">
              <a:buNone/>
              <a:defRPr/>
            </a:pPr>
            <a:r>
              <a:rPr lang="en-US" altLang="en-US" sz="2600" b="0" kern="0" dirty="0">
                <a:solidFill>
                  <a:schemeClr val="accent1"/>
                </a:solidFill>
                <a:latin typeface="Century Gothic" panose="020B0502020202020204" pitchFamily="34" charset="0"/>
              </a:rPr>
              <a:t>The information provided is not written or intended as specific tax or legal advice. MassMutual, its subsidiaries, employees and representatives are not authorized to give tax or legal advice. Individuals are encouraged to seek advice from their own tax or legal counsel. Individuals involved in the estate planning process should work with an estate planning team, including their own personal legal or tax counsel.</a:t>
            </a:r>
          </a:p>
        </p:txBody>
      </p:sp>
    </p:spTree>
    <p:extLst>
      <p:ext uri="{BB962C8B-B14F-4D97-AF65-F5344CB8AC3E}">
        <p14:creationId xmlns:p14="http://schemas.microsoft.com/office/powerpoint/2010/main" val="2950293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latin typeface="+mj-lt"/>
              </a:rPr>
              <a:t>Creditor Protection Strategies - Gifts</a:t>
            </a:r>
          </a:p>
        </p:txBody>
      </p:sp>
      <p:sp>
        <p:nvSpPr>
          <p:cNvPr id="3" name="Content Placeholder 2"/>
          <p:cNvSpPr>
            <a:spLocks noGrp="1"/>
          </p:cNvSpPr>
          <p:nvPr>
            <p:ph idx="1"/>
          </p:nvPr>
        </p:nvSpPr>
        <p:spPr>
          <a:xfrm>
            <a:off x="424180" y="1292860"/>
            <a:ext cx="11437620" cy="4942840"/>
          </a:xfrm>
        </p:spPr>
        <p:txBody>
          <a:bodyPr>
            <a:noAutofit/>
          </a:bodyPr>
          <a:lstStyle/>
          <a:p>
            <a:pPr marL="0" indent="0">
              <a:lnSpc>
                <a:spcPct val="100000"/>
              </a:lnSpc>
              <a:spcBef>
                <a:spcPts val="0"/>
              </a:spcBef>
              <a:buClr>
                <a:schemeClr val="accent1"/>
              </a:buClr>
              <a:buNone/>
            </a:pPr>
            <a:r>
              <a:rPr lang="en-US" sz="2800" dirty="0">
                <a:solidFill>
                  <a:schemeClr val="accent5"/>
                </a:solidFill>
                <a:latin typeface="+mn-lt"/>
              </a:rPr>
              <a:t>Outright Gifts to third parties (spouse, children)</a:t>
            </a:r>
          </a:p>
          <a:p>
            <a:pPr lvl="1">
              <a:lnSpc>
                <a:spcPct val="100000"/>
              </a:lnSpc>
              <a:spcBef>
                <a:spcPts val="0"/>
              </a:spcBef>
              <a:buClr>
                <a:schemeClr val="accent1"/>
              </a:buClr>
            </a:pPr>
            <a:r>
              <a:rPr lang="en-US" sz="2400" b="0" dirty="0">
                <a:solidFill>
                  <a:schemeClr val="accent1"/>
                </a:solidFill>
                <a:latin typeface="+mn-lt"/>
              </a:rPr>
              <a:t>Simple</a:t>
            </a:r>
          </a:p>
          <a:p>
            <a:pPr lvl="1">
              <a:lnSpc>
                <a:spcPct val="100000"/>
              </a:lnSpc>
              <a:spcBef>
                <a:spcPts val="0"/>
              </a:spcBef>
              <a:buClr>
                <a:schemeClr val="accent1"/>
              </a:buClr>
            </a:pPr>
            <a:r>
              <a:rPr lang="en-US" sz="2400" b="0" dirty="0">
                <a:solidFill>
                  <a:schemeClr val="accent1"/>
                </a:solidFill>
                <a:latin typeface="+mn-lt"/>
              </a:rPr>
              <a:t>Annual Exclusion/Exemption</a:t>
            </a:r>
          </a:p>
          <a:p>
            <a:pPr lvl="1">
              <a:lnSpc>
                <a:spcPct val="100000"/>
              </a:lnSpc>
              <a:spcBef>
                <a:spcPts val="0"/>
              </a:spcBef>
              <a:buClr>
                <a:schemeClr val="accent1"/>
              </a:buClr>
            </a:pPr>
            <a:r>
              <a:rPr lang="en-US" sz="2400" b="0" dirty="0">
                <a:solidFill>
                  <a:schemeClr val="accent1"/>
                </a:solidFill>
                <a:latin typeface="+mn-lt"/>
              </a:rPr>
              <a:t>Unlimited marital deduction (spouse must be citizen) </a:t>
            </a:r>
          </a:p>
          <a:p>
            <a:pPr marL="0" indent="0">
              <a:lnSpc>
                <a:spcPct val="100000"/>
              </a:lnSpc>
              <a:spcBef>
                <a:spcPts val="0"/>
              </a:spcBef>
              <a:buClr>
                <a:schemeClr val="accent1"/>
              </a:buClr>
              <a:buNone/>
            </a:pPr>
            <a:r>
              <a:rPr lang="en-US" sz="2800" dirty="0">
                <a:solidFill>
                  <a:schemeClr val="accent5"/>
                </a:solidFill>
                <a:latin typeface="+mn-lt"/>
              </a:rPr>
              <a:t>Challenge</a:t>
            </a:r>
          </a:p>
          <a:p>
            <a:pPr lvl="1">
              <a:lnSpc>
                <a:spcPct val="100000"/>
              </a:lnSpc>
              <a:spcBef>
                <a:spcPts val="0"/>
              </a:spcBef>
              <a:buClr>
                <a:schemeClr val="accent1"/>
              </a:buClr>
            </a:pPr>
            <a:r>
              <a:rPr lang="en-US" sz="2400" b="0" dirty="0">
                <a:solidFill>
                  <a:schemeClr val="accent1"/>
                </a:solidFill>
                <a:latin typeface="+mn-lt"/>
              </a:rPr>
              <a:t>Loss of Control</a:t>
            </a:r>
          </a:p>
          <a:p>
            <a:pPr lvl="1">
              <a:lnSpc>
                <a:spcPct val="100000"/>
              </a:lnSpc>
              <a:spcBef>
                <a:spcPts val="0"/>
              </a:spcBef>
              <a:buClr>
                <a:schemeClr val="accent1"/>
              </a:buClr>
            </a:pPr>
            <a:r>
              <a:rPr lang="en-US" sz="2400" b="0" dirty="0">
                <a:solidFill>
                  <a:schemeClr val="accent1"/>
                </a:solidFill>
                <a:latin typeface="+mn-lt"/>
              </a:rPr>
              <a:t>Possible issue of consistency with estate planning or retirement planning</a:t>
            </a:r>
          </a:p>
          <a:p>
            <a:pPr lvl="1">
              <a:lnSpc>
                <a:spcPct val="100000"/>
              </a:lnSpc>
              <a:spcBef>
                <a:spcPts val="0"/>
              </a:spcBef>
              <a:buClr>
                <a:schemeClr val="accent1"/>
              </a:buClr>
            </a:pPr>
            <a:r>
              <a:rPr lang="en-US" sz="2400" b="0" dirty="0">
                <a:solidFill>
                  <a:schemeClr val="accent1"/>
                </a:solidFill>
                <a:latin typeface="+mn-lt"/>
              </a:rPr>
              <a:t>Protection only if creditor of non-owner Spouse</a:t>
            </a:r>
          </a:p>
          <a:p>
            <a:pPr lvl="1">
              <a:lnSpc>
                <a:spcPct val="100000"/>
              </a:lnSpc>
              <a:spcBef>
                <a:spcPts val="0"/>
              </a:spcBef>
              <a:buClr>
                <a:schemeClr val="accent1"/>
              </a:buClr>
            </a:pPr>
            <a:r>
              <a:rPr lang="en-US" sz="2400" b="0" dirty="0">
                <a:solidFill>
                  <a:schemeClr val="accent1"/>
                </a:solidFill>
                <a:latin typeface="+mn-lt"/>
              </a:rPr>
              <a:t>Community Property clients:  Can cause conversion of separate property to community property</a:t>
            </a:r>
          </a:p>
          <a:p>
            <a:pPr lvl="1">
              <a:lnSpc>
                <a:spcPct val="100000"/>
              </a:lnSpc>
              <a:spcBef>
                <a:spcPts val="0"/>
              </a:spcBef>
              <a:buClr>
                <a:schemeClr val="accent1"/>
              </a:buClr>
            </a:pPr>
            <a:r>
              <a:rPr lang="en-US" sz="2400" b="0" dirty="0">
                <a:solidFill>
                  <a:schemeClr val="accent1"/>
                </a:solidFill>
                <a:latin typeface="+mn-lt"/>
              </a:rPr>
              <a:t>Divorce</a:t>
            </a:r>
          </a:p>
          <a:p>
            <a:pPr lvl="1">
              <a:lnSpc>
                <a:spcPct val="100000"/>
              </a:lnSpc>
              <a:spcBef>
                <a:spcPts val="0"/>
              </a:spcBef>
              <a:buClr>
                <a:schemeClr val="accent1"/>
              </a:buClr>
            </a:pPr>
            <a:r>
              <a:rPr lang="en-US" sz="2400" b="0" dirty="0">
                <a:solidFill>
                  <a:schemeClr val="accent1"/>
                </a:solidFill>
                <a:latin typeface="+mn-lt"/>
              </a:rPr>
              <a:t>Legal Issues of Transferee</a:t>
            </a:r>
          </a:p>
          <a:p>
            <a:pPr marL="0" indent="0">
              <a:lnSpc>
                <a:spcPct val="100000"/>
              </a:lnSpc>
              <a:spcBef>
                <a:spcPts val="0"/>
              </a:spcBef>
              <a:buClr>
                <a:schemeClr val="accent1"/>
              </a:buClr>
              <a:buNone/>
              <a:defRPr/>
            </a:pPr>
            <a:endParaRPr lang="en-US" altLang="en-US" sz="2800" b="0" kern="0" dirty="0">
              <a:solidFill>
                <a:schemeClr val="accent1"/>
              </a:solidFill>
              <a:latin typeface="+mn-lt"/>
            </a:endParaRPr>
          </a:p>
        </p:txBody>
      </p:sp>
    </p:spTree>
    <p:extLst>
      <p:ext uri="{BB962C8B-B14F-4D97-AF65-F5344CB8AC3E}">
        <p14:creationId xmlns:p14="http://schemas.microsoft.com/office/powerpoint/2010/main" val="1568509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3AC5DD2-6A90-4590-8710-7E04E9846611}"/>
              </a:ext>
            </a:extLst>
          </p:cNvPr>
          <p:cNvSpPr/>
          <p:nvPr/>
        </p:nvSpPr>
        <p:spPr>
          <a:xfrm>
            <a:off x="-979714" y="1569175"/>
            <a:ext cx="13977257" cy="5501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872480" y="2481968"/>
            <a:ext cx="5975393" cy="3715631"/>
          </a:xfrm>
          <a:prstGeom prst="rect">
            <a:avLst/>
          </a:prstGeom>
          <a:solidFill>
            <a:schemeClr val="accent4">
              <a:lumMod val="20000"/>
              <a:lumOff val="80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0220" y="2481969"/>
            <a:ext cx="5595620" cy="3715631"/>
          </a:xfrm>
          <a:prstGeom prst="rect">
            <a:avLst/>
          </a:prstGeom>
          <a:solidFill>
            <a:schemeClr val="accent3">
              <a:lumMod val="20000"/>
              <a:lumOff val="80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63793" y="153116"/>
            <a:ext cx="11464413" cy="893534"/>
          </a:xfrm>
        </p:spPr>
        <p:txBody>
          <a:bodyPr>
            <a:normAutofit/>
          </a:bodyPr>
          <a:lstStyle/>
          <a:p>
            <a:r>
              <a:rPr lang="en-US" sz="2000" dirty="0">
                <a:solidFill>
                  <a:schemeClr val="bg1"/>
                </a:solidFill>
                <a:latin typeface="+mj-lt"/>
              </a:rPr>
              <a:t>Creditor Exemption Strategies - Qualified Plans</a:t>
            </a:r>
            <a:br>
              <a:rPr lang="en-US" sz="2000" dirty="0">
                <a:solidFill>
                  <a:schemeClr val="bg1"/>
                </a:solidFill>
                <a:latin typeface="+mj-lt"/>
              </a:rPr>
            </a:br>
            <a:r>
              <a:rPr lang="en-US" sz="2000" dirty="0">
                <a:solidFill>
                  <a:schemeClr val="bg1"/>
                </a:solidFill>
                <a:latin typeface="+mj-lt"/>
              </a:rPr>
              <a:t>Maximize Qualified Plan Contributions</a:t>
            </a:r>
          </a:p>
        </p:txBody>
      </p:sp>
      <p:sp>
        <p:nvSpPr>
          <p:cNvPr id="3" name="Content Placeholder 2"/>
          <p:cNvSpPr>
            <a:spLocks noGrp="1"/>
          </p:cNvSpPr>
          <p:nvPr>
            <p:ph idx="1"/>
          </p:nvPr>
        </p:nvSpPr>
        <p:spPr>
          <a:xfrm>
            <a:off x="647700" y="2481969"/>
            <a:ext cx="5118100" cy="3484689"/>
          </a:xfrm>
          <a:ln>
            <a:noFill/>
          </a:ln>
        </p:spPr>
        <p:txBody>
          <a:bodyPr>
            <a:normAutofit/>
          </a:bodyPr>
          <a:lstStyle/>
          <a:p>
            <a:pPr marL="400050" indent="-457200">
              <a:lnSpc>
                <a:spcPct val="100000"/>
              </a:lnSpc>
              <a:spcBef>
                <a:spcPts val="800"/>
              </a:spcBef>
              <a:spcAft>
                <a:spcPts val="800"/>
              </a:spcAft>
              <a:buClr>
                <a:schemeClr val="accent1"/>
              </a:buClr>
              <a:buFont typeface="Century Gothic" panose="020B0502020202020204" pitchFamily="34" charset="0"/>
              <a:buChar char="●"/>
            </a:pPr>
            <a:r>
              <a:rPr lang="en-US" sz="2600" b="0" dirty="0">
                <a:solidFill>
                  <a:schemeClr val="accent1"/>
                </a:solidFill>
                <a:latin typeface="Century Gothic" panose="020B0502020202020204" pitchFamily="34" charset="0"/>
              </a:rPr>
              <a:t>ERISA plan</a:t>
            </a:r>
          </a:p>
          <a:p>
            <a:pPr marL="400050" indent="-457200">
              <a:lnSpc>
                <a:spcPct val="100000"/>
              </a:lnSpc>
              <a:spcBef>
                <a:spcPts val="800"/>
              </a:spcBef>
              <a:spcAft>
                <a:spcPts val="800"/>
              </a:spcAft>
              <a:buClr>
                <a:schemeClr val="accent1"/>
              </a:buClr>
              <a:buFont typeface="Century Gothic" panose="020B0502020202020204" pitchFamily="34" charset="0"/>
              <a:buChar char="●"/>
            </a:pPr>
            <a:r>
              <a:rPr lang="en-US" sz="2600" b="0" dirty="0">
                <a:solidFill>
                  <a:schemeClr val="accent1"/>
                </a:solidFill>
                <a:latin typeface="Century Gothic" panose="020B0502020202020204" pitchFamily="34" charset="0"/>
              </a:rPr>
              <a:t>Anti-alienation provision</a:t>
            </a:r>
          </a:p>
          <a:p>
            <a:pPr marL="400050" indent="-457200">
              <a:lnSpc>
                <a:spcPct val="100000"/>
              </a:lnSpc>
              <a:spcBef>
                <a:spcPts val="800"/>
              </a:spcBef>
              <a:spcAft>
                <a:spcPts val="800"/>
              </a:spcAft>
              <a:buClr>
                <a:schemeClr val="accent1"/>
              </a:buClr>
              <a:buFont typeface="Century Gothic" panose="020B0502020202020204" pitchFamily="34" charset="0"/>
              <a:buChar char="●"/>
            </a:pPr>
            <a:r>
              <a:rPr lang="en-US" sz="2600" b="0" dirty="0">
                <a:solidFill>
                  <a:schemeClr val="accent1"/>
                </a:solidFill>
                <a:latin typeface="Century Gothic" panose="020B0502020202020204" pitchFamily="34" charset="0"/>
              </a:rPr>
              <a:t>Tax qualified</a:t>
            </a:r>
          </a:p>
          <a:p>
            <a:pPr marL="400050" indent="-457200">
              <a:lnSpc>
                <a:spcPct val="100000"/>
              </a:lnSpc>
              <a:spcBef>
                <a:spcPts val="800"/>
              </a:spcBef>
              <a:spcAft>
                <a:spcPts val="800"/>
              </a:spcAft>
              <a:buClr>
                <a:schemeClr val="accent1"/>
              </a:buClr>
              <a:buFont typeface="Century Gothic" panose="020B0502020202020204" pitchFamily="34" charset="0"/>
              <a:buChar char="●"/>
            </a:pPr>
            <a:r>
              <a:rPr lang="en-US" sz="2600" b="0" dirty="0">
                <a:solidFill>
                  <a:schemeClr val="accent1"/>
                </a:solidFill>
                <a:latin typeface="Century Gothic" panose="020B0502020202020204" pitchFamily="34" charset="0"/>
              </a:rPr>
              <a:t>Includes at least one employee other than owner/owners</a:t>
            </a:r>
          </a:p>
          <a:p>
            <a:pPr marL="0" indent="0">
              <a:buClr>
                <a:schemeClr val="accent1"/>
              </a:buClr>
              <a:buNone/>
              <a:defRPr/>
            </a:pPr>
            <a:endParaRPr lang="en-US" altLang="en-US" sz="2800" b="0" kern="0" dirty="0">
              <a:solidFill>
                <a:schemeClr val="accent1"/>
              </a:solidFill>
              <a:latin typeface="Century Gothic" panose="020B0502020202020204" pitchFamily="34" charset="0"/>
            </a:endParaRPr>
          </a:p>
        </p:txBody>
      </p:sp>
      <p:sp>
        <p:nvSpPr>
          <p:cNvPr id="4" name="Rectangle 4"/>
          <p:cNvSpPr txBox="1">
            <a:spLocks noChangeArrowheads="1"/>
          </p:cNvSpPr>
          <p:nvPr/>
        </p:nvSpPr>
        <p:spPr>
          <a:xfrm>
            <a:off x="406400" y="1845137"/>
            <a:ext cx="5595620" cy="533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chemeClr val="accent1"/>
                </a:solidFill>
                <a:latin typeface="Century Gothic Bold" charset="0"/>
                <a:ea typeface="Century Gothic Bold" charset="0"/>
                <a:cs typeface="Century Gothic Bold" charset="0"/>
              </a:defRPr>
            </a:lvl1pPr>
          </a:lstStyle>
          <a:p>
            <a:pPr>
              <a:spcBef>
                <a:spcPts val="800"/>
              </a:spcBef>
              <a:spcAft>
                <a:spcPts val="800"/>
              </a:spcAft>
            </a:pPr>
            <a:r>
              <a:rPr lang="en-US" dirty="0">
                <a:solidFill>
                  <a:schemeClr val="accent5"/>
                </a:solidFill>
              </a:rPr>
              <a:t>Protected if:</a:t>
            </a:r>
          </a:p>
        </p:txBody>
      </p:sp>
      <p:sp>
        <p:nvSpPr>
          <p:cNvPr id="5" name="Content Placeholder 2"/>
          <p:cNvSpPr txBox="1">
            <a:spLocks/>
          </p:cNvSpPr>
          <p:nvPr/>
        </p:nvSpPr>
        <p:spPr>
          <a:xfrm>
            <a:off x="6383020" y="2548152"/>
            <a:ext cx="5168900" cy="3709965"/>
          </a:xfrm>
          <a:prstGeom prst="rect">
            <a:avLst/>
          </a:prstGeom>
          <a:ln>
            <a:noFill/>
          </a:ln>
        </p:spPr>
        <p:txBody>
          <a:bodyPr vert="horz" lIns="91440" tIns="45720" rIns="91440" bIns="45720" rtlCol="0">
            <a:noAutofit/>
          </a:bodyPr>
          <a:lstStyle>
            <a:lvl1pPr marL="228600" indent="-228600" algn="l" defTabSz="914400" rtl="0" eaLnBrk="1" latinLnBrk="0" hangingPunct="1">
              <a:lnSpc>
                <a:spcPct val="120000"/>
              </a:lnSpc>
              <a:spcBef>
                <a:spcPts val="10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1pPr>
            <a:lvl2pPr marL="7429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2pPr>
            <a:lvl3pPr marL="12001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3pPr>
            <a:lvl4pPr marL="16573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4pPr>
            <a:lvl5pPr marL="2114550" indent="-285750" algn="l" defTabSz="914400" rtl="0" eaLnBrk="1" latinLnBrk="0" hangingPunct="1">
              <a:lnSpc>
                <a:spcPct val="120000"/>
              </a:lnSpc>
              <a:spcBef>
                <a:spcPts val="500"/>
              </a:spcBef>
              <a:buClr>
                <a:srgbClr val="E1E1DE"/>
              </a:buClr>
              <a:buSzPct val="100000"/>
              <a:buFont typeface="Century Gothic Bold" panose="020B0702020202020204" pitchFamily="34" charset="0"/>
              <a:buChar char="●"/>
              <a:tabLst/>
              <a:defRPr sz="1400" b="1" i="0" kern="1200" baseline="0">
                <a:solidFill>
                  <a:schemeClr val="tx1"/>
                </a:solidFill>
                <a:latin typeface="Century Gothic Bold" charset="0"/>
                <a:ea typeface="Century Gothic Bold" charset="0"/>
                <a:cs typeface="Century Gothic Bold"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00050" indent="-400050">
              <a:lnSpc>
                <a:spcPct val="100000"/>
              </a:lnSpc>
              <a:spcBef>
                <a:spcPts val="800"/>
              </a:spcBef>
              <a:spcAft>
                <a:spcPts val="800"/>
              </a:spcAft>
              <a:buClr>
                <a:schemeClr val="accent1"/>
              </a:buClr>
              <a:buFont typeface="Century Gothic" panose="020B0502020202020204" pitchFamily="34" charset="0"/>
              <a:buChar char="●"/>
            </a:pPr>
            <a:r>
              <a:rPr lang="en-US" sz="2600" b="0" dirty="0">
                <a:solidFill>
                  <a:schemeClr val="accent1"/>
                </a:solidFill>
                <a:latin typeface="Century Gothic" panose="020B0502020202020204" pitchFamily="34" charset="0"/>
              </a:rPr>
              <a:t>Divorce, child support</a:t>
            </a:r>
          </a:p>
          <a:p>
            <a:pPr marL="400050" indent="-400050">
              <a:lnSpc>
                <a:spcPct val="100000"/>
              </a:lnSpc>
              <a:spcBef>
                <a:spcPts val="800"/>
              </a:spcBef>
              <a:spcAft>
                <a:spcPts val="800"/>
              </a:spcAft>
              <a:buClr>
                <a:schemeClr val="accent1"/>
              </a:buClr>
              <a:buFont typeface="Century Gothic" panose="020B0502020202020204" pitchFamily="34" charset="0"/>
              <a:buChar char="●"/>
            </a:pPr>
            <a:r>
              <a:rPr lang="en-US" sz="2600" b="0" dirty="0">
                <a:solidFill>
                  <a:schemeClr val="accent1"/>
                </a:solidFill>
                <a:latin typeface="Century Gothic" panose="020B0502020202020204" pitchFamily="34" charset="0"/>
              </a:rPr>
              <a:t>Federal tax liens (not state)</a:t>
            </a:r>
          </a:p>
          <a:p>
            <a:pPr marL="400050" indent="-400050">
              <a:lnSpc>
                <a:spcPct val="100000"/>
              </a:lnSpc>
              <a:spcBef>
                <a:spcPts val="800"/>
              </a:spcBef>
              <a:spcAft>
                <a:spcPts val="800"/>
              </a:spcAft>
              <a:buClr>
                <a:schemeClr val="accent1"/>
              </a:buClr>
              <a:buFont typeface="Century Gothic" panose="020B0502020202020204" pitchFamily="34" charset="0"/>
              <a:buChar char="●"/>
            </a:pPr>
            <a:r>
              <a:rPr lang="en-US" sz="2600" b="0" dirty="0">
                <a:solidFill>
                  <a:schemeClr val="accent1"/>
                </a:solidFill>
                <a:latin typeface="Century Gothic" panose="020B0502020202020204" pitchFamily="34" charset="0"/>
              </a:rPr>
              <a:t>Federal crimes (fines and penalties)</a:t>
            </a:r>
          </a:p>
          <a:p>
            <a:pPr marL="400050" indent="-400050">
              <a:lnSpc>
                <a:spcPct val="100000"/>
              </a:lnSpc>
              <a:spcBef>
                <a:spcPts val="800"/>
              </a:spcBef>
              <a:spcAft>
                <a:spcPts val="800"/>
              </a:spcAft>
              <a:buClr>
                <a:schemeClr val="accent1"/>
              </a:buClr>
              <a:buFont typeface="Century Gothic" panose="020B0502020202020204" pitchFamily="34" charset="0"/>
              <a:buChar char="●"/>
            </a:pPr>
            <a:r>
              <a:rPr lang="en-US" sz="2600" b="0" dirty="0">
                <a:solidFill>
                  <a:schemeClr val="accent1"/>
                </a:solidFill>
                <a:latin typeface="Century Gothic" panose="020B0502020202020204" pitchFamily="34" charset="0"/>
              </a:rPr>
              <a:t>Wrongdoing against the plan (civil or criminal judgments)</a:t>
            </a:r>
          </a:p>
        </p:txBody>
      </p:sp>
      <p:sp>
        <p:nvSpPr>
          <p:cNvPr id="6" name="Rectangle 4"/>
          <p:cNvSpPr txBox="1">
            <a:spLocks noChangeArrowheads="1"/>
          </p:cNvSpPr>
          <p:nvPr/>
        </p:nvSpPr>
        <p:spPr>
          <a:xfrm>
            <a:off x="5918200" y="1981660"/>
            <a:ext cx="5930900" cy="533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chemeClr val="accent1"/>
                </a:solidFill>
                <a:latin typeface="Century Gothic Bold" charset="0"/>
                <a:ea typeface="Century Gothic Bold" charset="0"/>
                <a:cs typeface="Century Gothic Bold" charset="0"/>
              </a:defRPr>
            </a:lvl1pPr>
          </a:lstStyle>
          <a:p>
            <a:pPr>
              <a:spcBef>
                <a:spcPts val="800"/>
              </a:spcBef>
              <a:spcAft>
                <a:spcPts val="800"/>
              </a:spcAft>
            </a:pPr>
            <a:r>
              <a:rPr lang="en-US" dirty="0">
                <a:solidFill>
                  <a:schemeClr val="accent5"/>
                </a:solidFill>
              </a:rPr>
              <a:t>Exceptions:</a:t>
            </a:r>
          </a:p>
        </p:txBody>
      </p:sp>
      <p:sp>
        <p:nvSpPr>
          <p:cNvPr id="9" name="TextBox 8"/>
          <p:cNvSpPr txBox="1"/>
          <p:nvPr/>
        </p:nvSpPr>
        <p:spPr>
          <a:xfrm>
            <a:off x="490220" y="1353732"/>
            <a:ext cx="11454342" cy="430887"/>
          </a:xfrm>
          <a:prstGeom prst="rect">
            <a:avLst/>
          </a:prstGeom>
          <a:noFill/>
        </p:spPr>
        <p:txBody>
          <a:bodyPr wrap="square" rtlCol="0">
            <a:spAutoFit/>
          </a:bodyPr>
          <a:lstStyle/>
          <a:p>
            <a:r>
              <a:rPr lang="en-US" sz="2200" b="1" dirty="0">
                <a:solidFill>
                  <a:schemeClr val="accent1"/>
                </a:solidFill>
              </a:rPr>
              <a:t>Single person plans for owner of entity do not receive ERISA Creditor Protection</a:t>
            </a:r>
          </a:p>
        </p:txBody>
      </p:sp>
    </p:spTree>
    <p:extLst>
      <p:ext uri="{BB962C8B-B14F-4D97-AF65-F5344CB8AC3E}">
        <p14:creationId xmlns:p14="http://schemas.microsoft.com/office/powerpoint/2010/main" val="1568509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bg1"/>
                </a:solidFill>
                <a:latin typeface="+mj-lt"/>
              </a:rPr>
              <a:t>Creditor Exemption Strategies - Non-ERISA Plans</a:t>
            </a:r>
          </a:p>
        </p:txBody>
      </p:sp>
      <p:sp>
        <p:nvSpPr>
          <p:cNvPr id="3" name="Content Placeholder 2"/>
          <p:cNvSpPr>
            <a:spLocks noGrp="1"/>
          </p:cNvSpPr>
          <p:nvPr>
            <p:ph idx="1"/>
          </p:nvPr>
        </p:nvSpPr>
        <p:spPr>
          <a:xfrm>
            <a:off x="436881" y="1940561"/>
            <a:ext cx="11215858" cy="1611532"/>
          </a:xfrm>
        </p:spPr>
        <p:txBody>
          <a:bodyPr>
            <a:normAutofit fontScale="25000" lnSpcReduction="20000"/>
          </a:bodyPr>
          <a:lstStyle/>
          <a:p>
            <a:pPr marL="0" lvl="1" indent="0">
              <a:buClr>
                <a:srgbClr val="00407F"/>
              </a:buClr>
              <a:buNone/>
            </a:pPr>
            <a:r>
              <a:rPr lang="en-US" sz="11200" dirty="0">
                <a:solidFill>
                  <a:schemeClr val="accent2"/>
                </a:solidFill>
                <a:latin typeface="Century Gothic" panose="020B0502020202020204" pitchFamily="34" charset="0"/>
              </a:rPr>
              <a:t>Traditional IRAs, Roth IRAs, SEP and SIMPLE IRAs</a:t>
            </a:r>
          </a:p>
          <a:p>
            <a:pPr marL="742950" lvl="2" indent="-400050">
              <a:buClr>
                <a:schemeClr val="accent1"/>
              </a:buClr>
            </a:pPr>
            <a:r>
              <a:rPr lang="en-US" sz="11200" b="0" dirty="0">
                <a:solidFill>
                  <a:schemeClr val="accent1"/>
                </a:solidFill>
                <a:latin typeface="Century Gothic" panose="020B0502020202020204" pitchFamily="34" charset="0"/>
              </a:rPr>
              <a:t>Non ERISA plans</a:t>
            </a:r>
          </a:p>
          <a:p>
            <a:pPr marL="742950" lvl="2" indent="-400050">
              <a:buClr>
                <a:schemeClr val="accent1"/>
              </a:buClr>
            </a:pPr>
            <a:r>
              <a:rPr lang="en-US" sz="11200" b="0" dirty="0">
                <a:solidFill>
                  <a:schemeClr val="accent1"/>
                </a:solidFill>
                <a:latin typeface="Century Gothic" panose="020B0502020202020204" pitchFamily="34" charset="0"/>
              </a:rPr>
              <a:t>State Law protection – varies</a:t>
            </a:r>
          </a:p>
        </p:txBody>
      </p:sp>
      <p:sp>
        <p:nvSpPr>
          <p:cNvPr id="4" name="Rectangle 4"/>
          <p:cNvSpPr txBox="1">
            <a:spLocks noChangeArrowheads="1"/>
          </p:cNvSpPr>
          <p:nvPr/>
        </p:nvSpPr>
        <p:spPr>
          <a:xfrm>
            <a:off x="436881" y="1407161"/>
            <a:ext cx="11437620" cy="533400"/>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2800" b="1" i="0" kern="1200">
                <a:solidFill>
                  <a:schemeClr val="accent1"/>
                </a:solidFill>
                <a:latin typeface="Century Gothic Bold" charset="0"/>
                <a:ea typeface="Century Gothic Bold" charset="0"/>
                <a:cs typeface="Century Gothic Bold" charset="0"/>
              </a:defRPr>
            </a:lvl1pPr>
          </a:lstStyle>
          <a:p>
            <a:r>
              <a:rPr lang="en-US" sz="5900" dirty="0">
                <a:solidFill>
                  <a:schemeClr val="accent5"/>
                </a:solidFill>
              </a:rPr>
              <a:t>Non-Bankruptcy:</a:t>
            </a:r>
          </a:p>
          <a:p>
            <a:r>
              <a:rPr lang="en-US" altLang="en-US" dirty="0">
                <a:solidFill>
                  <a:schemeClr val="hlink"/>
                </a:solidFill>
              </a:rPr>
              <a:t>Non-Bankruptcy:</a:t>
            </a:r>
          </a:p>
        </p:txBody>
      </p:sp>
    </p:spTree>
    <p:extLst>
      <p:ext uri="{BB962C8B-B14F-4D97-AF65-F5344CB8AC3E}">
        <p14:creationId xmlns:p14="http://schemas.microsoft.com/office/powerpoint/2010/main" val="1568509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000" dirty="0">
                <a:solidFill>
                  <a:schemeClr val="bg1"/>
                </a:solidFill>
                <a:latin typeface="+mj-lt"/>
                <a:ea typeface="ＭＳ Ｐゴシック" pitchFamily="80" charset="-128"/>
              </a:rPr>
              <a:t>Creditor Protection Strategies – Personal Planning</a:t>
            </a:r>
            <a:endParaRPr lang="en-US" sz="2000" dirty="0">
              <a:solidFill>
                <a:schemeClr val="bg1"/>
              </a:solidFill>
              <a:latin typeface="+mj-lt"/>
            </a:endParaRPr>
          </a:p>
        </p:txBody>
      </p:sp>
      <p:sp>
        <p:nvSpPr>
          <p:cNvPr id="3" name="Rectangle 2"/>
          <p:cNvSpPr/>
          <p:nvPr/>
        </p:nvSpPr>
        <p:spPr>
          <a:xfrm>
            <a:off x="394138" y="1222761"/>
            <a:ext cx="11556126" cy="3776418"/>
          </a:xfrm>
          <a:prstGeom prst="rect">
            <a:avLst/>
          </a:prstGeom>
        </p:spPr>
        <p:txBody>
          <a:bodyPr wrap="square">
            <a:spAutoFit/>
          </a:bodyPr>
          <a:lstStyle/>
          <a:p>
            <a:pPr>
              <a:lnSpc>
                <a:spcPct val="90000"/>
              </a:lnSpc>
            </a:pPr>
            <a:r>
              <a:rPr lang="en-US" altLang="en-US" sz="3200" b="1" dirty="0">
                <a:solidFill>
                  <a:schemeClr val="accent2"/>
                </a:solidFill>
                <a:ea typeface="ＭＳ Ｐゴシック" pitchFamily="80" charset="-128"/>
              </a:rPr>
              <a:t>Irrevocable Trust Planning</a:t>
            </a:r>
          </a:p>
          <a:p>
            <a:pPr marL="457200" indent="-457200">
              <a:lnSpc>
                <a:spcPct val="90000"/>
              </a:lnSpc>
              <a:buSzPct val="150000"/>
              <a:buFont typeface="Arial" panose="020B0604020202020204" pitchFamily="34" charset="0"/>
              <a:buChar char="•"/>
            </a:pPr>
            <a:r>
              <a:rPr lang="en-US" altLang="en-US" sz="2600" dirty="0">
                <a:solidFill>
                  <a:schemeClr val="accent1"/>
                </a:solidFill>
                <a:ea typeface="ＭＳ Ｐゴシック" pitchFamily="80" charset="-128"/>
              </a:rPr>
              <a:t>Take advantage of new $11,400,000 (2019 – indexed) federal lifetime gift exemption</a:t>
            </a:r>
          </a:p>
          <a:p>
            <a:pPr marL="1371600" lvl="2" indent="-457200">
              <a:lnSpc>
                <a:spcPct val="90000"/>
              </a:lnSpc>
              <a:buFont typeface="Century Gothic" panose="020B0502020202020204" pitchFamily="34" charset="0"/>
              <a:buChar char="●"/>
            </a:pPr>
            <a:r>
              <a:rPr lang="en-US" altLang="en-US" sz="2600" dirty="0">
                <a:solidFill>
                  <a:schemeClr val="accent1"/>
                </a:solidFill>
                <a:ea typeface="ＭＳ Ｐゴシック" pitchFamily="80" charset="-128"/>
              </a:rPr>
              <a:t>Add a “Spousal Limited Access ” provision</a:t>
            </a:r>
          </a:p>
          <a:p>
            <a:pPr marL="1371600" lvl="2" indent="-457200">
              <a:lnSpc>
                <a:spcPct val="90000"/>
              </a:lnSpc>
              <a:buFont typeface="Century Gothic" panose="020B0502020202020204" pitchFamily="34" charset="0"/>
              <a:buChar char="●"/>
            </a:pPr>
            <a:r>
              <a:rPr lang="en-US" altLang="en-US" sz="2600" dirty="0">
                <a:solidFill>
                  <a:schemeClr val="accent1"/>
                </a:solidFill>
                <a:ea typeface="ＭＳ Ｐゴシック" pitchFamily="80" charset="-128"/>
              </a:rPr>
              <a:t>Appoint friendly independent trustee with discretionary authority</a:t>
            </a:r>
          </a:p>
          <a:p>
            <a:pPr marL="1371600" lvl="2" indent="-457200">
              <a:lnSpc>
                <a:spcPct val="90000"/>
              </a:lnSpc>
              <a:buFont typeface="Century Gothic" panose="020B0502020202020204" pitchFamily="34" charset="0"/>
              <a:buChar char="●"/>
            </a:pPr>
            <a:r>
              <a:rPr lang="en-US" altLang="en-US" sz="2600" dirty="0">
                <a:solidFill>
                  <a:schemeClr val="accent1"/>
                </a:solidFill>
                <a:ea typeface="ＭＳ Ｐゴシック" pitchFamily="80" charset="-128"/>
              </a:rPr>
              <a:t>Grantor can retain right to remove and replace trustee </a:t>
            </a:r>
          </a:p>
          <a:p>
            <a:pPr marL="457200" indent="-457200">
              <a:lnSpc>
                <a:spcPct val="90000"/>
              </a:lnSpc>
              <a:buFont typeface="Century Gothic" panose="020B0502020202020204" pitchFamily="34" charset="0"/>
              <a:buChar char="●"/>
            </a:pPr>
            <a:r>
              <a:rPr lang="en-US" altLang="en-US" sz="2600" dirty="0">
                <a:solidFill>
                  <a:schemeClr val="accent1"/>
                </a:solidFill>
                <a:ea typeface="ＭＳ Ｐゴシック" pitchFamily="80" charset="-128"/>
              </a:rPr>
              <a:t>Grantor can borrow from trust at reasonable interest </a:t>
            </a:r>
          </a:p>
          <a:p>
            <a:pPr marL="457200" indent="-457200">
              <a:lnSpc>
                <a:spcPct val="90000"/>
              </a:lnSpc>
              <a:buFont typeface="Century Gothic" panose="020B0502020202020204" pitchFamily="34" charset="0"/>
              <a:buChar char="●"/>
            </a:pPr>
            <a:r>
              <a:rPr lang="en-US" altLang="en-US" sz="2600" dirty="0">
                <a:solidFill>
                  <a:schemeClr val="accent1"/>
                </a:solidFill>
                <a:ea typeface="ＭＳ Ｐゴシック" pitchFamily="80" charset="-128"/>
              </a:rPr>
              <a:t>Grantor can substitute assets</a:t>
            </a:r>
          </a:p>
          <a:p>
            <a:pPr marL="457200" indent="-457200">
              <a:lnSpc>
                <a:spcPct val="90000"/>
              </a:lnSpc>
              <a:buFont typeface="Century Gothic" panose="020B0502020202020204" pitchFamily="34" charset="0"/>
              <a:buChar char="●"/>
            </a:pPr>
            <a:r>
              <a:rPr lang="en-US" altLang="en-US" sz="2600" dirty="0">
                <a:solidFill>
                  <a:schemeClr val="accent1"/>
                </a:solidFill>
                <a:ea typeface="ＭＳ Ｐゴシック" pitchFamily="80" charset="-128"/>
              </a:rPr>
              <a:t>Trust assets are creditor protected.</a:t>
            </a:r>
          </a:p>
          <a:p>
            <a:pPr marL="457200" indent="-457200">
              <a:lnSpc>
                <a:spcPct val="90000"/>
              </a:lnSpc>
              <a:buFont typeface="Century Gothic" panose="020B0502020202020204" pitchFamily="34" charset="0"/>
              <a:buChar char="●"/>
            </a:pPr>
            <a:r>
              <a:rPr lang="en-US" altLang="en-US" sz="2600" dirty="0">
                <a:solidFill>
                  <a:schemeClr val="accent1"/>
                </a:solidFill>
                <a:ea typeface="ＭＳ Ｐゴシック" pitchFamily="80" charset="-128"/>
              </a:rPr>
              <a:t>Note: Voidable Transaction Rules</a:t>
            </a:r>
          </a:p>
        </p:txBody>
      </p:sp>
    </p:spTree>
    <p:extLst>
      <p:ext uri="{BB962C8B-B14F-4D97-AF65-F5344CB8AC3E}">
        <p14:creationId xmlns:p14="http://schemas.microsoft.com/office/powerpoint/2010/main" val="2766850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000" dirty="0">
                <a:solidFill>
                  <a:schemeClr val="bg1"/>
                </a:solidFill>
                <a:latin typeface="+mj-lt"/>
                <a:ea typeface="ＭＳ Ｐゴシック" pitchFamily="80" charset="-128"/>
              </a:rPr>
              <a:t>Creditor Protection Case Study – Personal Planning</a:t>
            </a:r>
            <a:endParaRPr lang="en-US" sz="2000" dirty="0">
              <a:solidFill>
                <a:schemeClr val="bg1"/>
              </a:solidFill>
              <a:latin typeface="+mj-lt"/>
            </a:endParaRPr>
          </a:p>
        </p:txBody>
      </p:sp>
      <p:sp>
        <p:nvSpPr>
          <p:cNvPr id="3" name="Rectangle 2"/>
          <p:cNvSpPr/>
          <p:nvPr/>
        </p:nvSpPr>
        <p:spPr>
          <a:xfrm>
            <a:off x="394136" y="1278221"/>
            <a:ext cx="11493064" cy="2092881"/>
          </a:xfrm>
          <a:prstGeom prst="rect">
            <a:avLst/>
          </a:prstGeom>
        </p:spPr>
        <p:txBody>
          <a:bodyPr wrap="square">
            <a:spAutoFit/>
          </a:bodyPr>
          <a:lstStyle/>
          <a:p>
            <a:r>
              <a:rPr lang="en-US" altLang="en-US" sz="2600" dirty="0">
                <a:solidFill>
                  <a:schemeClr val="accent1"/>
                </a:solidFill>
                <a:ea typeface="ＭＳ Ｐゴシック" pitchFamily="80" charset="-128"/>
              </a:rPr>
              <a:t>Jim and Ann, ages 52 and 47 are surgeons in practice together. They have 3 children, one of whom is married.  There are no grandchildren. Their net worth is </a:t>
            </a:r>
            <a:r>
              <a:rPr lang="en-US" altLang="en-US" sz="2600" b="1" dirty="0">
                <a:solidFill>
                  <a:schemeClr val="accent1"/>
                </a:solidFill>
                <a:ea typeface="ＭＳ Ｐゴシック" pitchFamily="80" charset="-128"/>
              </a:rPr>
              <a:t>$4.6 million</a:t>
            </a:r>
            <a:r>
              <a:rPr lang="en-US" altLang="en-US" sz="2600" dirty="0">
                <a:solidFill>
                  <a:schemeClr val="accent1"/>
                </a:solidFill>
                <a:ea typeface="ＭＳ Ｐゴシック" pitchFamily="80" charset="-128"/>
              </a:rPr>
              <a:t>. They live in a state that has minimal creditor protection for life insurance and annuity products. Their surgical specialty is in high risk cases. </a:t>
            </a:r>
            <a:endParaRPr lang="en-US" sz="2600" dirty="0">
              <a:solidFill>
                <a:schemeClr val="accent1"/>
              </a:solidFill>
            </a:endParaRPr>
          </a:p>
        </p:txBody>
      </p:sp>
      <p:sp>
        <p:nvSpPr>
          <p:cNvPr id="4" name="Rectangle 3"/>
          <p:cNvSpPr/>
          <p:nvPr/>
        </p:nvSpPr>
        <p:spPr>
          <a:xfrm>
            <a:off x="2301766" y="3371102"/>
            <a:ext cx="8607972" cy="2806922"/>
          </a:xfrm>
          <a:prstGeom prst="rect">
            <a:avLst/>
          </a:prstGeom>
          <a:ln w="57150">
            <a:solidFill>
              <a:schemeClr val="accent3"/>
            </a:solidFill>
            <a:prstDash val="sysDot"/>
          </a:ln>
        </p:spPr>
        <p:txBody>
          <a:bodyPr wrap="square">
            <a:spAutoFit/>
          </a:bodyPr>
          <a:lstStyle/>
          <a:p>
            <a:pPr>
              <a:lnSpc>
                <a:spcPct val="90000"/>
              </a:lnSpc>
              <a:spcBef>
                <a:spcPct val="0"/>
              </a:spcBef>
            </a:pPr>
            <a:r>
              <a:rPr lang="en-US" altLang="en-US" sz="2800" b="1" dirty="0">
                <a:solidFill>
                  <a:schemeClr val="accent2"/>
                </a:solidFill>
                <a:ea typeface="ＭＳ Ｐゴシック" pitchFamily="80" charset="-128"/>
              </a:rPr>
              <a:t>Assets:</a:t>
            </a:r>
          </a:p>
          <a:p>
            <a:pPr>
              <a:lnSpc>
                <a:spcPct val="90000"/>
              </a:lnSpc>
              <a:spcBef>
                <a:spcPct val="0"/>
              </a:spcBef>
            </a:pPr>
            <a:r>
              <a:rPr lang="en-US" altLang="en-US" sz="2800" dirty="0">
                <a:solidFill>
                  <a:schemeClr val="accent1"/>
                </a:solidFill>
                <a:ea typeface="ＭＳ Ｐゴシック" pitchFamily="80" charset="-128"/>
              </a:rPr>
              <a:t>$   800,000 	Personal residence</a:t>
            </a:r>
          </a:p>
          <a:p>
            <a:pPr>
              <a:lnSpc>
                <a:spcPct val="90000"/>
              </a:lnSpc>
              <a:spcBef>
                <a:spcPct val="0"/>
              </a:spcBef>
            </a:pPr>
            <a:r>
              <a:rPr lang="en-US" altLang="en-US" sz="2800" dirty="0">
                <a:solidFill>
                  <a:schemeClr val="accent1"/>
                </a:solidFill>
                <a:ea typeface="ＭＳ Ｐゴシック" pitchFamily="80" charset="-128"/>
              </a:rPr>
              <a:t>$   450,000 	Vacation home</a:t>
            </a:r>
          </a:p>
          <a:p>
            <a:pPr>
              <a:lnSpc>
                <a:spcPct val="90000"/>
              </a:lnSpc>
              <a:spcBef>
                <a:spcPct val="0"/>
              </a:spcBef>
            </a:pPr>
            <a:r>
              <a:rPr lang="en-US" altLang="en-US" sz="2800" dirty="0">
                <a:solidFill>
                  <a:schemeClr val="accent1"/>
                </a:solidFill>
                <a:ea typeface="ＭＳ Ｐゴシック" pitchFamily="80" charset="-128"/>
              </a:rPr>
              <a:t>$1,400,000		Qualified plans</a:t>
            </a:r>
          </a:p>
          <a:p>
            <a:pPr>
              <a:lnSpc>
                <a:spcPct val="90000"/>
              </a:lnSpc>
              <a:spcBef>
                <a:spcPct val="0"/>
              </a:spcBef>
            </a:pPr>
            <a:r>
              <a:rPr lang="en-US" altLang="en-US" sz="2800" dirty="0">
                <a:solidFill>
                  <a:schemeClr val="accent1"/>
                </a:solidFill>
                <a:ea typeface="ＭＳ Ｐゴシック" pitchFamily="80" charset="-128"/>
              </a:rPr>
              <a:t>$   800,000		Savings</a:t>
            </a:r>
          </a:p>
          <a:p>
            <a:pPr>
              <a:lnSpc>
                <a:spcPct val="90000"/>
              </a:lnSpc>
              <a:spcBef>
                <a:spcPct val="0"/>
              </a:spcBef>
            </a:pPr>
            <a:r>
              <a:rPr lang="en-US" altLang="en-US" sz="2800" dirty="0">
                <a:solidFill>
                  <a:schemeClr val="accent1"/>
                </a:solidFill>
                <a:ea typeface="ＭＳ Ｐゴシック" pitchFamily="80" charset="-128"/>
              </a:rPr>
              <a:t>$1,000,000		Investments</a:t>
            </a:r>
          </a:p>
          <a:p>
            <a:pPr>
              <a:lnSpc>
                <a:spcPct val="90000"/>
              </a:lnSpc>
              <a:spcBef>
                <a:spcPct val="0"/>
              </a:spcBef>
            </a:pPr>
            <a:r>
              <a:rPr lang="en-US" altLang="en-US" sz="2800" dirty="0">
                <a:solidFill>
                  <a:schemeClr val="accent1"/>
                </a:solidFill>
                <a:ea typeface="ＭＳ Ｐゴシック" pitchFamily="80" charset="-128"/>
              </a:rPr>
              <a:t>$   150,000		Miscellaneous personal property</a:t>
            </a:r>
          </a:p>
        </p:txBody>
      </p:sp>
    </p:spTree>
    <p:extLst>
      <p:ext uri="{BB962C8B-B14F-4D97-AF65-F5344CB8AC3E}">
        <p14:creationId xmlns:p14="http://schemas.microsoft.com/office/powerpoint/2010/main" val="2766850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000" dirty="0">
                <a:solidFill>
                  <a:schemeClr val="bg1"/>
                </a:solidFill>
                <a:latin typeface="+mj-lt"/>
                <a:ea typeface="ＭＳ Ｐゴシック" pitchFamily="80" charset="-128"/>
              </a:rPr>
              <a:t>Creditor Protection Case Study – Personal Planning</a:t>
            </a:r>
            <a:endParaRPr lang="en-US" sz="2000" dirty="0">
              <a:solidFill>
                <a:schemeClr val="bg1"/>
              </a:solidFill>
              <a:latin typeface="+mj-lt"/>
            </a:endParaRPr>
          </a:p>
        </p:txBody>
      </p:sp>
      <p:sp>
        <p:nvSpPr>
          <p:cNvPr id="3" name="Rectangle 2"/>
          <p:cNvSpPr/>
          <p:nvPr/>
        </p:nvSpPr>
        <p:spPr>
          <a:xfrm>
            <a:off x="315310" y="1730523"/>
            <a:ext cx="11508828" cy="2708434"/>
          </a:xfrm>
          <a:prstGeom prst="rect">
            <a:avLst/>
          </a:prstGeom>
        </p:spPr>
        <p:txBody>
          <a:bodyPr wrap="square">
            <a:spAutoFit/>
          </a:bodyPr>
          <a:lstStyle/>
          <a:p>
            <a:pPr>
              <a:spcBef>
                <a:spcPts val="600"/>
              </a:spcBef>
              <a:spcAft>
                <a:spcPts val="600"/>
              </a:spcAft>
            </a:pPr>
            <a:r>
              <a:rPr lang="en-US" altLang="en-US" sz="3200" dirty="0">
                <a:solidFill>
                  <a:schemeClr val="accent1"/>
                </a:solidFill>
                <a:ea typeface="ＭＳ Ｐゴシック" pitchFamily="80" charset="-128"/>
              </a:rPr>
              <a:t>Jim and Ann can each create separate (non-reciprocal) trusts for each other. </a:t>
            </a:r>
          </a:p>
          <a:p>
            <a:pPr>
              <a:spcBef>
                <a:spcPts val="600"/>
              </a:spcBef>
              <a:spcAft>
                <a:spcPts val="600"/>
              </a:spcAft>
            </a:pPr>
            <a:r>
              <a:rPr lang="en-US" altLang="en-US" sz="3200" dirty="0">
                <a:solidFill>
                  <a:schemeClr val="accent1"/>
                </a:solidFill>
                <a:ea typeface="ＭＳ Ｐゴシック" pitchFamily="80" charset="-128"/>
              </a:rPr>
              <a:t>By transferring their </a:t>
            </a:r>
            <a:r>
              <a:rPr lang="en-US" altLang="en-US" sz="3200" b="1" dirty="0">
                <a:solidFill>
                  <a:schemeClr val="accent1"/>
                </a:solidFill>
                <a:ea typeface="ＭＳ Ｐゴシック" pitchFamily="80" charset="-128"/>
              </a:rPr>
              <a:t>$1,800,000 </a:t>
            </a:r>
            <a:r>
              <a:rPr lang="en-US" altLang="en-US" sz="3200" dirty="0">
                <a:solidFill>
                  <a:schemeClr val="accent1"/>
                </a:solidFill>
                <a:ea typeface="ＭＳ Ｐゴシック" pitchFamily="80" charset="-128"/>
              </a:rPr>
              <a:t>of invested assets and savings into trusts, these assets are now creditor protected.</a:t>
            </a:r>
          </a:p>
        </p:txBody>
      </p:sp>
    </p:spTree>
    <p:extLst>
      <p:ext uri="{BB962C8B-B14F-4D97-AF65-F5344CB8AC3E}">
        <p14:creationId xmlns:p14="http://schemas.microsoft.com/office/powerpoint/2010/main" val="2766850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solidFill>
                  <a:schemeClr val="bg1"/>
                </a:solidFill>
                <a:latin typeface="+mj-lt"/>
              </a:rPr>
              <a:t>Creditor Protection Strategies - Domestic Asset Protection      </a:t>
            </a:r>
            <a:br>
              <a:rPr lang="en-US" sz="2000" dirty="0">
                <a:solidFill>
                  <a:schemeClr val="bg1"/>
                </a:solidFill>
                <a:latin typeface="+mj-lt"/>
              </a:rPr>
            </a:br>
            <a:r>
              <a:rPr lang="en-US" sz="2000" dirty="0">
                <a:solidFill>
                  <a:schemeClr val="bg1"/>
                </a:solidFill>
                <a:latin typeface="+mj-lt"/>
              </a:rPr>
              <a:t>(Self-Settled) Trusts</a:t>
            </a:r>
          </a:p>
        </p:txBody>
      </p:sp>
      <p:sp>
        <p:nvSpPr>
          <p:cNvPr id="3" name="Content Placeholder 2"/>
          <p:cNvSpPr>
            <a:spLocks noGrp="1"/>
          </p:cNvSpPr>
          <p:nvPr>
            <p:ph idx="1"/>
          </p:nvPr>
        </p:nvSpPr>
        <p:spPr>
          <a:xfrm>
            <a:off x="436879" y="2181860"/>
            <a:ext cx="11544105" cy="2812171"/>
          </a:xfrm>
        </p:spPr>
        <p:txBody>
          <a:bodyPr>
            <a:noAutofit/>
          </a:bodyPr>
          <a:lstStyle/>
          <a:p>
            <a:pPr marL="406400" lvl="1" indent="-406400">
              <a:lnSpc>
                <a:spcPct val="100000"/>
              </a:lnSpc>
              <a:spcBef>
                <a:spcPts val="600"/>
              </a:spcBef>
              <a:buClr>
                <a:schemeClr val="accent1"/>
              </a:buClr>
            </a:pPr>
            <a:r>
              <a:rPr lang="en-US" sz="2500" b="0" dirty="0">
                <a:solidFill>
                  <a:schemeClr val="accent1"/>
                </a:solidFill>
                <a:latin typeface="Century Gothic" panose="020B0502020202020204" pitchFamily="34" charset="0"/>
              </a:rPr>
              <a:t>Irrevocable trust with independent trustee (resident of Domestic Asset Protection Trust (DAPT) state)</a:t>
            </a:r>
          </a:p>
          <a:p>
            <a:pPr marL="406400" lvl="1" indent="-406400">
              <a:lnSpc>
                <a:spcPct val="100000"/>
              </a:lnSpc>
              <a:spcBef>
                <a:spcPts val="600"/>
              </a:spcBef>
              <a:buClr>
                <a:schemeClr val="accent1"/>
              </a:buClr>
            </a:pPr>
            <a:r>
              <a:rPr lang="en-US" sz="2500" b="0" dirty="0">
                <a:solidFill>
                  <a:schemeClr val="accent1"/>
                </a:solidFill>
                <a:latin typeface="Century Gothic" panose="020B0502020202020204" pitchFamily="34" charset="0"/>
              </a:rPr>
              <a:t>Trustee has total discretion to distribute to class of beneficiaries</a:t>
            </a:r>
          </a:p>
          <a:p>
            <a:pPr marL="857250" lvl="2" indent="-336550">
              <a:lnSpc>
                <a:spcPct val="100000"/>
              </a:lnSpc>
              <a:spcBef>
                <a:spcPts val="600"/>
              </a:spcBef>
              <a:buClr>
                <a:schemeClr val="accent1"/>
              </a:buClr>
            </a:pPr>
            <a:r>
              <a:rPr lang="en-US" sz="2500" b="0" dirty="0">
                <a:solidFill>
                  <a:schemeClr val="accent1"/>
                </a:solidFill>
                <a:latin typeface="Century Gothic" panose="020B0502020202020204" pitchFamily="34" charset="0"/>
              </a:rPr>
              <a:t>Grantor is member of class</a:t>
            </a:r>
          </a:p>
          <a:p>
            <a:pPr marL="406400" lvl="1" indent="-406400">
              <a:lnSpc>
                <a:spcPct val="100000"/>
              </a:lnSpc>
              <a:spcBef>
                <a:spcPts val="600"/>
              </a:spcBef>
              <a:buClr>
                <a:schemeClr val="accent1"/>
              </a:buClr>
            </a:pPr>
            <a:r>
              <a:rPr lang="en-US" sz="2500" b="0" dirty="0">
                <a:solidFill>
                  <a:schemeClr val="accent1"/>
                </a:solidFill>
                <a:latin typeface="Century Gothic" panose="020B0502020202020204" pitchFamily="34" charset="0"/>
              </a:rPr>
              <a:t>Must contain a spendthrift clause</a:t>
            </a:r>
          </a:p>
          <a:p>
            <a:pPr marL="406400" lvl="1" indent="-406400">
              <a:lnSpc>
                <a:spcPct val="100000"/>
              </a:lnSpc>
              <a:spcBef>
                <a:spcPts val="600"/>
              </a:spcBef>
              <a:buClr>
                <a:schemeClr val="accent1"/>
              </a:buClr>
            </a:pPr>
            <a:r>
              <a:rPr lang="en-US" sz="2500" b="0" dirty="0">
                <a:solidFill>
                  <a:schemeClr val="accent1"/>
                </a:solidFill>
                <a:latin typeface="Century Gothic" panose="020B0502020202020204" pitchFamily="34" charset="0"/>
              </a:rPr>
              <a:t>Shortened statute of limitation</a:t>
            </a:r>
          </a:p>
          <a:p>
            <a:pPr marL="0" indent="0">
              <a:buClr>
                <a:schemeClr val="accent1"/>
              </a:buClr>
              <a:buNone/>
              <a:defRPr/>
            </a:pPr>
            <a:endParaRPr lang="en-US" altLang="en-US" sz="1050" b="0" kern="0" dirty="0">
              <a:solidFill>
                <a:schemeClr val="accent1"/>
              </a:solidFill>
              <a:latin typeface="Century Gothic" panose="020B0502020202020204" pitchFamily="34" charset="0"/>
            </a:endParaRPr>
          </a:p>
        </p:txBody>
      </p:sp>
      <p:sp>
        <p:nvSpPr>
          <p:cNvPr id="4" name="Rectangle 4"/>
          <p:cNvSpPr txBox="1">
            <a:spLocks noChangeArrowheads="1"/>
          </p:cNvSpPr>
          <p:nvPr/>
        </p:nvSpPr>
        <p:spPr>
          <a:xfrm>
            <a:off x="436880" y="1493520"/>
            <a:ext cx="11437620" cy="533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i="0" kern="1200">
                <a:solidFill>
                  <a:schemeClr val="accent1"/>
                </a:solidFill>
                <a:latin typeface="Century Gothic Bold" charset="0"/>
                <a:ea typeface="Century Gothic Bold" charset="0"/>
                <a:cs typeface="Century Gothic Bold" charset="0"/>
              </a:defRPr>
            </a:lvl1pPr>
          </a:lstStyle>
          <a:p>
            <a:r>
              <a:rPr lang="en-US" sz="2400" dirty="0">
                <a:solidFill>
                  <a:schemeClr val="accent5"/>
                </a:solidFill>
              </a:rPr>
              <a:t>Irrevocable, Self–Settled trust where grantor retains interest while protecting assets from own creditors.</a:t>
            </a:r>
            <a:endParaRPr lang="en-US" altLang="en-US" sz="2400" dirty="0">
              <a:solidFill>
                <a:schemeClr val="accent5"/>
              </a:solidFill>
            </a:endParaRPr>
          </a:p>
        </p:txBody>
      </p:sp>
      <p:sp>
        <p:nvSpPr>
          <p:cNvPr id="6" name="Rectangle 4"/>
          <p:cNvSpPr txBox="1">
            <a:spLocks noChangeArrowheads="1"/>
          </p:cNvSpPr>
          <p:nvPr/>
        </p:nvSpPr>
        <p:spPr>
          <a:xfrm>
            <a:off x="410253" y="4882271"/>
            <a:ext cx="11437620" cy="533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chemeClr val="accent1"/>
                </a:solidFill>
                <a:latin typeface="Century Gothic Bold" charset="0"/>
                <a:ea typeface="Century Gothic Bold" charset="0"/>
                <a:cs typeface="Century Gothic Bold" charset="0"/>
              </a:defRPr>
            </a:lvl1pPr>
          </a:lstStyle>
          <a:p>
            <a:r>
              <a:rPr lang="en-US" altLang="en-US" dirty="0" err="1">
                <a:solidFill>
                  <a:schemeClr val="accent5"/>
                </a:solidFill>
              </a:rPr>
              <a:t>Challenges</a:t>
            </a:r>
            <a:r>
              <a:rPr lang="en-US" altLang="en-US" dirty="0" err="1">
                <a:solidFill>
                  <a:schemeClr val="hlink"/>
                </a:solidFill>
              </a:rPr>
              <a:t>hallenges</a:t>
            </a:r>
            <a:endParaRPr lang="en-US" altLang="en-US" dirty="0">
              <a:solidFill>
                <a:schemeClr val="hlink"/>
              </a:solidFill>
            </a:endParaRPr>
          </a:p>
        </p:txBody>
      </p:sp>
      <p:sp>
        <p:nvSpPr>
          <p:cNvPr id="7" name="TextBox 6"/>
          <p:cNvSpPr txBox="1"/>
          <p:nvPr/>
        </p:nvSpPr>
        <p:spPr>
          <a:xfrm>
            <a:off x="436962" y="5407221"/>
            <a:ext cx="11384201" cy="1292662"/>
          </a:xfrm>
          <a:prstGeom prst="rect">
            <a:avLst/>
          </a:prstGeom>
          <a:noFill/>
        </p:spPr>
        <p:txBody>
          <a:bodyPr wrap="square" rtlCol="0">
            <a:spAutoFit/>
          </a:bodyPr>
          <a:lstStyle/>
          <a:p>
            <a:pPr marL="342900" indent="-342900">
              <a:buSzPct val="165000"/>
              <a:buFont typeface="Arial" panose="020B0604020202020204" pitchFamily="34" charset="0"/>
              <a:buChar char="•"/>
            </a:pPr>
            <a:r>
              <a:rPr lang="en-US" sz="2500" dirty="0">
                <a:solidFill>
                  <a:schemeClr val="accent1"/>
                </a:solidFill>
                <a:latin typeface="Century Gothic" panose="020B0502020202020204" pitchFamily="34" charset="0"/>
              </a:rPr>
              <a:t>Conflict of law between Non-Asset Protection States and Asset Protection States</a:t>
            </a:r>
          </a:p>
          <a:p>
            <a:endParaRPr lang="en-US" sz="2600" dirty="0"/>
          </a:p>
        </p:txBody>
      </p:sp>
    </p:spTree>
    <p:extLst>
      <p:ext uri="{BB962C8B-B14F-4D97-AF65-F5344CB8AC3E}">
        <p14:creationId xmlns:p14="http://schemas.microsoft.com/office/powerpoint/2010/main" val="1568509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a:solidFill>
                  <a:schemeClr val="bg1"/>
                </a:solidFill>
                <a:latin typeface="+mj-lt"/>
                <a:ea typeface="ＭＳ Ｐゴシック" pitchFamily="80" charset="-128"/>
              </a:rPr>
              <a:t>Retirement Planning – Personal Planning Issues </a:t>
            </a:r>
            <a:endParaRPr lang="en-US" sz="2400" dirty="0">
              <a:solidFill>
                <a:schemeClr val="bg1"/>
              </a:solidFill>
              <a:latin typeface="+mj-lt"/>
            </a:endParaRPr>
          </a:p>
        </p:txBody>
      </p:sp>
      <p:sp>
        <p:nvSpPr>
          <p:cNvPr id="3" name="TextBox 1"/>
          <p:cNvSpPr txBox="1">
            <a:spLocks noChangeArrowheads="1"/>
          </p:cNvSpPr>
          <p:nvPr/>
        </p:nvSpPr>
        <p:spPr bwMode="auto">
          <a:xfrm>
            <a:off x="394134" y="4760585"/>
            <a:ext cx="1146153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0183D"/>
              </a:buClr>
              <a:buFont typeface="Wingdings" pitchFamily="2" charset="2"/>
              <a:buChar char="§"/>
              <a:defRPr sz="2600">
                <a:solidFill>
                  <a:schemeClr val="tx1"/>
                </a:solidFill>
                <a:latin typeface="Times New Roman" pitchFamily="18" charset="0"/>
                <a:ea typeface="ＭＳ Ｐゴシック" pitchFamily="80" charset="-128"/>
              </a:defRPr>
            </a:lvl1pPr>
            <a:lvl2pPr marL="742950" indent="-285750">
              <a:spcBef>
                <a:spcPct val="20000"/>
              </a:spcBef>
              <a:buClr>
                <a:srgbClr val="00183D"/>
              </a:buClr>
              <a:buFont typeface="Wingdings" pitchFamily="2" charset="2"/>
              <a:buChar char="§"/>
              <a:defRPr sz="2000">
                <a:solidFill>
                  <a:schemeClr val="tx1"/>
                </a:solidFill>
                <a:latin typeface="Times New Roman" pitchFamily="18" charset="0"/>
                <a:ea typeface="ＭＳ Ｐゴシック" pitchFamily="80" charset="-128"/>
              </a:defRPr>
            </a:lvl2pPr>
            <a:lvl3pPr marL="1143000" indent="-228600">
              <a:spcBef>
                <a:spcPct val="20000"/>
              </a:spcBef>
              <a:buClr>
                <a:srgbClr val="00183D"/>
              </a:buClr>
              <a:buFont typeface="Wingdings" pitchFamily="2" charset="2"/>
              <a:buChar char="§"/>
              <a:defRPr sz="2000">
                <a:solidFill>
                  <a:schemeClr val="tx1"/>
                </a:solidFill>
                <a:latin typeface="Times New Roman" pitchFamily="18" charset="0"/>
                <a:ea typeface="ＭＳ Ｐゴシック" pitchFamily="80" charset="-128"/>
              </a:defRPr>
            </a:lvl3pPr>
            <a:lvl4pPr marL="1600200" indent="-228600">
              <a:spcBef>
                <a:spcPct val="20000"/>
              </a:spcBef>
              <a:buClr>
                <a:srgbClr val="00183D"/>
              </a:buClr>
              <a:buFont typeface="Wingdings" pitchFamily="2" charset="2"/>
              <a:buChar char="§"/>
              <a:defRPr sz="2000">
                <a:solidFill>
                  <a:schemeClr val="tx1"/>
                </a:solidFill>
                <a:latin typeface="Times New Roman" pitchFamily="18" charset="0"/>
                <a:ea typeface="ＭＳ Ｐゴシック" pitchFamily="80" charset="-128"/>
              </a:defRPr>
            </a:lvl4pPr>
            <a:lvl5pPr marL="2057400" indent="-228600">
              <a:spcBef>
                <a:spcPct val="20000"/>
              </a:spcBef>
              <a:buClr>
                <a:srgbClr val="00183D"/>
              </a:buClr>
              <a:buFont typeface="Wingdings" pitchFamily="2" charset="2"/>
              <a:buChar char="§"/>
              <a:defRPr sz="2000">
                <a:solidFill>
                  <a:schemeClr val="tx1"/>
                </a:solidFill>
                <a:latin typeface="Times New Roman" pitchFamily="18" charset="0"/>
                <a:ea typeface="ＭＳ Ｐゴシック" pitchFamily="80" charset="-128"/>
              </a:defRPr>
            </a:lvl5pPr>
            <a:lvl6pPr marL="2514600" indent="-228600" eaLnBrk="0" fontAlgn="base" hangingPunct="0">
              <a:spcBef>
                <a:spcPct val="20000"/>
              </a:spcBef>
              <a:spcAft>
                <a:spcPct val="0"/>
              </a:spcAft>
              <a:buClr>
                <a:srgbClr val="00183D"/>
              </a:buClr>
              <a:buFont typeface="Wingdings" pitchFamily="2" charset="2"/>
              <a:buChar char="§"/>
              <a:defRPr sz="2000">
                <a:solidFill>
                  <a:schemeClr val="tx1"/>
                </a:solidFill>
                <a:latin typeface="Times New Roman" pitchFamily="18" charset="0"/>
                <a:ea typeface="ＭＳ Ｐゴシック" pitchFamily="80" charset="-128"/>
              </a:defRPr>
            </a:lvl6pPr>
            <a:lvl7pPr marL="2971800" indent="-228600" eaLnBrk="0" fontAlgn="base" hangingPunct="0">
              <a:spcBef>
                <a:spcPct val="20000"/>
              </a:spcBef>
              <a:spcAft>
                <a:spcPct val="0"/>
              </a:spcAft>
              <a:buClr>
                <a:srgbClr val="00183D"/>
              </a:buClr>
              <a:buFont typeface="Wingdings" pitchFamily="2" charset="2"/>
              <a:buChar char="§"/>
              <a:defRPr sz="2000">
                <a:solidFill>
                  <a:schemeClr val="tx1"/>
                </a:solidFill>
                <a:latin typeface="Times New Roman" pitchFamily="18" charset="0"/>
                <a:ea typeface="ＭＳ Ｐゴシック" pitchFamily="80" charset="-128"/>
              </a:defRPr>
            </a:lvl7pPr>
            <a:lvl8pPr marL="3429000" indent="-228600" eaLnBrk="0" fontAlgn="base" hangingPunct="0">
              <a:spcBef>
                <a:spcPct val="20000"/>
              </a:spcBef>
              <a:spcAft>
                <a:spcPct val="0"/>
              </a:spcAft>
              <a:buClr>
                <a:srgbClr val="00183D"/>
              </a:buClr>
              <a:buFont typeface="Wingdings" pitchFamily="2" charset="2"/>
              <a:buChar char="§"/>
              <a:defRPr sz="2000">
                <a:solidFill>
                  <a:schemeClr val="tx1"/>
                </a:solidFill>
                <a:latin typeface="Times New Roman" pitchFamily="18" charset="0"/>
                <a:ea typeface="ＭＳ Ｐゴシック" pitchFamily="80" charset="-128"/>
              </a:defRPr>
            </a:lvl8pPr>
            <a:lvl9pPr marL="3886200" indent="-228600" eaLnBrk="0" fontAlgn="base" hangingPunct="0">
              <a:spcBef>
                <a:spcPct val="20000"/>
              </a:spcBef>
              <a:spcAft>
                <a:spcPct val="0"/>
              </a:spcAft>
              <a:buClr>
                <a:srgbClr val="00183D"/>
              </a:buClr>
              <a:buFont typeface="Wingdings" pitchFamily="2" charset="2"/>
              <a:buChar char="§"/>
              <a:defRPr sz="2000">
                <a:solidFill>
                  <a:schemeClr val="tx1"/>
                </a:solidFill>
                <a:latin typeface="Times New Roman" pitchFamily="18" charset="0"/>
                <a:ea typeface="ＭＳ Ｐゴシック" pitchFamily="80" charset="-128"/>
              </a:defRPr>
            </a:lvl9pPr>
          </a:lstStyle>
          <a:p>
            <a:pPr>
              <a:spcBef>
                <a:spcPct val="0"/>
              </a:spcBef>
              <a:buClrTx/>
              <a:buFontTx/>
              <a:buNone/>
            </a:pPr>
            <a:r>
              <a:rPr lang="en-US" altLang="en-US" sz="2000" dirty="0">
                <a:solidFill>
                  <a:schemeClr val="accent2"/>
                </a:solidFill>
                <a:latin typeface="+mn-lt"/>
              </a:rPr>
              <a:t>*Due to the complexity involved in this process, producers need to be conversant with the appropriate tax regulations that apply to these transactions and participants should consult with their tax adviser about the tax consequences associated with the purchase of life insurance in a qualified plan and to determine the proper methodology to use in executing such a plan. </a:t>
            </a:r>
          </a:p>
        </p:txBody>
      </p:sp>
      <p:sp>
        <p:nvSpPr>
          <p:cNvPr id="4" name="Rectangle 3"/>
          <p:cNvSpPr/>
          <p:nvPr/>
        </p:nvSpPr>
        <p:spPr>
          <a:xfrm>
            <a:off x="315308" y="1316202"/>
            <a:ext cx="11335407" cy="3600986"/>
          </a:xfrm>
          <a:prstGeom prst="rect">
            <a:avLst/>
          </a:prstGeom>
        </p:spPr>
        <p:txBody>
          <a:bodyPr wrap="square">
            <a:spAutoFit/>
          </a:bodyPr>
          <a:lstStyle/>
          <a:p>
            <a:r>
              <a:rPr lang="en-US" altLang="en-US" sz="3200" b="1" dirty="0">
                <a:solidFill>
                  <a:schemeClr val="accent2"/>
                </a:solidFill>
                <a:ea typeface="ＭＳ Ｐゴシック" pitchFamily="80" charset="-128"/>
              </a:rPr>
              <a:t>Possible Retirement Planning Strategies</a:t>
            </a:r>
          </a:p>
          <a:p>
            <a:r>
              <a:rPr lang="en-US" altLang="en-US" sz="2800" b="1" dirty="0">
                <a:solidFill>
                  <a:schemeClr val="accent1"/>
                </a:solidFill>
                <a:ea typeface="ＭＳ Ｐゴシック" pitchFamily="80" charset="-128"/>
              </a:rPr>
              <a:t>Maximize Qualified Plan*/IRA contributions</a:t>
            </a:r>
          </a:p>
          <a:p>
            <a:pPr marL="914400" lvl="1" indent="-457200">
              <a:buFont typeface="Century Gothic" panose="020B0502020202020204" pitchFamily="34" charset="0"/>
              <a:buChar char="●"/>
            </a:pPr>
            <a:r>
              <a:rPr lang="en-US" altLang="en-US" sz="2800" dirty="0">
                <a:solidFill>
                  <a:schemeClr val="accent1"/>
                </a:solidFill>
                <a:ea typeface="ＭＳ Ｐゴシック" pitchFamily="80" charset="-128"/>
              </a:rPr>
              <a:t>Income Tax Savings</a:t>
            </a:r>
          </a:p>
          <a:p>
            <a:pPr marL="914400" lvl="1" indent="-457200">
              <a:buFont typeface="Century Gothic" panose="020B0502020202020204" pitchFamily="34" charset="0"/>
              <a:buChar char="●"/>
            </a:pPr>
            <a:r>
              <a:rPr lang="en-US" altLang="en-US" sz="2800" dirty="0">
                <a:solidFill>
                  <a:schemeClr val="accent1"/>
                </a:solidFill>
                <a:ea typeface="ＭＳ Ｐゴシック" pitchFamily="80" charset="-128"/>
              </a:rPr>
              <a:t>Retirement Savings</a:t>
            </a:r>
          </a:p>
          <a:p>
            <a:pPr marL="457200" indent="-457200">
              <a:buFont typeface="Century Gothic" panose="020B0502020202020204" pitchFamily="34" charset="0"/>
              <a:buChar char="●"/>
            </a:pPr>
            <a:r>
              <a:rPr lang="en-US" altLang="en-US" sz="2800" dirty="0">
                <a:solidFill>
                  <a:schemeClr val="accent1"/>
                </a:solidFill>
                <a:ea typeface="ＭＳ Ｐゴシック" pitchFamily="80" charset="-128"/>
              </a:rPr>
              <a:t>Annuity Contracts (creditor protection – varies by state)</a:t>
            </a:r>
          </a:p>
          <a:p>
            <a:pPr marL="457200" indent="-457200">
              <a:buFont typeface="Century Gothic" panose="020B0502020202020204" pitchFamily="34" charset="0"/>
              <a:buChar char="●"/>
            </a:pPr>
            <a:r>
              <a:rPr lang="en-US" altLang="en-US" sz="2800" dirty="0">
                <a:solidFill>
                  <a:schemeClr val="accent1"/>
                </a:solidFill>
                <a:ea typeface="ＭＳ Ｐゴシック" pitchFamily="80" charset="-128"/>
              </a:rPr>
              <a:t>Whole Life Insurance (Retirement Supplement)</a:t>
            </a:r>
          </a:p>
          <a:p>
            <a:pPr marL="457200" indent="-457200">
              <a:buFont typeface="Century Gothic" panose="020B0502020202020204" pitchFamily="34" charset="0"/>
              <a:buChar char="●"/>
            </a:pPr>
            <a:r>
              <a:rPr lang="en-US" altLang="en-US" sz="2800" dirty="0">
                <a:solidFill>
                  <a:schemeClr val="accent1"/>
                </a:solidFill>
                <a:ea typeface="ＭＳ Ｐゴシック" pitchFamily="80" charset="-128"/>
              </a:rPr>
              <a:t>Investment assets held by Spouse</a:t>
            </a:r>
          </a:p>
          <a:p>
            <a:pPr marL="457200" indent="-457200">
              <a:buFont typeface="Century Gothic" panose="020B0502020202020204" pitchFamily="34" charset="0"/>
              <a:buChar char="●"/>
            </a:pPr>
            <a:r>
              <a:rPr lang="en-US" altLang="en-US" sz="2800" dirty="0">
                <a:solidFill>
                  <a:schemeClr val="accent1"/>
                </a:solidFill>
                <a:ea typeface="ＭＳ Ｐゴシック" pitchFamily="80" charset="-128"/>
              </a:rPr>
              <a:t>Investment assets held in Irrevocable Trust </a:t>
            </a:r>
          </a:p>
        </p:txBody>
      </p:sp>
    </p:spTree>
    <p:extLst>
      <p:ext uri="{BB962C8B-B14F-4D97-AF65-F5344CB8AC3E}">
        <p14:creationId xmlns:p14="http://schemas.microsoft.com/office/powerpoint/2010/main" val="841308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a:solidFill>
                  <a:schemeClr val="bg1"/>
                </a:solidFill>
                <a:latin typeface="+mj-lt"/>
                <a:ea typeface="ＭＳ Ｐゴシック" pitchFamily="80" charset="-128"/>
              </a:rPr>
              <a:t>Retirement Planning – Personal Planning Issues </a:t>
            </a:r>
            <a:endParaRPr lang="en-US" sz="2400" dirty="0">
              <a:solidFill>
                <a:schemeClr val="bg1"/>
              </a:solidFill>
              <a:latin typeface="+mj-lt"/>
            </a:endParaRPr>
          </a:p>
        </p:txBody>
      </p:sp>
      <p:sp>
        <p:nvSpPr>
          <p:cNvPr id="3" name="Rectangle 2"/>
          <p:cNvSpPr/>
          <p:nvPr/>
        </p:nvSpPr>
        <p:spPr>
          <a:xfrm>
            <a:off x="457200" y="5663239"/>
            <a:ext cx="11130455" cy="707886"/>
          </a:xfrm>
          <a:prstGeom prst="rect">
            <a:avLst/>
          </a:prstGeom>
        </p:spPr>
        <p:txBody>
          <a:bodyPr wrap="square">
            <a:spAutoFit/>
          </a:bodyPr>
          <a:lstStyle/>
          <a:p>
            <a:pPr>
              <a:spcBef>
                <a:spcPct val="50000"/>
              </a:spcBef>
              <a:buClrTx/>
              <a:buFontTx/>
              <a:buNone/>
            </a:pPr>
            <a:r>
              <a:rPr lang="en-US" altLang="en-US" sz="2000" dirty="0">
                <a:solidFill>
                  <a:schemeClr val="accent2"/>
                </a:solidFill>
              </a:rPr>
              <a:t>*A 412(e)(3) plan must be funded exclusively with individual insurance products, either fixed annuities or a combination of fixed annuities and life insurance.</a:t>
            </a:r>
          </a:p>
        </p:txBody>
      </p:sp>
      <p:sp>
        <p:nvSpPr>
          <p:cNvPr id="4" name="Rectangle 3"/>
          <p:cNvSpPr/>
          <p:nvPr/>
        </p:nvSpPr>
        <p:spPr>
          <a:xfrm>
            <a:off x="457200" y="1455519"/>
            <a:ext cx="11414234" cy="3970318"/>
          </a:xfrm>
          <a:prstGeom prst="rect">
            <a:avLst/>
          </a:prstGeom>
        </p:spPr>
        <p:txBody>
          <a:bodyPr wrap="square">
            <a:spAutoFit/>
          </a:bodyPr>
          <a:lstStyle/>
          <a:p>
            <a:r>
              <a:rPr lang="en-US" altLang="en-US" sz="2800" b="1" dirty="0">
                <a:solidFill>
                  <a:schemeClr val="accent2"/>
                </a:solidFill>
                <a:ea typeface="ＭＳ Ｐゴシック" pitchFamily="80" charset="-128"/>
              </a:rPr>
              <a:t>Qualified Plan/IRA options:</a:t>
            </a:r>
          </a:p>
          <a:p>
            <a:pPr marL="514350" indent="-514350">
              <a:buFont typeface="Century Gothic" panose="020B0502020202020204" pitchFamily="34" charset="0"/>
              <a:buChar char="●"/>
            </a:pPr>
            <a:r>
              <a:rPr lang="en-US" altLang="en-US" sz="2800" dirty="0">
                <a:solidFill>
                  <a:schemeClr val="accent1"/>
                </a:solidFill>
                <a:ea typeface="ＭＳ Ｐゴシック" pitchFamily="80" charset="-128"/>
              </a:rPr>
              <a:t>Defined Benefit Plans</a:t>
            </a:r>
          </a:p>
          <a:p>
            <a:pPr marL="914400" lvl="1" indent="-457200">
              <a:buFont typeface="Century Gothic" panose="020B0502020202020204" pitchFamily="34" charset="0"/>
              <a:buChar char="●"/>
            </a:pPr>
            <a:r>
              <a:rPr lang="en-US" altLang="en-US" sz="2800" dirty="0">
                <a:solidFill>
                  <a:schemeClr val="accent1"/>
                </a:solidFill>
                <a:ea typeface="ＭＳ Ｐゴシック" pitchFamily="80" charset="-128"/>
              </a:rPr>
              <a:t>412(e)(3)* – potentially highest annual contribution</a:t>
            </a:r>
          </a:p>
          <a:p>
            <a:pPr marL="914400" lvl="1" indent="-457200">
              <a:buFont typeface="Century Gothic" panose="020B0502020202020204" pitchFamily="34" charset="0"/>
              <a:buChar char="●"/>
            </a:pPr>
            <a:r>
              <a:rPr lang="en-US" altLang="en-US" sz="2800" dirty="0">
                <a:solidFill>
                  <a:schemeClr val="accent1"/>
                </a:solidFill>
                <a:ea typeface="ＭＳ Ｐゴシック" pitchFamily="80" charset="-128"/>
              </a:rPr>
              <a:t>Standard defined benefit plan</a:t>
            </a:r>
          </a:p>
          <a:p>
            <a:pPr marL="914400" lvl="1" indent="-457200">
              <a:buFont typeface="Century Gothic" panose="020B0502020202020204" pitchFamily="34" charset="0"/>
              <a:buChar char="●"/>
            </a:pPr>
            <a:r>
              <a:rPr lang="en-US" altLang="en-US" sz="2800" dirty="0">
                <a:solidFill>
                  <a:schemeClr val="accent1"/>
                </a:solidFill>
                <a:ea typeface="ＭＳ Ｐゴシック" pitchFamily="80" charset="-128"/>
              </a:rPr>
              <a:t>Cash balance plan</a:t>
            </a:r>
          </a:p>
          <a:p>
            <a:pPr marL="457200" indent="-457200">
              <a:buFont typeface="Century Gothic" panose="020B0502020202020204" pitchFamily="34" charset="0"/>
              <a:buChar char="●"/>
            </a:pPr>
            <a:r>
              <a:rPr lang="en-US" altLang="en-US" sz="2800" dirty="0">
                <a:solidFill>
                  <a:schemeClr val="accent1"/>
                </a:solidFill>
                <a:ea typeface="ＭＳ Ｐゴシック" pitchFamily="80" charset="-128"/>
              </a:rPr>
              <a:t>Defined Contribution Plan</a:t>
            </a:r>
          </a:p>
          <a:p>
            <a:pPr marL="457200" indent="-457200">
              <a:buFont typeface="Century Gothic" panose="020B0502020202020204" pitchFamily="34" charset="0"/>
              <a:buChar char="●"/>
            </a:pPr>
            <a:r>
              <a:rPr lang="en-US" altLang="en-US" sz="2800" dirty="0">
                <a:solidFill>
                  <a:schemeClr val="accent1"/>
                </a:solidFill>
                <a:ea typeface="ＭＳ Ｐゴシック" pitchFamily="80" charset="-128"/>
              </a:rPr>
              <a:t>Profit Sharing Plan</a:t>
            </a:r>
          </a:p>
          <a:p>
            <a:pPr marL="457200" indent="-457200">
              <a:buFont typeface="Century Gothic" panose="020B0502020202020204" pitchFamily="34" charset="0"/>
              <a:buChar char="●"/>
            </a:pPr>
            <a:r>
              <a:rPr lang="en-US" altLang="en-US" sz="2800" dirty="0">
                <a:solidFill>
                  <a:schemeClr val="accent1"/>
                </a:solidFill>
                <a:ea typeface="ＭＳ Ｐゴシック" pitchFamily="80" charset="-128"/>
              </a:rPr>
              <a:t>Simple/SEP</a:t>
            </a:r>
          </a:p>
          <a:p>
            <a:pPr marL="457200" indent="-457200">
              <a:buFont typeface="Century Gothic" panose="020B0502020202020204" pitchFamily="34" charset="0"/>
              <a:buChar char="●"/>
            </a:pPr>
            <a:r>
              <a:rPr lang="en-US" altLang="en-US" sz="2800" dirty="0">
                <a:solidFill>
                  <a:schemeClr val="accent1"/>
                </a:solidFill>
                <a:ea typeface="ＭＳ Ｐゴシック" pitchFamily="80" charset="-128"/>
              </a:rPr>
              <a:t>IRA</a:t>
            </a:r>
          </a:p>
        </p:txBody>
      </p:sp>
    </p:spTree>
    <p:extLst>
      <p:ext uri="{BB962C8B-B14F-4D97-AF65-F5344CB8AC3E}">
        <p14:creationId xmlns:p14="http://schemas.microsoft.com/office/powerpoint/2010/main" val="3222038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a:solidFill>
                  <a:schemeClr val="bg1"/>
                </a:solidFill>
                <a:latin typeface="+mj-lt"/>
                <a:ea typeface="ＭＳ Ｐゴシック" pitchFamily="80" charset="-128"/>
              </a:rPr>
              <a:t>Estate Planning – Personal Planning Issues </a:t>
            </a:r>
            <a:endParaRPr lang="en-US" sz="2400" dirty="0">
              <a:solidFill>
                <a:schemeClr val="bg1"/>
              </a:solidFill>
              <a:latin typeface="+mj-lt"/>
            </a:endParaRPr>
          </a:p>
        </p:txBody>
      </p:sp>
      <p:sp>
        <p:nvSpPr>
          <p:cNvPr id="3" name="Text Box 4"/>
          <p:cNvSpPr txBox="1">
            <a:spLocks noChangeArrowheads="1"/>
          </p:cNvSpPr>
          <p:nvPr/>
        </p:nvSpPr>
        <p:spPr bwMode="auto">
          <a:xfrm>
            <a:off x="507999" y="5992874"/>
            <a:ext cx="1107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183D"/>
              </a:buClr>
              <a:buFont typeface="Wingdings" pitchFamily="2" charset="2"/>
              <a:buChar char="§"/>
              <a:defRPr sz="2600">
                <a:solidFill>
                  <a:schemeClr val="tx1"/>
                </a:solidFill>
                <a:latin typeface="Times New Roman" pitchFamily="18" charset="0"/>
                <a:ea typeface="ＭＳ Ｐゴシック" pitchFamily="80" charset="-128"/>
              </a:defRPr>
            </a:lvl1pPr>
            <a:lvl2pPr marL="742950" indent="-285750">
              <a:spcBef>
                <a:spcPct val="20000"/>
              </a:spcBef>
              <a:buClr>
                <a:srgbClr val="00183D"/>
              </a:buClr>
              <a:buFont typeface="Wingdings" pitchFamily="2" charset="2"/>
              <a:buChar char="§"/>
              <a:defRPr sz="2000">
                <a:solidFill>
                  <a:schemeClr val="tx1"/>
                </a:solidFill>
                <a:latin typeface="Times New Roman" pitchFamily="18" charset="0"/>
                <a:ea typeface="ＭＳ Ｐゴシック" pitchFamily="80" charset="-128"/>
              </a:defRPr>
            </a:lvl2pPr>
            <a:lvl3pPr marL="1143000" indent="-228600">
              <a:spcBef>
                <a:spcPct val="20000"/>
              </a:spcBef>
              <a:buClr>
                <a:srgbClr val="00183D"/>
              </a:buClr>
              <a:buFont typeface="Wingdings" pitchFamily="2" charset="2"/>
              <a:buChar char="§"/>
              <a:defRPr sz="2000">
                <a:solidFill>
                  <a:schemeClr val="tx1"/>
                </a:solidFill>
                <a:latin typeface="Times New Roman" pitchFamily="18" charset="0"/>
                <a:ea typeface="ＭＳ Ｐゴシック" pitchFamily="80" charset="-128"/>
              </a:defRPr>
            </a:lvl3pPr>
            <a:lvl4pPr marL="1600200" indent="-228600">
              <a:spcBef>
                <a:spcPct val="20000"/>
              </a:spcBef>
              <a:buClr>
                <a:srgbClr val="00183D"/>
              </a:buClr>
              <a:buFont typeface="Wingdings" pitchFamily="2" charset="2"/>
              <a:buChar char="§"/>
              <a:defRPr sz="2000">
                <a:solidFill>
                  <a:schemeClr val="tx1"/>
                </a:solidFill>
                <a:latin typeface="Times New Roman" pitchFamily="18" charset="0"/>
                <a:ea typeface="ＭＳ Ｐゴシック" pitchFamily="80" charset="-128"/>
              </a:defRPr>
            </a:lvl4pPr>
            <a:lvl5pPr marL="2057400" indent="-228600">
              <a:spcBef>
                <a:spcPct val="20000"/>
              </a:spcBef>
              <a:buClr>
                <a:srgbClr val="00183D"/>
              </a:buClr>
              <a:buFont typeface="Wingdings" pitchFamily="2" charset="2"/>
              <a:buChar char="§"/>
              <a:defRPr sz="2000">
                <a:solidFill>
                  <a:schemeClr val="tx1"/>
                </a:solidFill>
                <a:latin typeface="Times New Roman" pitchFamily="18" charset="0"/>
                <a:ea typeface="ＭＳ Ｐゴシック" pitchFamily="80" charset="-128"/>
              </a:defRPr>
            </a:lvl5pPr>
            <a:lvl6pPr marL="2514600" indent="-228600" eaLnBrk="0" fontAlgn="base" hangingPunct="0">
              <a:spcBef>
                <a:spcPct val="20000"/>
              </a:spcBef>
              <a:spcAft>
                <a:spcPct val="0"/>
              </a:spcAft>
              <a:buClr>
                <a:srgbClr val="00183D"/>
              </a:buClr>
              <a:buFont typeface="Wingdings" pitchFamily="2" charset="2"/>
              <a:buChar char="§"/>
              <a:defRPr sz="2000">
                <a:solidFill>
                  <a:schemeClr val="tx1"/>
                </a:solidFill>
                <a:latin typeface="Times New Roman" pitchFamily="18" charset="0"/>
                <a:ea typeface="ＭＳ Ｐゴシック" pitchFamily="80" charset="-128"/>
              </a:defRPr>
            </a:lvl6pPr>
            <a:lvl7pPr marL="2971800" indent="-228600" eaLnBrk="0" fontAlgn="base" hangingPunct="0">
              <a:spcBef>
                <a:spcPct val="20000"/>
              </a:spcBef>
              <a:spcAft>
                <a:spcPct val="0"/>
              </a:spcAft>
              <a:buClr>
                <a:srgbClr val="00183D"/>
              </a:buClr>
              <a:buFont typeface="Wingdings" pitchFamily="2" charset="2"/>
              <a:buChar char="§"/>
              <a:defRPr sz="2000">
                <a:solidFill>
                  <a:schemeClr val="tx1"/>
                </a:solidFill>
                <a:latin typeface="Times New Roman" pitchFamily="18" charset="0"/>
                <a:ea typeface="ＭＳ Ｐゴシック" pitchFamily="80" charset="-128"/>
              </a:defRPr>
            </a:lvl7pPr>
            <a:lvl8pPr marL="3429000" indent="-228600" eaLnBrk="0" fontAlgn="base" hangingPunct="0">
              <a:spcBef>
                <a:spcPct val="20000"/>
              </a:spcBef>
              <a:spcAft>
                <a:spcPct val="0"/>
              </a:spcAft>
              <a:buClr>
                <a:srgbClr val="00183D"/>
              </a:buClr>
              <a:buFont typeface="Wingdings" pitchFamily="2" charset="2"/>
              <a:buChar char="§"/>
              <a:defRPr sz="2000">
                <a:solidFill>
                  <a:schemeClr val="tx1"/>
                </a:solidFill>
                <a:latin typeface="Times New Roman" pitchFamily="18" charset="0"/>
                <a:ea typeface="ＭＳ Ｐゴシック" pitchFamily="80" charset="-128"/>
              </a:defRPr>
            </a:lvl8pPr>
            <a:lvl9pPr marL="3886200" indent="-228600" eaLnBrk="0" fontAlgn="base" hangingPunct="0">
              <a:spcBef>
                <a:spcPct val="20000"/>
              </a:spcBef>
              <a:spcAft>
                <a:spcPct val="0"/>
              </a:spcAft>
              <a:buClr>
                <a:srgbClr val="00183D"/>
              </a:buClr>
              <a:buFont typeface="Wingdings" pitchFamily="2" charset="2"/>
              <a:buChar char="§"/>
              <a:defRPr sz="2000">
                <a:solidFill>
                  <a:schemeClr val="tx1"/>
                </a:solidFill>
                <a:latin typeface="Times New Roman" pitchFamily="18" charset="0"/>
                <a:ea typeface="ＭＳ Ｐゴシック" pitchFamily="80" charset="-128"/>
              </a:defRPr>
            </a:lvl9pPr>
          </a:lstStyle>
          <a:p>
            <a:pPr>
              <a:spcBef>
                <a:spcPct val="50000"/>
              </a:spcBef>
              <a:buClrTx/>
              <a:buFontTx/>
              <a:buNone/>
            </a:pPr>
            <a:r>
              <a:rPr lang="en-US" altLang="en-US" sz="2000" dirty="0">
                <a:solidFill>
                  <a:schemeClr val="accent2"/>
                </a:solidFill>
                <a:latin typeface="+mn-lt"/>
              </a:rPr>
              <a:t>*may be subject to 3 year look-back rule</a:t>
            </a:r>
          </a:p>
        </p:txBody>
      </p:sp>
      <p:sp>
        <p:nvSpPr>
          <p:cNvPr id="4" name="Rectangle 3"/>
          <p:cNvSpPr/>
          <p:nvPr/>
        </p:nvSpPr>
        <p:spPr>
          <a:xfrm>
            <a:off x="314434" y="1310404"/>
            <a:ext cx="11461531" cy="4832092"/>
          </a:xfrm>
          <a:prstGeom prst="rect">
            <a:avLst/>
          </a:prstGeom>
        </p:spPr>
        <p:txBody>
          <a:bodyPr wrap="square">
            <a:spAutoFit/>
          </a:bodyPr>
          <a:lstStyle/>
          <a:p>
            <a:r>
              <a:rPr lang="en-US" altLang="en-US" sz="2800" b="1" dirty="0">
                <a:solidFill>
                  <a:schemeClr val="accent2"/>
                </a:solidFill>
                <a:ea typeface="ＭＳ Ｐゴシック" pitchFamily="80" charset="-128"/>
              </a:rPr>
              <a:t>Estate Tax Considerations for High Net Worth Professionals:</a:t>
            </a:r>
          </a:p>
          <a:p>
            <a:r>
              <a:rPr lang="en-US" altLang="en-US" sz="2800" b="1" dirty="0">
                <a:solidFill>
                  <a:schemeClr val="accent1"/>
                </a:solidFill>
                <a:ea typeface="ＭＳ Ｐゴシック" pitchFamily="80" charset="-128"/>
              </a:rPr>
              <a:t>Professionals may have significant IRA/Qualified Plan balances</a:t>
            </a:r>
          </a:p>
          <a:p>
            <a:pPr marL="911225" lvl="1" indent="-454025">
              <a:buFont typeface="Century Gothic" panose="020B0502020202020204" pitchFamily="34" charset="0"/>
              <a:buChar char="●"/>
            </a:pPr>
            <a:r>
              <a:rPr lang="en-US" altLang="en-US" sz="2800" dirty="0">
                <a:solidFill>
                  <a:schemeClr val="accent1"/>
                </a:solidFill>
                <a:ea typeface="ＭＳ Ｐゴシック" pitchFamily="80" charset="-128"/>
              </a:rPr>
              <a:t>Subject to both income and estate tax </a:t>
            </a:r>
          </a:p>
          <a:p>
            <a:pPr marL="454025" indent="-454025">
              <a:buFont typeface="Century Gothic" panose="020B0502020202020204" pitchFamily="34" charset="0"/>
              <a:buChar char="●"/>
            </a:pPr>
            <a:r>
              <a:rPr lang="en-US" altLang="en-US" sz="2800" dirty="0">
                <a:solidFill>
                  <a:schemeClr val="accent1"/>
                </a:solidFill>
                <a:ea typeface="ＭＳ Ｐゴシック" pitchFamily="80" charset="-128"/>
              </a:rPr>
              <a:t>Significant life insurance coverage for family income protection</a:t>
            </a:r>
          </a:p>
          <a:p>
            <a:pPr marL="911225" lvl="1" indent="-454025">
              <a:buFont typeface="Century Gothic" panose="020B0502020202020204" pitchFamily="34" charset="0"/>
              <a:buChar char="●"/>
            </a:pPr>
            <a:r>
              <a:rPr lang="en-US" altLang="en-US" sz="2800" dirty="0">
                <a:solidFill>
                  <a:schemeClr val="accent1"/>
                </a:solidFill>
                <a:ea typeface="ＭＳ Ｐゴシック" pitchFamily="80" charset="-128"/>
              </a:rPr>
              <a:t>life insurance in an irrevocable life insurance trust (ILIT)</a:t>
            </a:r>
          </a:p>
          <a:p>
            <a:pPr marL="1368425" lvl="2" indent="-454025">
              <a:buFont typeface="Century Gothic" panose="020B0502020202020204" pitchFamily="34" charset="0"/>
              <a:buChar char="●"/>
            </a:pPr>
            <a:r>
              <a:rPr lang="en-US" altLang="en-US" sz="2800" dirty="0">
                <a:solidFill>
                  <a:schemeClr val="accent1"/>
                </a:solidFill>
                <a:ea typeface="ＭＳ Ｐゴシック" pitchFamily="80" charset="-128"/>
              </a:rPr>
              <a:t>Protect death proceeds from estate taxes*</a:t>
            </a:r>
          </a:p>
          <a:p>
            <a:pPr marL="1368425" lvl="2" indent="-454025">
              <a:buFont typeface="Century Gothic" panose="020B0502020202020204" pitchFamily="34" charset="0"/>
              <a:buChar char="●"/>
            </a:pPr>
            <a:r>
              <a:rPr lang="en-US" altLang="en-US" sz="2800" dirty="0">
                <a:solidFill>
                  <a:schemeClr val="accent1"/>
                </a:solidFill>
                <a:ea typeface="ＭＳ Ｐゴシック" pitchFamily="80" charset="-128"/>
              </a:rPr>
              <a:t>Protect from creditors </a:t>
            </a:r>
          </a:p>
          <a:p>
            <a:pPr marL="911225" lvl="1" indent="-454025">
              <a:buFont typeface="Century Gothic" panose="020B0502020202020204" pitchFamily="34" charset="0"/>
              <a:buChar char="●"/>
            </a:pPr>
            <a:r>
              <a:rPr lang="en-US" altLang="en-US" sz="2800" dirty="0">
                <a:solidFill>
                  <a:schemeClr val="accent1"/>
                </a:solidFill>
                <a:ea typeface="ＭＳ Ｐゴシック" pitchFamily="80" charset="-128"/>
              </a:rPr>
              <a:t>Wills/Trusts</a:t>
            </a:r>
          </a:p>
          <a:p>
            <a:pPr marL="1368425" lvl="2" indent="-454025">
              <a:buFont typeface="Century Gothic" panose="020B0502020202020204" pitchFamily="34" charset="0"/>
              <a:buChar char="●"/>
            </a:pPr>
            <a:r>
              <a:rPr lang="en-US" altLang="en-US" sz="2800" dirty="0">
                <a:solidFill>
                  <a:schemeClr val="accent1"/>
                </a:solidFill>
                <a:ea typeface="ＭＳ Ｐゴシック" pitchFamily="80" charset="-128"/>
              </a:rPr>
              <a:t>Creditor Shelter/Marital Trust</a:t>
            </a:r>
          </a:p>
          <a:p>
            <a:pPr marL="1368425" lvl="2" indent="-454025">
              <a:buFont typeface="Century Gothic" panose="020B0502020202020204" pitchFamily="34" charset="0"/>
              <a:buChar char="●"/>
            </a:pPr>
            <a:r>
              <a:rPr lang="en-US" altLang="en-US" sz="2800" dirty="0">
                <a:solidFill>
                  <a:schemeClr val="accent1"/>
                </a:solidFill>
                <a:ea typeface="ＭＳ Ｐゴシック" pitchFamily="80" charset="-128"/>
              </a:rPr>
              <a:t>Portability</a:t>
            </a:r>
          </a:p>
        </p:txBody>
      </p:sp>
    </p:spTree>
    <p:extLst>
      <p:ext uri="{BB962C8B-B14F-4D97-AF65-F5344CB8AC3E}">
        <p14:creationId xmlns:p14="http://schemas.microsoft.com/office/powerpoint/2010/main" val="1706146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latin typeface="+mj-lt"/>
              </a:rPr>
              <a:t>Agenda</a:t>
            </a:r>
          </a:p>
        </p:txBody>
      </p:sp>
      <p:sp>
        <p:nvSpPr>
          <p:cNvPr id="3" name="Rectangle 2"/>
          <p:cNvSpPr/>
          <p:nvPr/>
        </p:nvSpPr>
        <p:spPr>
          <a:xfrm>
            <a:off x="520262" y="1452394"/>
            <a:ext cx="8623738" cy="3170099"/>
          </a:xfrm>
          <a:prstGeom prst="rect">
            <a:avLst/>
          </a:prstGeom>
        </p:spPr>
        <p:txBody>
          <a:bodyPr wrap="square">
            <a:spAutoFit/>
          </a:bodyPr>
          <a:lstStyle/>
          <a:p>
            <a:pPr marL="458788" indent="-458788">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The professional</a:t>
            </a:r>
          </a:p>
          <a:p>
            <a:pPr marL="458788" indent="-458788">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Tax issues</a:t>
            </a:r>
          </a:p>
          <a:p>
            <a:pPr marL="458788" indent="-458788">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Creditor protection</a:t>
            </a:r>
          </a:p>
          <a:p>
            <a:pPr marL="458788" indent="-458788">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Retirement and estate planning </a:t>
            </a:r>
          </a:p>
          <a:p>
            <a:pPr marL="458788" indent="-458788">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Business succession planning</a:t>
            </a:r>
          </a:p>
        </p:txBody>
      </p:sp>
    </p:spTree>
    <p:extLst>
      <p:ext uri="{BB962C8B-B14F-4D97-AF65-F5344CB8AC3E}">
        <p14:creationId xmlns:p14="http://schemas.microsoft.com/office/powerpoint/2010/main" val="1871921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a:solidFill>
                  <a:schemeClr val="bg1"/>
                </a:solidFill>
                <a:latin typeface="+mj-lt"/>
                <a:ea typeface="ＭＳ Ｐゴシック" pitchFamily="80" charset="-128"/>
              </a:rPr>
              <a:t>Estate Planning -- Valuing a Professional Practice </a:t>
            </a:r>
            <a:endParaRPr lang="en-US" sz="2400" dirty="0">
              <a:solidFill>
                <a:schemeClr val="bg1"/>
              </a:solidFill>
              <a:latin typeface="+mj-lt"/>
            </a:endParaRPr>
          </a:p>
        </p:txBody>
      </p:sp>
      <p:sp>
        <p:nvSpPr>
          <p:cNvPr id="3" name="Rectangle 2"/>
          <p:cNvSpPr/>
          <p:nvPr/>
        </p:nvSpPr>
        <p:spPr>
          <a:xfrm>
            <a:off x="441434" y="1304087"/>
            <a:ext cx="11430000" cy="4124206"/>
          </a:xfrm>
          <a:prstGeom prst="rect">
            <a:avLst/>
          </a:prstGeom>
        </p:spPr>
        <p:txBody>
          <a:bodyPr wrap="square">
            <a:spAutoFit/>
          </a:bodyPr>
          <a:lstStyle/>
          <a:p>
            <a:r>
              <a:rPr lang="en-US" altLang="en-US" sz="2800" b="1" dirty="0">
                <a:solidFill>
                  <a:schemeClr val="accent1"/>
                </a:solidFill>
                <a:ea typeface="ＭＳ Ｐゴシック" pitchFamily="80" charset="-128"/>
              </a:rPr>
              <a:t>Book value is often used as part of business buy-out valuation</a:t>
            </a:r>
          </a:p>
          <a:p>
            <a:pPr marL="457200" indent="-457200">
              <a:buFont typeface="Century Gothic" panose="020B0502020202020204" pitchFamily="34" charset="0"/>
              <a:buChar char="●"/>
            </a:pPr>
            <a:r>
              <a:rPr lang="en-US" altLang="en-US" sz="2600" dirty="0">
                <a:solidFill>
                  <a:schemeClr val="accent1"/>
                </a:solidFill>
                <a:ea typeface="ＭＳ Ｐゴシック" pitchFamily="80" charset="-128"/>
              </a:rPr>
              <a:t>In professional practice, book value is merely the depreciated value of furniture and equipment, plus cash and other property, less debts</a:t>
            </a:r>
          </a:p>
          <a:p>
            <a:pPr marL="914400" lvl="1" indent="-457200" defTabSz="1025525">
              <a:buFont typeface="Century Gothic" panose="020B0502020202020204" pitchFamily="34" charset="0"/>
              <a:buChar char="●"/>
            </a:pPr>
            <a:r>
              <a:rPr lang="en-US" altLang="en-US" sz="2600" dirty="0">
                <a:solidFill>
                  <a:schemeClr val="accent1"/>
                </a:solidFill>
                <a:ea typeface="ＭＳ Ｐゴシック" pitchFamily="80" charset="-128"/>
              </a:rPr>
              <a:t>Professional practice – Use of “Cash” method of accounting results in three valuable assets not even appearing on balance sheet:</a:t>
            </a:r>
          </a:p>
          <a:p>
            <a:pPr marL="1371600" lvl="2" indent="-457200">
              <a:buFont typeface="Century Gothic" panose="020B0502020202020204" pitchFamily="34" charset="0"/>
              <a:buChar char="●"/>
            </a:pPr>
            <a:r>
              <a:rPr lang="en-US" altLang="en-US" sz="2600" dirty="0">
                <a:solidFill>
                  <a:schemeClr val="accent1"/>
                </a:solidFill>
                <a:ea typeface="ＭＳ Ｐゴシック" pitchFamily="80" charset="-128"/>
              </a:rPr>
              <a:t>Accounts receivable</a:t>
            </a:r>
          </a:p>
          <a:p>
            <a:pPr marL="1371600" lvl="2" indent="-457200">
              <a:buFont typeface="Century Gothic" panose="020B0502020202020204" pitchFamily="34" charset="0"/>
              <a:buChar char="●"/>
            </a:pPr>
            <a:r>
              <a:rPr lang="en-US" altLang="en-US" sz="2600" dirty="0">
                <a:solidFill>
                  <a:schemeClr val="accent1"/>
                </a:solidFill>
                <a:ea typeface="ＭＳ Ｐゴシック" pitchFamily="80" charset="-128"/>
              </a:rPr>
              <a:t>Goodwill </a:t>
            </a:r>
          </a:p>
          <a:p>
            <a:pPr marL="1371600" lvl="2" indent="-457200">
              <a:buFont typeface="Century Gothic" panose="020B0502020202020204" pitchFamily="34" charset="0"/>
              <a:buChar char="●"/>
            </a:pPr>
            <a:r>
              <a:rPr lang="en-US" altLang="en-US" sz="2600" dirty="0">
                <a:solidFill>
                  <a:schemeClr val="accent1"/>
                </a:solidFill>
                <a:ea typeface="ＭＳ Ｐゴシック" pitchFamily="80" charset="-128"/>
              </a:rPr>
              <a:t>Work in Progress</a:t>
            </a:r>
          </a:p>
        </p:txBody>
      </p:sp>
    </p:spTree>
    <p:extLst>
      <p:ext uri="{BB962C8B-B14F-4D97-AF65-F5344CB8AC3E}">
        <p14:creationId xmlns:p14="http://schemas.microsoft.com/office/powerpoint/2010/main" val="1285436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959" y="146958"/>
            <a:ext cx="11464413" cy="893534"/>
          </a:xfrm>
        </p:spPr>
        <p:txBody>
          <a:bodyPr>
            <a:normAutofit/>
          </a:bodyPr>
          <a:lstStyle/>
          <a:p>
            <a:r>
              <a:rPr lang="en-US" altLang="en-US" sz="2400" dirty="0">
                <a:solidFill>
                  <a:schemeClr val="bg1"/>
                </a:solidFill>
                <a:latin typeface="+mj-lt"/>
                <a:ea typeface="ＭＳ Ｐゴシック" pitchFamily="80" charset="-128"/>
              </a:rPr>
              <a:t> Estate Planning -- Valuing a Professional Practice </a:t>
            </a:r>
            <a:endParaRPr lang="en-US" sz="2400" dirty="0">
              <a:solidFill>
                <a:schemeClr val="bg1"/>
              </a:solidFill>
              <a:latin typeface="+mj-lt"/>
            </a:endParaRPr>
          </a:p>
        </p:txBody>
      </p:sp>
      <p:sp>
        <p:nvSpPr>
          <p:cNvPr id="3" name="Rectangle 2"/>
          <p:cNvSpPr/>
          <p:nvPr/>
        </p:nvSpPr>
        <p:spPr>
          <a:xfrm>
            <a:off x="472966" y="1304268"/>
            <a:ext cx="11335406" cy="5343001"/>
          </a:xfrm>
          <a:prstGeom prst="rect">
            <a:avLst/>
          </a:prstGeom>
        </p:spPr>
        <p:txBody>
          <a:bodyPr wrap="square">
            <a:spAutoFit/>
          </a:bodyPr>
          <a:lstStyle/>
          <a:p>
            <a:pPr>
              <a:lnSpc>
                <a:spcPct val="90000"/>
              </a:lnSpc>
            </a:pPr>
            <a:r>
              <a:rPr lang="en-US" altLang="en-US" sz="3200" b="1" dirty="0">
                <a:solidFill>
                  <a:schemeClr val="accent2"/>
                </a:solidFill>
                <a:ea typeface="ＭＳ Ｐゴシック" pitchFamily="80" charset="-128"/>
              </a:rPr>
              <a:t>Typical Professional Valuation Methods</a:t>
            </a:r>
          </a:p>
          <a:p>
            <a:pPr marL="457200" indent="-457200">
              <a:lnSpc>
                <a:spcPct val="90000"/>
              </a:lnSpc>
              <a:spcBef>
                <a:spcPts val="600"/>
              </a:spcBef>
              <a:spcAft>
                <a:spcPts val="600"/>
              </a:spcAft>
              <a:buSzPct val="150000"/>
              <a:buFont typeface="Arial" panose="020B0604020202020204" pitchFamily="34" charset="0"/>
              <a:buChar char="•"/>
            </a:pPr>
            <a:r>
              <a:rPr lang="en-US" altLang="en-US" sz="2800" dirty="0">
                <a:solidFill>
                  <a:schemeClr val="accent1"/>
                </a:solidFill>
                <a:ea typeface="ＭＳ Ｐゴシック" pitchFamily="80" charset="-128"/>
              </a:rPr>
              <a:t>Agreed Dollar Value</a:t>
            </a:r>
          </a:p>
          <a:p>
            <a:pPr marL="914400" lvl="1"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Regular review and update </a:t>
            </a:r>
          </a:p>
          <a:p>
            <a:pPr marL="914400" lvl="1"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Default Method if review has not taken place</a:t>
            </a:r>
          </a:p>
          <a:p>
            <a:pPr lvl="1">
              <a:lnSpc>
                <a:spcPct val="90000"/>
              </a:lnSpc>
            </a:pPr>
            <a:endParaRPr lang="en-US" altLang="en-US" sz="2800" dirty="0">
              <a:solidFill>
                <a:schemeClr val="accent1"/>
              </a:solidFill>
              <a:ea typeface="ＭＳ Ｐゴシック" pitchFamily="80" charset="-128"/>
            </a:endParaRPr>
          </a:p>
          <a:p>
            <a:pPr marL="457200"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Formula Value, (i.e. percentage of future income)</a:t>
            </a:r>
          </a:p>
          <a:p>
            <a:pPr marL="914400" lvl="1"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Formulas may be subject to manipulation </a:t>
            </a:r>
          </a:p>
          <a:p>
            <a:pPr marL="914400" lvl="1"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Large future unexpected fee might cause litigation</a:t>
            </a:r>
          </a:p>
          <a:p>
            <a:pPr marL="914400" lvl="1" indent="-457200">
              <a:lnSpc>
                <a:spcPct val="90000"/>
              </a:lnSpc>
              <a:buFont typeface="Century Gothic" panose="020B0502020202020204" pitchFamily="34" charset="0"/>
              <a:buChar char="●"/>
            </a:pPr>
            <a:endParaRPr lang="en-US" altLang="en-US" sz="2800" dirty="0">
              <a:solidFill>
                <a:schemeClr val="accent1"/>
              </a:solidFill>
              <a:ea typeface="ＭＳ Ｐゴシック" pitchFamily="80" charset="-128"/>
            </a:endParaRPr>
          </a:p>
          <a:p>
            <a:pPr marL="457200"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Fair Market Value Plus a Multiple of Past Earnings</a:t>
            </a:r>
          </a:p>
          <a:p>
            <a:pPr marL="457200"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Capitalization of Average Yearly Earnings</a:t>
            </a:r>
          </a:p>
          <a:p>
            <a:pPr marL="457200"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Book Value plus Value of Goodwill</a:t>
            </a:r>
          </a:p>
          <a:p>
            <a:pPr marL="457200" indent="-457200">
              <a:lnSpc>
                <a:spcPct val="90000"/>
              </a:lnSpc>
              <a:buFont typeface="Century Gothic" panose="020B0502020202020204" pitchFamily="34" charset="0"/>
              <a:buChar char="●"/>
            </a:pPr>
            <a:r>
              <a:rPr lang="en-US" altLang="en-US" sz="2800" dirty="0">
                <a:solidFill>
                  <a:schemeClr val="accent1"/>
                </a:solidFill>
                <a:ea typeface="ＭＳ Ｐゴシック" pitchFamily="80" charset="-128"/>
              </a:rPr>
              <a:t>Professional appraisal</a:t>
            </a:r>
          </a:p>
        </p:txBody>
      </p:sp>
    </p:spTree>
    <p:extLst>
      <p:ext uri="{BB962C8B-B14F-4D97-AF65-F5344CB8AC3E}">
        <p14:creationId xmlns:p14="http://schemas.microsoft.com/office/powerpoint/2010/main" val="2766850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CD15CD-6B40-4E72-8CD3-089B07DF56BD}"/>
              </a:ext>
            </a:extLst>
          </p:cNvPr>
          <p:cNvSpPr/>
          <p:nvPr/>
        </p:nvSpPr>
        <p:spPr>
          <a:xfrm>
            <a:off x="-277586" y="1803707"/>
            <a:ext cx="12589329" cy="50542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altLang="en-US" sz="2400" dirty="0">
                <a:solidFill>
                  <a:schemeClr val="bg1"/>
                </a:solidFill>
                <a:latin typeface="+mj-lt"/>
                <a:ea typeface="ＭＳ Ｐゴシック" pitchFamily="80" charset="-128"/>
              </a:rPr>
              <a:t> Estate Planning -- Valuing a Professional Practice </a:t>
            </a:r>
            <a:endParaRPr lang="en-US" sz="2400" dirty="0">
              <a:solidFill>
                <a:schemeClr val="bg1"/>
              </a:solidFill>
              <a:latin typeface="+mj-lt"/>
            </a:endParaRPr>
          </a:p>
        </p:txBody>
      </p:sp>
      <p:sp>
        <p:nvSpPr>
          <p:cNvPr id="3" name="Rectangle 2"/>
          <p:cNvSpPr/>
          <p:nvPr/>
        </p:nvSpPr>
        <p:spPr>
          <a:xfrm>
            <a:off x="362606" y="1299636"/>
            <a:ext cx="11524593" cy="569387"/>
          </a:xfrm>
          <a:prstGeom prst="rect">
            <a:avLst/>
          </a:prstGeom>
        </p:spPr>
        <p:txBody>
          <a:bodyPr wrap="square">
            <a:spAutoFit/>
          </a:bodyPr>
          <a:lstStyle/>
          <a:p>
            <a:r>
              <a:rPr lang="en-US" altLang="en-US" sz="3100" b="1" dirty="0">
                <a:solidFill>
                  <a:schemeClr val="accent2"/>
                </a:solidFill>
                <a:ea typeface="ＭＳ Ｐゴシック" pitchFamily="80" charset="-128"/>
              </a:rPr>
              <a:t>Typical Valuation for Living Buy-Out</a:t>
            </a:r>
          </a:p>
        </p:txBody>
      </p:sp>
      <p:sp>
        <p:nvSpPr>
          <p:cNvPr id="4" name="Rectangle 3"/>
          <p:cNvSpPr/>
          <p:nvPr/>
        </p:nvSpPr>
        <p:spPr>
          <a:xfrm>
            <a:off x="6266791" y="1999332"/>
            <a:ext cx="5407573" cy="3799489"/>
          </a:xfrm>
          <a:prstGeom prst="rect">
            <a:avLst/>
          </a:prstGeom>
          <a:solidFill>
            <a:schemeClr val="accent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sz="3000" b="1" dirty="0">
                <a:solidFill>
                  <a:schemeClr val="bg1"/>
                </a:solidFill>
                <a:ea typeface="ＭＳ Ｐゴシック" pitchFamily="80" charset="-128"/>
              </a:rPr>
              <a:t>Funding Buy-Out</a:t>
            </a:r>
          </a:p>
          <a:p>
            <a:pPr marL="454025" indent="-454025">
              <a:buFont typeface="Century Gothic" panose="020B0502020202020204" pitchFamily="34" charset="0"/>
              <a:buChar char="●"/>
            </a:pPr>
            <a:r>
              <a:rPr lang="en-US" altLang="en-US" sz="2500" dirty="0">
                <a:solidFill>
                  <a:schemeClr val="bg1"/>
                </a:solidFill>
                <a:ea typeface="ＭＳ Ｐゴシック" pitchFamily="80" charset="-128"/>
              </a:rPr>
              <a:t>Future Profits</a:t>
            </a:r>
          </a:p>
          <a:p>
            <a:pPr marL="454025" indent="-454025">
              <a:buFont typeface="Century Gothic" panose="020B0502020202020204" pitchFamily="34" charset="0"/>
              <a:buChar char="●"/>
            </a:pPr>
            <a:r>
              <a:rPr lang="en-US" altLang="en-US" sz="2500" dirty="0">
                <a:solidFill>
                  <a:schemeClr val="bg1"/>
                </a:solidFill>
                <a:ea typeface="ＭＳ Ｐゴシック" pitchFamily="80" charset="-128"/>
              </a:rPr>
              <a:t>Cash Values of Life Insurance/DI Buy-out Policy</a:t>
            </a:r>
          </a:p>
          <a:p>
            <a:pPr marL="454025" indent="-454025">
              <a:buFont typeface="Century Gothic" panose="020B0502020202020204" pitchFamily="34" charset="0"/>
              <a:buChar char="●"/>
            </a:pPr>
            <a:r>
              <a:rPr lang="en-US" altLang="en-US" sz="2500" dirty="0">
                <a:solidFill>
                  <a:schemeClr val="bg1"/>
                </a:solidFill>
                <a:ea typeface="ＭＳ Ｐゴシック" pitchFamily="80" charset="-128"/>
              </a:rPr>
              <a:t>Personal assets</a:t>
            </a:r>
          </a:p>
          <a:p>
            <a:endParaRPr lang="en-US" altLang="en-US" sz="2500" dirty="0">
              <a:solidFill>
                <a:schemeClr val="bg1"/>
              </a:solidFill>
              <a:ea typeface="ＭＳ Ｐゴシック" pitchFamily="80" charset="-128"/>
            </a:endParaRPr>
          </a:p>
        </p:txBody>
      </p:sp>
      <p:sp>
        <p:nvSpPr>
          <p:cNvPr id="5" name="Rectangle 4"/>
          <p:cNvSpPr/>
          <p:nvPr/>
        </p:nvSpPr>
        <p:spPr>
          <a:xfrm>
            <a:off x="583323" y="1992894"/>
            <a:ext cx="5376042" cy="3799489"/>
          </a:xfrm>
          <a:prstGeom prst="rect">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sz="3000" b="1" dirty="0">
                <a:solidFill>
                  <a:schemeClr val="bg1"/>
                </a:solidFill>
                <a:ea typeface="ＭＳ Ｐゴシック" pitchFamily="80" charset="-128"/>
              </a:rPr>
              <a:t>Terminating Professional’s Share of:</a:t>
            </a:r>
            <a:r>
              <a:rPr lang="en-US" altLang="en-US" sz="2800" b="1" dirty="0">
                <a:solidFill>
                  <a:schemeClr val="bg1"/>
                </a:solidFill>
                <a:ea typeface="ＭＳ Ｐゴシック" pitchFamily="80" charset="-128"/>
              </a:rPr>
              <a:t> </a:t>
            </a:r>
          </a:p>
          <a:p>
            <a:pPr marL="457200" lvl="2" indent="-457200">
              <a:buFont typeface="Century Gothic" panose="020B0502020202020204" pitchFamily="34" charset="0"/>
              <a:buChar char="●"/>
            </a:pPr>
            <a:r>
              <a:rPr lang="en-US" altLang="en-US" sz="2500" dirty="0">
                <a:solidFill>
                  <a:schemeClr val="bg1"/>
                </a:solidFill>
                <a:ea typeface="ＭＳ Ｐゴシック" pitchFamily="80" charset="-128"/>
              </a:rPr>
              <a:t>Book Value</a:t>
            </a:r>
          </a:p>
          <a:p>
            <a:pPr marL="457200" lvl="2" indent="-457200">
              <a:buFont typeface="Century Gothic" panose="020B0502020202020204" pitchFamily="34" charset="0"/>
              <a:buChar char="●"/>
            </a:pPr>
            <a:r>
              <a:rPr lang="en-US" altLang="en-US" sz="2500" dirty="0">
                <a:solidFill>
                  <a:schemeClr val="bg1"/>
                </a:solidFill>
                <a:ea typeface="ＭＳ Ｐゴシック" pitchFamily="80" charset="-128"/>
              </a:rPr>
              <a:t>Likely collectible receivables</a:t>
            </a:r>
          </a:p>
          <a:p>
            <a:pPr marL="457200" lvl="2" indent="-457200">
              <a:buFont typeface="Century Gothic" panose="020B0502020202020204" pitchFamily="34" charset="0"/>
              <a:buChar char="●"/>
            </a:pPr>
            <a:r>
              <a:rPr lang="en-US" altLang="en-US" sz="2500" dirty="0">
                <a:solidFill>
                  <a:schemeClr val="bg1"/>
                </a:solidFill>
                <a:ea typeface="ＭＳ Ｐゴシック" pitchFamily="80" charset="-128"/>
              </a:rPr>
              <a:t>Work in progress</a:t>
            </a:r>
          </a:p>
          <a:p>
            <a:pPr marL="457200" lvl="2" indent="-457200">
              <a:buFont typeface="Century Gothic" panose="020B0502020202020204" pitchFamily="34" charset="0"/>
              <a:buChar char="●"/>
            </a:pPr>
            <a:r>
              <a:rPr lang="en-US" altLang="en-US" sz="2500" dirty="0">
                <a:solidFill>
                  <a:schemeClr val="bg1"/>
                </a:solidFill>
                <a:ea typeface="ＭＳ Ｐゴシック" pitchFamily="80" charset="-128"/>
              </a:rPr>
              <a:t>Goodwill???</a:t>
            </a:r>
          </a:p>
        </p:txBody>
      </p:sp>
    </p:spTree>
    <p:extLst>
      <p:ext uri="{BB962C8B-B14F-4D97-AF65-F5344CB8AC3E}">
        <p14:creationId xmlns:p14="http://schemas.microsoft.com/office/powerpoint/2010/main" val="2766850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793" y="147162"/>
            <a:ext cx="11464413" cy="893534"/>
          </a:xfrm>
        </p:spPr>
        <p:txBody>
          <a:bodyPr>
            <a:noAutofit/>
          </a:bodyPr>
          <a:lstStyle/>
          <a:p>
            <a:r>
              <a:rPr lang="en-US" altLang="en-US" sz="2000" dirty="0">
                <a:solidFill>
                  <a:schemeClr val="bg1"/>
                </a:solidFill>
                <a:latin typeface="+mj-lt"/>
                <a:ea typeface="ＭＳ Ｐゴシック" pitchFamily="80" charset="-128"/>
              </a:rPr>
              <a:t>Planning for the Professional Practice – Business Succession Planning </a:t>
            </a:r>
            <a:endParaRPr lang="en-US" sz="2000" dirty="0">
              <a:solidFill>
                <a:schemeClr val="bg1"/>
              </a:solidFill>
              <a:latin typeface="+mj-lt"/>
            </a:endParaRPr>
          </a:p>
        </p:txBody>
      </p:sp>
      <p:sp>
        <p:nvSpPr>
          <p:cNvPr id="3" name="Rectangle 2"/>
          <p:cNvSpPr/>
          <p:nvPr/>
        </p:nvSpPr>
        <p:spPr>
          <a:xfrm>
            <a:off x="394137" y="1395254"/>
            <a:ext cx="11335407" cy="4601260"/>
          </a:xfrm>
          <a:prstGeom prst="rect">
            <a:avLst/>
          </a:prstGeom>
        </p:spPr>
        <p:txBody>
          <a:bodyPr wrap="square">
            <a:spAutoFit/>
          </a:bodyPr>
          <a:lstStyle/>
          <a:p>
            <a:r>
              <a:rPr lang="en-US" altLang="en-US" sz="3200" b="1" dirty="0">
                <a:solidFill>
                  <a:schemeClr val="accent2"/>
                </a:solidFill>
                <a:ea typeface="ＭＳ Ｐゴシック" pitchFamily="80" charset="-128"/>
              </a:rPr>
              <a:t>Insurance Options</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Life for Buy-Sell purposes</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Life for Key-person purposes</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Life for Family Income Replacement</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Life for Estate Tax Planning</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Individual Disability Income Insurance</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Disability Buy-out Insurance</a:t>
            </a:r>
          </a:p>
          <a:p>
            <a:pPr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Business Overhead Insurance</a:t>
            </a:r>
          </a:p>
        </p:txBody>
      </p:sp>
    </p:spTree>
    <p:extLst>
      <p:ext uri="{BB962C8B-B14F-4D97-AF65-F5344CB8AC3E}">
        <p14:creationId xmlns:p14="http://schemas.microsoft.com/office/powerpoint/2010/main" val="2766850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A686426-CDF8-4487-901B-87B719E8BAC7}"/>
              </a:ext>
            </a:extLst>
          </p:cNvPr>
          <p:cNvSpPr/>
          <p:nvPr/>
        </p:nvSpPr>
        <p:spPr>
          <a:xfrm>
            <a:off x="0" y="2865723"/>
            <a:ext cx="12192000" cy="39922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551792" y="1497723"/>
            <a:ext cx="11319641" cy="4319753"/>
          </a:xfrm>
          <a:prstGeom prst="round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bg1"/>
                </a:solidFill>
                <a:latin typeface="+mj-lt"/>
              </a:rPr>
              <a:t>Summary</a:t>
            </a:r>
          </a:p>
        </p:txBody>
      </p:sp>
      <p:sp>
        <p:nvSpPr>
          <p:cNvPr id="4" name="Rounded Rectangle 3"/>
          <p:cNvSpPr/>
          <p:nvPr/>
        </p:nvSpPr>
        <p:spPr>
          <a:xfrm>
            <a:off x="7987860" y="3732826"/>
            <a:ext cx="3699642" cy="1734207"/>
          </a:xfrm>
          <a:prstGeom prst="roundRect">
            <a:avLst/>
          </a:prstGeom>
          <a:solidFill>
            <a:schemeClr val="accent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altLang="en-US" sz="2400" b="1" dirty="0">
                <a:solidFill>
                  <a:schemeClr val="bg1"/>
                </a:solidFill>
                <a:ea typeface="ＭＳ Ｐゴシック" pitchFamily="80" charset="-128"/>
              </a:rPr>
              <a:t>Business Succession Planning</a:t>
            </a:r>
          </a:p>
          <a:p>
            <a:pPr algn="ctr">
              <a:lnSpc>
                <a:spcPct val="90000"/>
              </a:lnSpc>
            </a:pPr>
            <a:r>
              <a:rPr lang="en-US" altLang="en-US" sz="2400" dirty="0">
                <a:solidFill>
                  <a:schemeClr val="bg1"/>
                </a:solidFill>
                <a:ea typeface="ＭＳ Ｐゴシック" pitchFamily="80" charset="-128"/>
              </a:rPr>
              <a:t>The importance of buy-sell planning</a:t>
            </a:r>
          </a:p>
        </p:txBody>
      </p:sp>
      <p:sp>
        <p:nvSpPr>
          <p:cNvPr id="5" name="Rounded Rectangle 4"/>
          <p:cNvSpPr/>
          <p:nvPr/>
        </p:nvSpPr>
        <p:spPr>
          <a:xfrm>
            <a:off x="7987859" y="1798094"/>
            <a:ext cx="3699643" cy="1734207"/>
          </a:xfrm>
          <a:prstGeom prst="roundRect">
            <a:avLst/>
          </a:prstGeom>
          <a:solidFill>
            <a:schemeClr val="accent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altLang="en-US" sz="2400" b="1" dirty="0">
                <a:solidFill>
                  <a:schemeClr val="bg1"/>
                </a:solidFill>
                <a:ea typeface="ＭＳ Ｐゴシック" pitchFamily="80" charset="-128"/>
              </a:rPr>
              <a:t>Retirement and Estate Planning </a:t>
            </a:r>
          </a:p>
          <a:p>
            <a:pPr algn="ctr">
              <a:lnSpc>
                <a:spcPct val="90000"/>
              </a:lnSpc>
            </a:pPr>
            <a:r>
              <a:rPr lang="en-US" altLang="en-US" sz="2400" dirty="0">
                <a:solidFill>
                  <a:schemeClr val="bg1"/>
                </a:solidFill>
                <a:ea typeface="ＭＳ Ｐゴシック" pitchFamily="80" charset="-128"/>
              </a:rPr>
              <a:t>Considerations </a:t>
            </a:r>
          </a:p>
        </p:txBody>
      </p:sp>
      <p:sp>
        <p:nvSpPr>
          <p:cNvPr id="6" name="Rounded Rectangle 5"/>
          <p:cNvSpPr/>
          <p:nvPr/>
        </p:nvSpPr>
        <p:spPr>
          <a:xfrm>
            <a:off x="4382813" y="2865723"/>
            <a:ext cx="3478923" cy="1734207"/>
          </a:xfrm>
          <a:prstGeom prst="roundRect">
            <a:avLst/>
          </a:prstGeom>
          <a:solidFill>
            <a:schemeClr val="accent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altLang="en-US" sz="2400" b="1" dirty="0">
                <a:solidFill>
                  <a:schemeClr val="bg1"/>
                </a:solidFill>
                <a:ea typeface="ＭＳ Ｐゴシック" pitchFamily="80" charset="-128"/>
              </a:rPr>
              <a:t>Creditor Protection</a:t>
            </a:r>
          </a:p>
          <a:p>
            <a:pPr algn="ctr">
              <a:lnSpc>
                <a:spcPct val="90000"/>
              </a:lnSpc>
            </a:pPr>
            <a:r>
              <a:rPr lang="en-US" altLang="en-US" sz="2400" dirty="0">
                <a:solidFill>
                  <a:schemeClr val="bg1"/>
                </a:solidFill>
                <a:ea typeface="ＭＳ Ｐゴシック" pitchFamily="80" charset="-128"/>
              </a:rPr>
              <a:t>Liability issues and protection</a:t>
            </a:r>
          </a:p>
        </p:txBody>
      </p:sp>
      <p:sp>
        <p:nvSpPr>
          <p:cNvPr id="7" name="Rounded Rectangle 6"/>
          <p:cNvSpPr/>
          <p:nvPr/>
        </p:nvSpPr>
        <p:spPr>
          <a:xfrm>
            <a:off x="725213" y="3732826"/>
            <a:ext cx="3515710" cy="1734207"/>
          </a:xfrm>
          <a:prstGeom prst="roundRect">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altLang="en-US" sz="2400" b="1" dirty="0">
                <a:solidFill>
                  <a:schemeClr val="bg1"/>
                </a:solidFill>
                <a:ea typeface="ＭＳ Ｐゴシック" pitchFamily="80" charset="-128"/>
              </a:rPr>
              <a:t>Tax Issues</a:t>
            </a:r>
          </a:p>
          <a:p>
            <a:pPr algn="ctr">
              <a:lnSpc>
                <a:spcPct val="90000"/>
              </a:lnSpc>
            </a:pPr>
            <a:r>
              <a:rPr lang="en-US" altLang="en-US" sz="2400" dirty="0">
                <a:solidFill>
                  <a:schemeClr val="bg1"/>
                </a:solidFill>
                <a:ea typeface="ＭＳ Ｐゴシック" pitchFamily="80" charset="-128"/>
              </a:rPr>
              <a:t>Impacting tax issues</a:t>
            </a:r>
          </a:p>
        </p:txBody>
      </p:sp>
      <p:sp>
        <p:nvSpPr>
          <p:cNvPr id="8" name="Rounded Rectangle 7"/>
          <p:cNvSpPr/>
          <p:nvPr/>
        </p:nvSpPr>
        <p:spPr>
          <a:xfrm>
            <a:off x="725213" y="1798094"/>
            <a:ext cx="3515710" cy="1734208"/>
          </a:xfrm>
          <a:prstGeom prst="roundRect">
            <a:avLst/>
          </a:prstGeom>
          <a:solidFill>
            <a:schemeClr val="accent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altLang="en-US" sz="2400" b="1" dirty="0">
                <a:solidFill>
                  <a:schemeClr val="bg1"/>
                </a:solidFill>
                <a:ea typeface="ＭＳ Ｐゴシック" pitchFamily="80" charset="-128"/>
              </a:rPr>
              <a:t>The Professional</a:t>
            </a:r>
          </a:p>
          <a:p>
            <a:pPr algn="ctr">
              <a:lnSpc>
                <a:spcPct val="90000"/>
              </a:lnSpc>
            </a:pPr>
            <a:r>
              <a:rPr lang="en-US" altLang="en-US" sz="2400" dirty="0">
                <a:solidFill>
                  <a:schemeClr val="bg1"/>
                </a:solidFill>
                <a:ea typeface="ＭＳ Ｐゴシック" pitchFamily="80" charset="-128"/>
              </a:rPr>
              <a:t>Who are they, their concerns and structure</a:t>
            </a:r>
          </a:p>
        </p:txBody>
      </p:sp>
    </p:spTree>
    <p:extLst>
      <p:ext uri="{BB962C8B-B14F-4D97-AF65-F5344CB8AC3E}">
        <p14:creationId xmlns:p14="http://schemas.microsoft.com/office/powerpoint/2010/main" val="2766850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mj-lt"/>
              </a:rPr>
              <a:t>Questions</a:t>
            </a:r>
          </a:p>
        </p:txBody>
      </p:sp>
      <p:pic>
        <p:nvPicPr>
          <p:cNvPr id="6" name="Picture 5" descr="PROFESSORES LUSOS: Para quando a publicitação das listas ..."/>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492398" y="2133597"/>
            <a:ext cx="3082018" cy="3287486"/>
          </a:xfrm>
          <a:prstGeom prst="rect">
            <a:avLst/>
          </a:prstGeom>
        </p:spPr>
      </p:pic>
    </p:spTree>
    <p:extLst>
      <p:ext uri="{BB962C8B-B14F-4D97-AF65-F5344CB8AC3E}">
        <p14:creationId xmlns:p14="http://schemas.microsoft.com/office/powerpoint/2010/main" val="3388718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0FBD42-5B51-4E5B-85A0-77CE97F75CA1}"/>
              </a:ext>
            </a:extLst>
          </p:cNvPr>
          <p:cNvSpPr/>
          <p:nvPr/>
        </p:nvSpPr>
        <p:spPr>
          <a:xfrm>
            <a:off x="-130629" y="-130629"/>
            <a:ext cx="12475029" cy="7200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F558300-866E-4B13-B401-0BFA7F123C43}"/>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1741448" y="1681080"/>
            <a:ext cx="8730873" cy="3495840"/>
          </a:xfrm>
          <a:prstGeom prst="rect">
            <a:avLst/>
          </a:prstGeom>
        </p:spPr>
      </p:pic>
    </p:spTree>
    <p:extLst>
      <p:ext uri="{BB962C8B-B14F-4D97-AF65-F5344CB8AC3E}">
        <p14:creationId xmlns:p14="http://schemas.microsoft.com/office/powerpoint/2010/main" val="286709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latin typeface="+mj-lt"/>
                <a:ea typeface="ＭＳ Ｐゴシック" pitchFamily="80" charset="-128"/>
              </a:rPr>
              <a:t>Who is a Professional?</a:t>
            </a:r>
            <a:endParaRPr lang="en-US" dirty="0">
              <a:solidFill>
                <a:schemeClr val="bg1"/>
              </a:solidFill>
              <a:latin typeface="+mj-lt"/>
            </a:endParaRPr>
          </a:p>
        </p:txBody>
      </p:sp>
      <p:sp>
        <p:nvSpPr>
          <p:cNvPr id="3" name="Rectangle 2"/>
          <p:cNvSpPr/>
          <p:nvPr/>
        </p:nvSpPr>
        <p:spPr>
          <a:xfrm>
            <a:off x="331076" y="1385565"/>
            <a:ext cx="11225048" cy="1723549"/>
          </a:xfrm>
          <a:prstGeom prst="rect">
            <a:avLst/>
          </a:prstGeom>
        </p:spPr>
        <p:txBody>
          <a:bodyPr wrap="square">
            <a:spAutoFit/>
          </a:bodyPr>
          <a:lstStyle/>
          <a:p>
            <a:pPr>
              <a:spcBef>
                <a:spcPts val="600"/>
              </a:spcBef>
              <a:spcAft>
                <a:spcPts val="600"/>
              </a:spcAft>
            </a:pPr>
            <a:r>
              <a:rPr lang="en-US" altLang="en-US" sz="3200" b="1" dirty="0">
                <a:solidFill>
                  <a:schemeClr val="accent2"/>
                </a:solidFill>
                <a:ea typeface="ＭＳ Ｐゴシック" pitchFamily="80" charset="-128"/>
              </a:rPr>
              <a:t>Licensed Professionals:</a:t>
            </a:r>
          </a:p>
          <a:p>
            <a:pPr>
              <a:spcBef>
                <a:spcPts val="600"/>
              </a:spcBef>
              <a:spcAft>
                <a:spcPts val="600"/>
              </a:spcAft>
            </a:pPr>
            <a:r>
              <a:rPr lang="en-US" altLang="en-US" sz="3200" dirty="0">
                <a:solidFill>
                  <a:schemeClr val="accent1"/>
                </a:solidFill>
                <a:ea typeface="ＭＳ Ｐゴシック" pitchFamily="80" charset="-128"/>
              </a:rPr>
              <a:t>Attorney, accountant, doctor, dentist, architect, engineer, optometrist, radiologist, etc.</a:t>
            </a:r>
          </a:p>
        </p:txBody>
      </p:sp>
    </p:spTree>
    <p:extLst>
      <p:ext uri="{BB962C8B-B14F-4D97-AF65-F5344CB8AC3E}">
        <p14:creationId xmlns:p14="http://schemas.microsoft.com/office/powerpoint/2010/main" val="276685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solidFill>
                  <a:schemeClr val="bg1"/>
                </a:solidFill>
                <a:latin typeface="+mj-lt"/>
                <a:ea typeface="ＭＳ Ｐゴシック" pitchFamily="80" charset="-128"/>
              </a:rPr>
              <a:t>What’s Important to the Professional?</a:t>
            </a:r>
            <a:endParaRPr lang="en-US" dirty="0">
              <a:solidFill>
                <a:schemeClr val="bg1"/>
              </a:solidFill>
              <a:latin typeface="+mj-lt"/>
            </a:endParaRPr>
          </a:p>
        </p:txBody>
      </p:sp>
      <p:sp>
        <p:nvSpPr>
          <p:cNvPr id="3" name="Rectangle 2"/>
          <p:cNvSpPr/>
          <p:nvPr/>
        </p:nvSpPr>
        <p:spPr>
          <a:xfrm>
            <a:off x="551793" y="1451536"/>
            <a:ext cx="11020097" cy="4385816"/>
          </a:xfrm>
          <a:prstGeom prst="rect">
            <a:avLst/>
          </a:prstGeom>
        </p:spPr>
        <p:txBody>
          <a:bodyPr wrap="square">
            <a:spAutoFit/>
          </a:bodyPr>
          <a:lstStyle/>
          <a:p>
            <a:r>
              <a:rPr lang="en-US" altLang="en-US" sz="3200" b="1" dirty="0">
                <a:solidFill>
                  <a:schemeClr val="accent2"/>
                </a:solidFill>
                <a:ea typeface="ＭＳ Ｐゴシック" pitchFamily="80" charset="-128"/>
              </a:rPr>
              <a:t>Professionals’ Primary Concerns</a:t>
            </a:r>
          </a:p>
          <a:p>
            <a:pPr marL="393700" lvl="1" indent="-3937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Income Taxes</a:t>
            </a:r>
          </a:p>
          <a:p>
            <a:pPr marL="393700" lvl="1" indent="-3937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Creditor Protection/Liabilities</a:t>
            </a:r>
          </a:p>
          <a:p>
            <a:pPr marL="393700" lvl="1" indent="-3937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Succession or Exit Strategy</a:t>
            </a:r>
          </a:p>
          <a:p>
            <a:pPr marL="393700" lvl="1" indent="-3937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Retirement Income</a:t>
            </a:r>
          </a:p>
          <a:p>
            <a:pPr marL="393700" lvl="1" indent="-3937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Family Income Replacement upon Death/Disability</a:t>
            </a:r>
          </a:p>
          <a:p>
            <a:pPr marL="393700" lvl="1" indent="-3937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Estate Planning and Taxes</a:t>
            </a:r>
          </a:p>
        </p:txBody>
      </p:sp>
    </p:spTree>
    <p:extLst>
      <p:ext uri="{BB962C8B-B14F-4D97-AF65-F5344CB8AC3E}">
        <p14:creationId xmlns:p14="http://schemas.microsoft.com/office/powerpoint/2010/main" val="2766850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a:solidFill>
                  <a:schemeClr val="bg1"/>
                </a:solidFill>
                <a:latin typeface="+mj-lt"/>
                <a:ea typeface="ＭＳ Ｐゴシック" pitchFamily="80" charset="-128"/>
              </a:rPr>
              <a:t>How Should Professional Practice be Structured?</a:t>
            </a:r>
            <a:endParaRPr lang="en-US" sz="2400" dirty="0">
              <a:solidFill>
                <a:schemeClr val="bg1"/>
              </a:solidFill>
              <a:latin typeface="+mj-lt"/>
            </a:endParaRPr>
          </a:p>
        </p:txBody>
      </p:sp>
      <p:sp>
        <p:nvSpPr>
          <p:cNvPr id="3" name="Rectangle 2"/>
          <p:cNvSpPr/>
          <p:nvPr/>
        </p:nvSpPr>
        <p:spPr>
          <a:xfrm>
            <a:off x="362606" y="1264304"/>
            <a:ext cx="11445766" cy="5201424"/>
          </a:xfrm>
          <a:prstGeom prst="rect">
            <a:avLst/>
          </a:prstGeom>
        </p:spPr>
        <p:txBody>
          <a:bodyPr wrap="square">
            <a:spAutoFit/>
          </a:bodyPr>
          <a:lstStyle/>
          <a:p>
            <a:pPr>
              <a:spcBef>
                <a:spcPts val="600"/>
              </a:spcBef>
              <a:spcAft>
                <a:spcPts val="600"/>
              </a:spcAft>
            </a:pPr>
            <a:r>
              <a:rPr lang="en-US" altLang="en-US" sz="2800" b="1" dirty="0">
                <a:solidFill>
                  <a:schemeClr val="accent2"/>
                </a:solidFill>
                <a:ea typeface="ＭＳ Ｐゴシック" pitchFamily="80" charset="-128"/>
              </a:rPr>
              <a:t>Potential Business Structures: </a:t>
            </a:r>
          </a:p>
          <a:p>
            <a:pPr marL="457200"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Professional Corporation (PC)</a:t>
            </a:r>
          </a:p>
          <a:p>
            <a:pPr marL="914400"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Taxed as a C Corporation</a:t>
            </a:r>
          </a:p>
          <a:p>
            <a:pPr marL="914400"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Taxed as a S Corporation</a:t>
            </a:r>
          </a:p>
          <a:p>
            <a:pPr marL="457200"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Professional Limited Liability Company (PLLC)</a:t>
            </a:r>
          </a:p>
          <a:p>
            <a:pPr marL="914400" lvl="1"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Taxed as a Partnership, S Corporation or C Corporation</a:t>
            </a:r>
          </a:p>
          <a:p>
            <a:pPr marL="457200"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Professional Partnership </a:t>
            </a:r>
          </a:p>
          <a:p>
            <a:pPr marL="457200"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Limited Liability Partnership (PLLP)</a:t>
            </a:r>
          </a:p>
          <a:p>
            <a:pPr marL="457200" indent="-457200">
              <a:spcBef>
                <a:spcPts val="600"/>
              </a:spcBef>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Professional Association (PA)</a:t>
            </a:r>
          </a:p>
        </p:txBody>
      </p:sp>
    </p:spTree>
    <p:extLst>
      <p:ext uri="{BB962C8B-B14F-4D97-AF65-F5344CB8AC3E}">
        <p14:creationId xmlns:p14="http://schemas.microsoft.com/office/powerpoint/2010/main" val="2766850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380E4B-F969-4220-8832-1EA8104392D5}"/>
              </a:ext>
            </a:extLst>
          </p:cNvPr>
          <p:cNvSpPr/>
          <p:nvPr/>
        </p:nvSpPr>
        <p:spPr>
          <a:xfrm>
            <a:off x="-114300" y="1122339"/>
            <a:ext cx="12491357" cy="58662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ltLang="en-US" dirty="0">
                <a:solidFill>
                  <a:schemeClr val="bg1"/>
                </a:solidFill>
                <a:latin typeface="+mj-lt"/>
                <a:ea typeface="ＭＳ Ｐゴシック" pitchFamily="80" charset="-128"/>
              </a:rPr>
              <a:t>Business Entities – Special Tax Issues</a:t>
            </a:r>
            <a:endParaRPr lang="en-US" dirty="0">
              <a:solidFill>
                <a:schemeClr val="bg1"/>
              </a:solidFill>
              <a:latin typeface="+mj-lt"/>
            </a:endParaRPr>
          </a:p>
        </p:txBody>
      </p:sp>
      <p:sp>
        <p:nvSpPr>
          <p:cNvPr id="4" name="Rounded Rectangle 3"/>
          <p:cNvSpPr/>
          <p:nvPr/>
        </p:nvSpPr>
        <p:spPr>
          <a:xfrm>
            <a:off x="2463360" y="1520692"/>
            <a:ext cx="3350171" cy="1923393"/>
          </a:xfrm>
          <a:prstGeom prst="roundRect">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ea typeface="ＭＳ Ｐゴシック" pitchFamily="80" charset="-128"/>
              </a:rPr>
              <a:t>Partnership vs. </a:t>
            </a:r>
          </a:p>
          <a:p>
            <a:pPr algn="ctr"/>
            <a:r>
              <a:rPr lang="en-US" altLang="en-US" sz="2400" dirty="0">
                <a:solidFill>
                  <a:schemeClr val="bg1"/>
                </a:solidFill>
                <a:ea typeface="ＭＳ Ｐゴシック" pitchFamily="80" charset="-128"/>
              </a:rPr>
              <a:t>Corporation</a:t>
            </a:r>
          </a:p>
        </p:txBody>
      </p:sp>
      <p:sp>
        <p:nvSpPr>
          <p:cNvPr id="5" name="Rounded Rectangle 4"/>
          <p:cNvSpPr/>
          <p:nvPr/>
        </p:nvSpPr>
        <p:spPr>
          <a:xfrm>
            <a:off x="6180083" y="1543660"/>
            <a:ext cx="3350171" cy="1923393"/>
          </a:xfrm>
          <a:prstGeom prst="roundRect">
            <a:avLst/>
          </a:prstGeom>
          <a:solidFill>
            <a:schemeClr val="accent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ea typeface="ＭＳ Ｐゴシック" pitchFamily="80" charset="-128"/>
              </a:rPr>
              <a:t>C Corporation vs. </a:t>
            </a:r>
          </a:p>
          <a:p>
            <a:pPr algn="ctr"/>
            <a:r>
              <a:rPr lang="en-US" altLang="en-US" sz="2400" dirty="0">
                <a:solidFill>
                  <a:schemeClr val="bg1"/>
                </a:solidFill>
                <a:ea typeface="ＭＳ Ｐゴシック" pitchFamily="80" charset="-128"/>
              </a:rPr>
              <a:t>S Corporation</a:t>
            </a:r>
          </a:p>
        </p:txBody>
      </p:sp>
      <p:sp>
        <p:nvSpPr>
          <p:cNvPr id="6" name="Rounded Rectangle 5"/>
          <p:cNvSpPr/>
          <p:nvPr/>
        </p:nvSpPr>
        <p:spPr>
          <a:xfrm>
            <a:off x="4219290" y="3620172"/>
            <a:ext cx="3350171" cy="1923393"/>
          </a:xfrm>
          <a:prstGeom prst="roundRect">
            <a:avLst/>
          </a:prstGeom>
          <a:solidFill>
            <a:schemeClr val="accent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US" altLang="en-US" sz="2400" dirty="0">
                <a:solidFill>
                  <a:schemeClr val="bg1"/>
                </a:solidFill>
                <a:ea typeface="ＭＳ Ｐゴシック" pitchFamily="80" charset="-128"/>
              </a:rPr>
              <a:t>Personal Service Company</a:t>
            </a:r>
          </a:p>
        </p:txBody>
      </p:sp>
    </p:spTree>
    <p:extLst>
      <p:ext uri="{BB962C8B-B14F-4D97-AF65-F5344CB8AC3E}">
        <p14:creationId xmlns:p14="http://schemas.microsoft.com/office/powerpoint/2010/main" val="2766850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latin typeface="+mj-lt"/>
                <a:ea typeface="ＭＳ Ｐゴシック" pitchFamily="80" charset="-128"/>
              </a:rPr>
              <a:t>Business Entities – Special Tax Issues</a:t>
            </a:r>
            <a:endParaRPr lang="en-US" dirty="0">
              <a:solidFill>
                <a:schemeClr val="bg1"/>
              </a:solidFill>
              <a:latin typeface="+mj-lt"/>
            </a:endParaRPr>
          </a:p>
        </p:txBody>
      </p:sp>
      <p:sp>
        <p:nvSpPr>
          <p:cNvPr id="3" name="Rectangle 2"/>
          <p:cNvSpPr/>
          <p:nvPr/>
        </p:nvSpPr>
        <p:spPr>
          <a:xfrm>
            <a:off x="346840" y="1321053"/>
            <a:ext cx="11682249" cy="3816429"/>
          </a:xfrm>
          <a:prstGeom prst="rect">
            <a:avLst/>
          </a:prstGeom>
        </p:spPr>
        <p:txBody>
          <a:bodyPr wrap="square">
            <a:spAutoFit/>
          </a:bodyPr>
          <a:lstStyle/>
          <a:p>
            <a:pPr>
              <a:spcBef>
                <a:spcPts val="600"/>
              </a:spcBef>
              <a:spcAft>
                <a:spcPts val="600"/>
              </a:spcAft>
            </a:pPr>
            <a:r>
              <a:rPr lang="en-US" altLang="en-US" sz="3200" b="1" dirty="0">
                <a:solidFill>
                  <a:schemeClr val="accent2"/>
                </a:solidFill>
                <a:ea typeface="ＭＳ Ｐゴシック" pitchFamily="80" charset="-128"/>
              </a:rPr>
              <a:t>Benefits to Being a Sole-Proprietor or Partnership</a:t>
            </a:r>
          </a:p>
          <a:p>
            <a:pPr lvl="1" indent="-4572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Less formal structure</a:t>
            </a:r>
          </a:p>
          <a:p>
            <a:pPr lvl="1" indent="-4572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May avoid state filing and annual registration fees</a:t>
            </a:r>
          </a:p>
          <a:p>
            <a:pPr lvl="1" indent="-457200">
              <a:spcBef>
                <a:spcPts val="600"/>
              </a:spcBef>
              <a:spcAft>
                <a:spcPts val="600"/>
              </a:spcAft>
              <a:buFont typeface="Century Gothic" panose="020B0502020202020204" pitchFamily="34" charset="0"/>
              <a:buChar char="●"/>
            </a:pPr>
            <a:r>
              <a:rPr lang="en-US" altLang="en-US" sz="3200" dirty="0">
                <a:solidFill>
                  <a:schemeClr val="accent1"/>
                </a:solidFill>
                <a:ea typeface="ＭＳ Ｐゴシック" pitchFamily="80" charset="-128"/>
              </a:rPr>
              <a:t>Flow-thru taxation</a:t>
            </a:r>
          </a:p>
          <a:p>
            <a:pPr marL="0" lvl="1">
              <a:spcBef>
                <a:spcPts val="600"/>
              </a:spcBef>
              <a:spcAft>
                <a:spcPts val="600"/>
              </a:spcAft>
            </a:pPr>
            <a:r>
              <a:rPr lang="en-US" altLang="en-US" sz="3200" dirty="0">
                <a:solidFill>
                  <a:schemeClr val="accent1"/>
                </a:solidFill>
                <a:ea typeface="ＭＳ Ｐゴシック" pitchFamily="80" charset="-128"/>
              </a:rPr>
              <a:t>Main Disadvantage</a:t>
            </a:r>
          </a:p>
          <a:p>
            <a:pPr lvl="1" indent="-457200">
              <a:spcBef>
                <a:spcPts val="600"/>
              </a:spcBef>
              <a:spcAft>
                <a:spcPts val="600"/>
              </a:spcAft>
              <a:buSzPct val="175000"/>
              <a:buFont typeface="Arial" panose="020B0604020202020204" pitchFamily="34" charset="0"/>
              <a:buChar char="•"/>
            </a:pPr>
            <a:r>
              <a:rPr lang="en-US" altLang="en-US" sz="3200" dirty="0">
                <a:solidFill>
                  <a:schemeClr val="accent1"/>
                </a:solidFill>
                <a:ea typeface="ＭＳ Ｐゴシック" pitchFamily="80" charset="-128"/>
              </a:rPr>
              <a:t>Unlimited Liability</a:t>
            </a:r>
          </a:p>
        </p:txBody>
      </p:sp>
    </p:spTree>
    <p:extLst>
      <p:ext uri="{BB962C8B-B14F-4D97-AF65-F5344CB8AC3E}">
        <p14:creationId xmlns:p14="http://schemas.microsoft.com/office/powerpoint/2010/main" val="276685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latin typeface="+mj-lt"/>
                <a:ea typeface="ＭＳ Ｐゴシック" pitchFamily="80" charset="-128"/>
              </a:rPr>
              <a:t>Business Entities – Special Tax Issues</a:t>
            </a:r>
            <a:endParaRPr lang="en-US" dirty="0">
              <a:solidFill>
                <a:schemeClr val="bg1"/>
              </a:solidFill>
              <a:latin typeface="+mj-lt"/>
            </a:endParaRPr>
          </a:p>
        </p:txBody>
      </p:sp>
      <p:sp>
        <p:nvSpPr>
          <p:cNvPr id="3" name="Rectangle 2"/>
          <p:cNvSpPr/>
          <p:nvPr/>
        </p:nvSpPr>
        <p:spPr>
          <a:xfrm>
            <a:off x="488731" y="1320731"/>
            <a:ext cx="11225048" cy="4862870"/>
          </a:xfrm>
          <a:prstGeom prst="rect">
            <a:avLst/>
          </a:prstGeom>
        </p:spPr>
        <p:txBody>
          <a:bodyPr wrap="square">
            <a:spAutoFit/>
          </a:bodyPr>
          <a:lstStyle/>
          <a:p>
            <a:r>
              <a:rPr lang="en-US" altLang="en-US" sz="2800" b="1" dirty="0">
                <a:solidFill>
                  <a:schemeClr val="accent2"/>
                </a:solidFill>
                <a:ea typeface="ＭＳ Ｐゴシック" pitchFamily="80" charset="-128"/>
              </a:rPr>
              <a:t>Benefits to Being a Corporation</a:t>
            </a:r>
          </a:p>
          <a:p>
            <a:pPr lvl="1" indent="-457200">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Limited Liability</a:t>
            </a:r>
          </a:p>
          <a:p>
            <a:pPr lvl="1" indent="-457200">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Professional is treated as an Employee</a:t>
            </a:r>
          </a:p>
          <a:p>
            <a:pPr lvl="2" indent="-457200">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Employee Benefits are Available with Corporate tax structure</a:t>
            </a:r>
          </a:p>
          <a:p>
            <a:pPr lvl="2" indent="-457200">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C Corporation offers more flexibility for fringe benefit planning</a:t>
            </a:r>
          </a:p>
          <a:p>
            <a:pPr lvl="1" indent="-457200">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Main Disadvantages</a:t>
            </a:r>
          </a:p>
          <a:p>
            <a:pPr lvl="2" indent="-457200">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Formalities required</a:t>
            </a:r>
          </a:p>
          <a:p>
            <a:pPr lvl="2" indent="-457200">
              <a:spcAft>
                <a:spcPts val="600"/>
              </a:spcAft>
              <a:buFont typeface="Century Gothic" panose="020B0502020202020204" pitchFamily="34" charset="0"/>
              <a:buChar char="●"/>
            </a:pPr>
            <a:r>
              <a:rPr lang="en-US" altLang="en-US" sz="2800" dirty="0">
                <a:solidFill>
                  <a:schemeClr val="accent1"/>
                </a:solidFill>
                <a:ea typeface="ＭＳ Ｐゴシック" pitchFamily="80" charset="-128"/>
              </a:rPr>
              <a:t>Double Taxation (C Corporations)</a:t>
            </a:r>
          </a:p>
        </p:txBody>
      </p:sp>
    </p:spTree>
    <p:extLst>
      <p:ext uri="{BB962C8B-B14F-4D97-AF65-F5344CB8AC3E}">
        <p14:creationId xmlns:p14="http://schemas.microsoft.com/office/powerpoint/2010/main" val="2766850559"/>
      </p:ext>
    </p:extLst>
  </p:cSld>
  <p:clrMapOvr>
    <a:masterClrMapping/>
  </p:clrMapOvr>
</p:sld>
</file>

<file path=ppt/theme/theme1.xml><?xml version="1.0" encoding="utf-8"?>
<a:theme xmlns:a="http://schemas.openxmlformats.org/drawingml/2006/main" name="Paul Reed PPT Update">
  <a:themeElements>
    <a:clrScheme name="Custom 5">
      <a:dk1>
        <a:srgbClr val="032030"/>
      </a:dk1>
      <a:lt1>
        <a:sysClr val="window" lastClr="FFFFFF"/>
      </a:lt1>
      <a:dk2>
        <a:srgbClr val="032030"/>
      </a:dk2>
      <a:lt2>
        <a:srgbClr val="FFFFFF"/>
      </a:lt2>
      <a:accent1>
        <a:srgbClr val="44697C"/>
      </a:accent1>
      <a:accent2>
        <a:srgbClr val="323F4F"/>
      </a:accent2>
      <a:accent3>
        <a:srgbClr val="F4B183"/>
      </a:accent3>
      <a:accent4>
        <a:srgbClr val="C9C9C9"/>
      </a:accent4>
      <a:accent5>
        <a:srgbClr val="CEA993"/>
      </a:accent5>
      <a:accent6>
        <a:srgbClr val="8496B0"/>
      </a:accent6>
      <a:hlink>
        <a:srgbClr val="FFFFFF"/>
      </a:hlink>
      <a:folHlink>
        <a:srgbClr val="CEA993"/>
      </a:folHlink>
    </a:clrScheme>
    <a:fontScheme name="Baystate 2018">
      <a:majorFont>
        <a:latin typeface="Trade Gothic LT Std Extende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Paul Reed PPT Update</Template>
  <TotalTime>22126</TotalTime>
  <Words>4840</Words>
  <Application>Microsoft Office PowerPoint</Application>
  <PresentationFormat>Widescreen</PresentationFormat>
  <Paragraphs>575</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ＭＳ Ｐゴシック</vt:lpstr>
      <vt:lpstr>Arial</vt:lpstr>
      <vt:lpstr>Calibri</vt:lpstr>
      <vt:lpstr>Century Gothic</vt:lpstr>
      <vt:lpstr>Century Gothic Bold</vt:lpstr>
      <vt:lpstr>Trade Gothic LT Std Extended</vt:lpstr>
      <vt:lpstr>Wingdings</vt:lpstr>
      <vt:lpstr>Paul Reed PPT Update</vt:lpstr>
      <vt:lpstr>PowerPoint Presentation</vt:lpstr>
      <vt:lpstr>Disclosure</vt:lpstr>
      <vt:lpstr>Agenda</vt:lpstr>
      <vt:lpstr>Who is a Professional?</vt:lpstr>
      <vt:lpstr>What’s Important to the Professional?</vt:lpstr>
      <vt:lpstr>How Should Professional Practice be Structured?</vt:lpstr>
      <vt:lpstr>Business Entities – Special Tax Issues</vt:lpstr>
      <vt:lpstr>Business Entities – Special Tax Issues</vt:lpstr>
      <vt:lpstr>Business Entities – Special Tax Issues</vt:lpstr>
      <vt:lpstr>Business Entities – Special Tax Issues</vt:lpstr>
      <vt:lpstr>Business Entities – Professional C Corporation</vt:lpstr>
      <vt:lpstr>Business Entities – Pass Through Entities</vt:lpstr>
      <vt:lpstr>Business Entities – Pass Through Entities</vt:lpstr>
      <vt:lpstr>Creditor Protection Issues </vt:lpstr>
      <vt:lpstr>Creditor Protection Issues </vt:lpstr>
      <vt:lpstr>Creditor Protection Issues</vt:lpstr>
      <vt:lpstr>Creditor Protection Strategies - Insurance</vt:lpstr>
      <vt:lpstr>Creditor Exemption Strategies –  Life Insurance and Annuities</vt:lpstr>
      <vt:lpstr>Creditor Exemption Strategies – Life Insurance and Annuities</vt:lpstr>
      <vt:lpstr>Creditor Protection Strategies - Gifts</vt:lpstr>
      <vt:lpstr>Creditor Exemption Strategies - Qualified Plans Maximize Qualified Plan Contributions</vt:lpstr>
      <vt:lpstr>Creditor Exemption Strategies - Non-ERISA Plans</vt:lpstr>
      <vt:lpstr>Creditor Protection Strategies – Personal Planning</vt:lpstr>
      <vt:lpstr>Creditor Protection Case Study – Personal Planning</vt:lpstr>
      <vt:lpstr>Creditor Protection Case Study – Personal Planning</vt:lpstr>
      <vt:lpstr>Creditor Protection Strategies - Domestic Asset Protection       (Self-Settled) Trusts</vt:lpstr>
      <vt:lpstr>Retirement Planning – Personal Planning Issues </vt:lpstr>
      <vt:lpstr>Retirement Planning – Personal Planning Issues </vt:lpstr>
      <vt:lpstr>Estate Planning – Personal Planning Issues </vt:lpstr>
      <vt:lpstr>Estate Planning -- Valuing a Professional Practice </vt:lpstr>
      <vt:lpstr> Estate Planning -- Valuing a Professional Practice </vt:lpstr>
      <vt:lpstr> Estate Planning -- Valuing a Professional Practice </vt:lpstr>
      <vt:lpstr>Planning for the Professional Practice – Business Succession Planning </vt:lpstr>
      <vt:lpstr>Summary</vt:lpstr>
      <vt:lpstr>Questions</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Malinowski, Robert</dc:creator>
  <cp:lastModifiedBy>Petrucci Jr, Richard</cp:lastModifiedBy>
  <cp:revision>781</cp:revision>
  <cp:lastPrinted>2018-03-06T15:55:08Z</cp:lastPrinted>
  <dcterms:created xsi:type="dcterms:W3CDTF">2017-02-16T19:46:59Z</dcterms:created>
  <dcterms:modified xsi:type="dcterms:W3CDTF">2019-03-13T18:30:14Z</dcterms:modified>
</cp:coreProperties>
</file>