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3" r:id="rId3"/>
    <p:sldId id="741" r:id="rId4"/>
    <p:sldId id="739" r:id="rId5"/>
    <p:sldId id="738" r:id="rId6"/>
    <p:sldId id="731" r:id="rId7"/>
    <p:sldId id="737" r:id="rId8"/>
    <p:sldId id="733" r:id="rId9"/>
    <p:sldId id="747" r:id="rId10"/>
    <p:sldId id="748" r:id="rId11"/>
    <p:sldId id="749" r:id="rId12"/>
    <p:sldId id="750" r:id="rId13"/>
    <p:sldId id="732" r:id="rId14"/>
    <p:sldId id="713" r:id="rId15"/>
    <p:sldId id="746" r:id="rId16"/>
    <p:sldId id="261" r:id="rId17"/>
    <p:sldId id="716" r:id="rId18"/>
    <p:sldId id="715" r:id="rId19"/>
    <p:sldId id="714" r:id="rId20"/>
    <p:sldId id="721" r:id="rId21"/>
    <p:sldId id="718" r:id="rId22"/>
    <p:sldId id="719" r:id="rId23"/>
    <p:sldId id="720" r:id="rId24"/>
    <p:sldId id="726" r:id="rId25"/>
    <p:sldId id="725" r:id="rId26"/>
    <p:sldId id="724" r:id="rId27"/>
    <p:sldId id="745"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BE1C"/>
    <a:srgbClr val="DB5601"/>
    <a:srgbClr val="D0E9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7" autoAdjust="0"/>
  </p:normalViewPr>
  <p:slideViewPr>
    <p:cSldViewPr>
      <p:cViewPr varScale="1">
        <p:scale>
          <a:sx n="97" d="100"/>
          <a:sy n="97" d="100"/>
        </p:scale>
        <p:origin x="48" y="36"/>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61C5132-FFA3-4B02-9F09-22FCF40EFA74}" type="datetimeFigureOut">
              <a:rPr lang="en-US" smtClean="0"/>
              <a:t>4/25/2019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B3C20D7-F8F1-4196-9585-26F31AFC85C9}" type="slidenum">
              <a:rPr lang="en-US" smtClean="0"/>
              <a:t>‹#›</a:t>
            </a:fld>
            <a:endParaRPr lang="en-US" dirty="0"/>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B6E42C9-243F-4DC5-AFF6-9D56B5FA9D63}" type="datetimeFigureOut">
              <a:rPr lang="en-US" smtClean="0"/>
              <a:t>4/25/2019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AEC444-603B-4F09-9A06-5917518DD901}" type="slidenum">
              <a:rPr lang="en-US" smtClean="0"/>
              <a:t>‹#›</a:t>
            </a:fld>
            <a:endParaRPr lang="en-US" dirty="0"/>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dirty="0"/>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1A28EE-A94F-4749-BA04-396A25F32B71}"/>
              </a:ext>
            </a:extLst>
          </p:cNvPr>
          <p:cNvSpPr/>
          <p:nvPr userDrawn="1"/>
        </p:nvSpPr>
        <p:spPr>
          <a:xfrm>
            <a:off x="-152400" y="-152400"/>
            <a:ext cx="12344400" cy="7086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map, text, linedrawing&#10;&#10;Description generated with very high confidence">
            <a:extLst>
              <a:ext uri="{FF2B5EF4-FFF2-40B4-BE49-F238E27FC236}">
                <a16:creationId xmlns:a16="http://schemas.microsoft.com/office/drawing/2014/main" id="{E1800B3A-FEA3-4973-BF1D-1D2F1C8BB6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630" b="9923"/>
          <a:stretch/>
        </p:blipFill>
        <p:spPr>
          <a:xfrm>
            <a:off x="-130628" y="-220709"/>
            <a:ext cx="12310096" cy="7344631"/>
          </a:xfrm>
          <a:prstGeom prst="rect">
            <a:avLst/>
          </a:prstGeom>
        </p:spPr>
      </p:pic>
      <p:sp>
        <p:nvSpPr>
          <p:cNvPr id="7" name="Rectangle"/>
          <p:cNvSpPr/>
          <p:nvPr/>
        </p:nvSpPr>
        <p:spPr bwMode="invGray">
          <a:xfrm>
            <a:off x="-152400" y="4648200"/>
            <a:ext cx="123444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838200" y="4820344"/>
            <a:ext cx="7620000" cy="970856"/>
          </a:xfrm>
        </p:spPr>
        <p:txBody>
          <a:bodyPr anchor="b">
            <a:normAutofit/>
          </a:bodyPr>
          <a:lstStyle>
            <a:lvl1pPr algn="r">
              <a:defRPr sz="5200">
                <a:solidFill>
                  <a:schemeClr val="tx1"/>
                </a:solidFill>
              </a:defRPr>
            </a:lvl1pPr>
          </a:lstStyle>
          <a:p>
            <a:r>
              <a:rPr lang="en-US" dirty="0"/>
              <a:t>Title</a:t>
            </a:r>
          </a:p>
        </p:txBody>
      </p:sp>
      <p:sp>
        <p:nvSpPr>
          <p:cNvPr id="3" name="Subtitle 2"/>
          <p:cNvSpPr>
            <a:spLocks noGrp="1"/>
          </p:cNvSpPr>
          <p:nvPr>
            <p:ph type="subTitle" idx="1" hasCustomPrompt="1"/>
          </p:nvPr>
        </p:nvSpPr>
        <p:spPr>
          <a:xfrm>
            <a:off x="838200" y="5943600"/>
            <a:ext cx="7620000" cy="474836"/>
          </a:xfrm>
        </p:spPr>
        <p:txBody>
          <a:bodyPr/>
          <a:lstStyle>
            <a:lvl1pPr marL="0" indent="0" algn="r">
              <a:spcBef>
                <a:spcPts val="0"/>
              </a:spcBef>
              <a:buNone/>
              <a:defRPr sz="2400">
                <a:solidFill>
                  <a:srgbClr val="C3BE1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8" name="Picture 7" descr="A close up of text on a white background&#10;&#10;Description generated with very high confidence">
            <a:extLst>
              <a:ext uri="{FF2B5EF4-FFF2-40B4-BE49-F238E27FC236}">
                <a16:creationId xmlns:a16="http://schemas.microsoft.com/office/drawing/2014/main" id="{2604691A-79B6-4E4E-B7D9-AE730C01D8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668" y="4941696"/>
            <a:ext cx="2317567" cy="1516127"/>
          </a:xfrm>
          <a:prstGeom prst="rect">
            <a:avLst/>
          </a:prstGeom>
        </p:spPr>
      </p:pic>
      <p:cxnSp>
        <p:nvCxnSpPr>
          <p:cNvPr id="11" name="Straight Connector 10">
            <a:extLst>
              <a:ext uri="{FF2B5EF4-FFF2-40B4-BE49-F238E27FC236}">
                <a16:creationId xmlns:a16="http://schemas.microsoft.com/office/drawing/2014/main" id="{96C042B6-8EEA-444A-B876-EFD602248E61}"/>
              </a:ext>
            </a:extLst>
          </p:cNvPr>
          <p:cNvCxnSpPr/>
          <p:nvPr userDrawn="1"/>
        </p:nvCxnSpPr>
        <p:spPr>
          <a:xfrm>
            <a:off x="8915400" y="4941696"/>
            <a:ext cx="0" cy="1476740"/>
          </a:xfrm>
          <a:prstGeom prst="line">
            <a:avLst/>
          </a:prstGeom>
          <a:ln w="15875">
            <a:solidFill>
              <a:srgbClr val="C3BE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7_Section Header">
    <p:spTree>
      <p:nvGrpSpPr>
        <p:cNvPr id="1" name=""/>
        <p:cNvGrpSpPr/>
        <p:nvPr/>
      </p:nvGrpSpPr>
      <p:grpSpPr>
        <a:xfrm>
          <a:off x="0" y="0"/>
          <a:ext cx="0" cy="0"/>
          <a:chOff x="0" y="0"/>
          <a:chExt cx="0" cy="0"/>
        </a:xfrm>
      </p:grpSpPr>
      <p:sp>
        <p:nvSpPr>
          <p:cNvPr id="7" name="Rectangle 6"/>
          <p:cNvSpPr/>
          <p:nvPr/>
        </p:nvSpPr>
        <p:spPr bwMode="ltGray">
          <a:xfrm>
            <a:off x="0" y="4648200"/>
            <a:ext cx="12192000" cy="2073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4799711"/>
            <a:ext cx="11430000" cy="847919"/>
          </a:xfrm>
        </p:spPr>
        <p:txBody>
          <a:bodyPr anchor="b">
            <a:normAutofit/>
          </a:bodyPr>
          <a:lstStyle>
            <a:lvl1pPr>
              <a:defRPr sz="4400" cap="all" baseline="0">
                <a:solidFill>
                  <a:srgbClr val="D0E955"/>
                </a:solidFill>
              </a:defRPr>
            </a:lvl1pPr>
          </a:lstStyle>
          <a:p>
            <a:endParaRPr lang="en-US" dirty="0"/>
          </a:p>
        </p:txBody>
      </p:sp>
      <p:sp>
        <p:nvSpPr>
          <p:cNvPr id="3" name="Text Placeholder 2"/>
          <p:cNvSpPr>
            <a:spLocks noGrp="1"/>
          </p:cNvSpPr>
          <p:nvPr>
            <p:ph type="body" idx="1"/>
          </p:nvPr>
        </p:nvSpPr>
        <p:spPr>
          <a:xfrm>
            <a:off x="783771" y="5799141"/>
            <a:ext cx="9601200" cy="475488"/>
          </a:xfrm>
        </p:spPr>
        <p:txBody>
          <a:bodyPr/>
          <a:lstStyle>
            <a:lvl1pPr marL="0" indent="0">
              <a:spcBef>
                <a:spcPts val="0"/>
              </a:spcBef>
              <a:buNone/>
              <a:defRPr sz="24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endParaRPr lang="en-US" dirty="0"/>
          </a:p>
        </p:txBody>
      </p:sp>
      <p:sp>
        <p:nvSpPr>
          <p:cNvPr id="5" name="Date Placeholder 4"/>
          <p:cNvSpPr>
            <a:spLocks noGrp="1"/>
          </p:cNvSpPr>
          <p:nvPr>
            <p:ph type="dt" sz="half" idx="10"/>
          </p:nvPr>
        </p:nvSpPr>
        <p:spPr>
          <a:xfrm>
            <a:off x="9982200" y="6311521"/>
            <a:ext cx="1667860" cy="229237"/>
          </a:xfrm>
          <a:prstGeom prst="rect">
            <a:avLst/>
          </a:prstGeom>
        </p:spPr>
        <p:txBody>
          <a:bodyPr/>
          <a:lstStyle>
            <a:lvl1pPr>
              <a:defRPr sz="1800" b="1">
                <a:solidFill>
                  <a:schemeClr val="accent2"/>
                </a:solidFill>
                <a:latin typeface="Arial" panose="020B0604020202020204" pitchFamily="34" charset="0"/>
                <a:cs typeface="Arial" panose="020B0604020202020204" pitchFamily="34" charset="0"/>
              </a:defRPr>
            </a:lvl1pPr>
          </a:lstStyle>
          <a:p>
            <a:r>
              <a:rPr lang="en-US" dirty="0"/>
              <a:t>psh.com</a:t>
            </a:r>
          </a:p>
        </p:txBody>
      </p:sp>
    </p:spTree>
    <p:extLst>
      <p:ext uri="{BB962C8B-B14F-4D97-AF65-F5344CB8AC3E}">
        <p14:creationId xmlns:p14="http://schemas.microsoft.com/office/powerpoint/2010/main" val="328060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3_Section Header">
    <p:spTree>
      <p:nvGrpSpPr>
        <p:cNvPr id="1" name=""/>
        <p:cNvGrpSpPr/>
        <p:nvPr/>
      </p:nvGrpSpPr>
      <p:grpSpPr>
        <a:xfrm>
          <a:off x="0" y="0"/>
          <a:ext cx="0" cy="0"/>
          <a:chOff x="0" y="0"/>
          <a:chExt cx="0" cy="0"/>
        </a:xfrm>
      </p:grpSpPr>
      <p:sp>
        <p:nvSpPr>
          <p:cNvPr id="7" name="Rectangle 6"/>
          <p:cNvSpPr/>
          <p:nvPr/>
        </p:nvSpPr>
        <p:spPr bwMode="ltGray">
          <a:xfrm>
            <a:off x="0" y="4648200"/>
            <a:ext cx="12192000" cy="2073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4799711"/>
            <a:ext cx="11430000" cy="847919"/>
          </a:xfrm>
        </p:spPr>
        <p:txBody>
          <a:bodyPr anchor="b">
            <a:normAutofit/>
          </a:bodyPr>
          <a:lstStyle>
            <a:lvl1pPr>
              <a:defRPr sz="4400" cap="all" baseline="0">
                <a:solidFill>
                  <a:srgbClr val="D0E955"/>
                </a:solidFill>
              </a:defRPr>
            </a:lvl1pPr>
          </a:lstStyle>
          <a:p>
            <a:endParaRPr lang="en-US" dirty="0"/>
          </a:p>
        </p:txBody>
      </p:sp>
      <p:sp>
        <p:nvSpPr>
          <p:cNvPr id="3" name="Text Placeholder 2"/>
          <p:cNvSpPr>
            <a:spLocks noGrp="1"/>
          </p:cNvSpPr>
          <p:nvPr>
            <p:ph type="body" idx="1"/>
          </p:nvPr>
        </p:nvSpPr>
        <p:spPr>
          <a:xfrm>
            <a:off x="783771" y="5799141"/>
            <a:ext cx="9601200" cy="475488"/>
          </a:xfrm>
        </p:spPr>
        <p:txBody>
          <a:bodyPr/>
          <a:lstStyle>
            <a:lvl1pPr marL="0" indent="0">
              <a:spcBef>
                <a:spcPts val="0"/>
              </a:spcBef>
              <a:buNone/>
              <a:defRPr sz="24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endParaRPr lang="en-US" dirty="0"/>
          </a:p>
        </p:txBody>
      </p:sp>
      <p:sp>
        <p:nvSpPr>
          <p:cNvPr id="5" name="Date Placeholder 4"/>
          <p:cNvSpPr>
            <a:spLocks noGrp="1"/>
          </p:cNvSpPr>
          <p:nvPr>
            <p:ph type="dt" sz="half" idx="10"/>
          </p:nvPr>
        </p:nvSpPr>
        <p:spPr>
          <a:xfrm>
            <a:off x="9982200" y="6311521"/>
            <a:ext cx="1667860" cy="229237"/>
          </a:xfrm>
          <a:prstGeom prst="rect">
            <a:avLst/>
          </a:prstGeom>
        </p:spPr>
        <p:txBody>
          <a:bodyPr/>
          <a:lstStyle>
            <a:lvl1pPr>
              <a:defRPr sz="1800" b="1">
                <a:solidFill>
                  <a:schemeClr val="accent2"/>
                </a:solidFill>
                <a:latin typeface="Arial" panose="020B0604020202020204" pitchFamily="34" charset="0"/>
                <a:cs typeface="Arial" panose="020B0604020202020204" pitchFamily="34" charset="0"/>
              </a:defRPr>
            </a:lvl1pPr>
          </a:lstStyle>
          <a:p>
            <a:r>
              <a:rPr lang="en-US" dirty="0"/>
              <a:t>psh.com</a:t>
            </a:r>
          </a:p>
        </p:txBody>
      </p:sp>
    </p:spTree>
    <p:extLst>
      <p:ext uri="{BB962C8B-B14F-4D97-AF65-F5344CB8AC3E}">
        <p14:creationId xmlns:p14="http://schemas.microsoft.com/office/powerpoint/2010/main" val="415807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a:xfrm>
            <a:off x="9685939" y="6549715"/>
            <a:ext cx="1667860" cy="229237"/>
          </a:xfrm>
          <a:prstGeom prst="rect">
            <a:avLst/>
          </a:prstGeom>
        </p:spPr>
        <p:txBody>
          <a:bodyPr/>
          <a:lstStyle/>
          <a:p>
            <a:fld id="{B0FE2824-C2A0-4931-BB32-60B24BDBB3CC}" type="datetimeFigureOut">
              <a:rPr lang="en-US" smtClean="0"/>
              <a:t>4/25/2019</a:t>
            </a:fld>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dirty="0"/>
          </a:p>
        </p:txBody>
      </p:sp>
      <p:sp>
        <p:nvSpPr>
          <p:cNvPr id="7" name="Date Placeholder 7"/>
          <p:cNvSpPr>
            <a:spLocks noGrp="1"/>
          </p:cNvSpPr>
          <p:nvPr>
            <p:ph type="dt" sz="half" idx="10"/>
          </p:nvPr>
        </p:nvSpPr>
        <p:spPr>
          <a:xfrm>
            <a:off x="9685939" y="6549715"/>
            <a:ext cx="1667860" cy="229237"/>
          </a:xfrm>
          <a:prstGeom prst="rect">
            <a:avLst/>
          </a:prstGeom>
        </p:spPr>
        <p:txBody>
          <a:bodyPr/>
          <a:lstStyle/>
          <a:p>
            <a:fld id="{B0FE2824-C2A0-4931-BB32-60B24BDBB3CC}" type="datetimeFigureOut">
              <a:rPr lang="en-US" smtClean="0"/>
              <a:t>4/25/2019</a:t>
            </a:fld>
            <a:endParaRPr lang="en-US" dirty="0"/>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dirty="0"/>
          </a:p>
        </p:txBody>
      </p:sp>
      <p:sp>
        <p:nvSpPr>
          <p:cNvPr id="3" name="Date Placeholder 3"/>
          <p:cNvSpPr>
            <a:spLocks noGrp="1"/>
          </p:cNvSpPr>
          <p:nvPr>
            <p:ph type="dt" sz="half" idx="10"/>
          </p:nvPr>
        </p:nvSpPr>
        <p:spPr>
          <a:xfrm>
            <a:off x="9685939" y="6549715"/>
            <a:ext cx="1667860" cy="229237"/>
          </a:xfrm>
          <a:prstGeom prst="rect">
            <a:avLst/>
          </a:prstGeom>
        </p:spPr>
        <p:txBody>
          <a:bodyPr/>
          <a:lstStyle/>
          <a:p>
            <a:fld id="{B0FE2824-C2A0-4931-BB32-60B24BDBB3CC}" type="datetimeFigureOut">
              <a:rPr lang="en-US" smtClean="0"/>
              <a:t>4/25/2019</a:t>
            </a:fld>
            <a:endParaRPr lang="en-US" dirty="0"/>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dirty="0"/>
          </a:p>
        </p:txBody>
      </p:sp>
      <p:sp>
        <p:nvSpPr>
          <p:cNvPr id="2" name="Date Placeholder 2"/>
          <p:cNvSpPr>
            <a:spLocks noGrp="1"/>
          </p:cNvSpPr>
          <p:nvPr>
            <p:ph type="dt" sz="half" idx="10"/>
          </p:nvPr>
        </p:nvSpPr>
        <p:spPr>
          <a:xfrm>
            <a:off x="9685939" y="6549715"/>
            <a:ext cx="1667860" cy="229237"/>
          </a:xfrm>
          <a:prstGeom prst="rect">
            <a:avLst/>
          </a:prstGeom>
        </p:spPr>
        <p:txBody>
          <a:bodyPr/>
          <a:lstStyle/>
          <a:p>
            <a:fld id="{B0FE2824-C2A0-4931-BB32-60B24BDBB3CC}" type="datetimeFigureOut">
              <a:rPr lang="en-US" smtClean="0"/>
              <a:t>4/25/2019</a:t>
            </a:fld>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a:xfrm>
            <a:off x="9685939" y="6549715"/>
            <a:ext cx="1667860" cy="229237"/>
          </a:xfrm>
          <a:prstGeom prst="rect">
            <a:avLst/>
          </a:prstGeom>
        </p:spPr>
        <p:txBody>
          <a:bodyPr/>
          <a:lstStyle/>
          <a:p>
            <a:fld id="{B0FE2824-C2A0-4931-BB32-60B24BDBB3CC}" type="datetimeFigureOut">
              <a:rPr lang="en-US" smtClean="0"/>
              <a:t>4/25/2019</a:t>
            </a:fld>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a:xfrm>
            <a:off x="9685939" y="6549715"/>
            <a:ext cx="1667860" cy="229237"/>
          </a:xfrm>
          <a:prstGeom prst="rect">
            <a:avLst/>
          </a:prstGeom>
        </p:spPr>
        <p:txBody>
          <a:bodyPr/>
          <a:lstStyle/>
          <a:p>
            <a:fld id="{B0FE2824-C2A0-4931-BB32-60B24BDBB3CC}" type="datetimeFigureOut">
              <a:rPr lang="en-US" smtClean="0"/>
              <a:t>4/25/2019</a:t>
            </a:fld>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a:xfrm>
            <a:off x="9685939" y="6549715"/>
            <a:ext cx="1667860" cy="229237"/>
          </a:xfrm>
          <a:prstGeom prst="rect">
            <a:avLst/>
          </a:prstGeom>
        </p:spPr>
        <p:txBody>
          <a:bodyPr/>
          <a:lstStyle/>
          <a:p>
            <a:fld id="{B0FE2824-C2A0-4931-BB32-60B24BDBB3CC}" type="datetimeFigureOut">
              <a:rPr lang="en-US" smtClean="0"/>
              <a:t>4/25/2019</a:t>
            </a:fld>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a:xfrm>
            <a:off x="9685939" y="6549715"/>
            <a:ext cx="1667860" cy="229237"/>
          </a:xfrm>
          <a:prstGeom prst="rect">
            <a:avLst/>
          </a:prstGeom>
        </p:spPr>
        <p:txBody>
          <a:bodyPr/>
          <a:lstStyle/>
          <a:p>
            <a:fld id="{B0FE2824-C2A0-4931-BB32-60B24BDBB3CC}" type="datetimeFigureOut">
              <a:rPr lang="en-US" smtClean="0"/>
              <a:t>4/25/2019</a:t>
            </a:fld>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4074"/>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838200" y="1600200"/>
            <a:ext cx="10515600" cy="4576763"/>
          </a:xfrm>
        </p:spPr>
        <p:txBody>
          <a:bodyPr/>
          <a:lstStyle>
            <a:lvl1pPr marL="228600" indent="-228600">
              <a:buFontTx/>
              <a:buBlip>
                <a:blip r:embed="rId2"/>
              </a:buBlip>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601906" y="6538927"/>
            <a:ext cx="446361" cy="229237"/>
          </a:xfrm>
        </p:spPr>
        <p:txBody>
          <a:bodyPr/>
          <a:lstStyle/>
          <a:p>
            <a:fld id="{B13333A4-2EF1-4B79-B68C-AB20E66B4822}" type="slidenum">
              <a:rPr lang="en-US" smtClean="0"/>
              <a:t>‹#›</a:t>
            </a:fld>
            <a:endParaRPr lang="en-US" dirty="0"/>
          </a:p>
        </p:txBody>
      </p:sp>
      <p:sp>
        <p:nvSpPr>
          <p:cNvPr id="7" name="TextBox 6">
            <a:extLst>
              <a:ext uri="{FF2B5EF4-FFF2-40B4-BE49-F238E27FC236}">
                <a16:creationId xmlns:a16="http://schemas.microsoft.com/office/drawing/2014/main" id="{EDAF1340-C6A7-4AC8-B315-C13257BE6ECA}"/>
              </a:ext>
            </a:extLst>
          </p:cNvPr>
          <p:cNvSpPr txBox="1"/>
          <p:nvPr userDrawn="1"/>
        </p:nvSpPr>
        <p:spPr>
          <a:xfrm>
            <a:off x="8077201" y="6532986"/>
            <a:ext cx="3733799"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Find the experience you’re looking for at </a:t>
            </a:r>
            <a:r>
              <a:rPr lang="en-US" sz="1200" b="1" dirty="0">
                <a:latin typeface="Arial" panose="020B0604020202020204" pitchFamily="34" charset="0"/>
                <a:cs typeface="Arial" panose="020B0604020202020204" pitchFamily="34" charset="0"/>
              </a:rPr>
              <a:t>psh.com</a:t>
            </a:r>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ubhead, bullet and non bullet text">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09600" y="576818"/>
            <a:ext cx="10481733" cy="646331"/>
          </a:xfrm>
        </p:spPr>
        <p:txBody>
          <a:bodyPr wrap="square" anchor="t" anchorCtr="0">
            <a:spAutoFit/>
          </a:bodyPr>
          <a:lstStyle>
            <a:lvl1pPr algn="l">
              <a:defRPr sz="4000" b="1" baseline="0">
                <a:solidFill>
                  <a:srgbClr val="C3BE1C"/>
                </a:solidFill>
                <a:latin typeface="TradeGothic LT CondEighteen"/>
              </a:defRPr>
            </a:lvl1pPr>
          </a:lstStyle>
          <a:p>
            <a:r>
              <a:rPr lang="en-US" dirty="0"/>
              <a:t>Questions?</a:t>
            </a:r>
          </a:p>
        </p:txBody>
      </p:sp>
      <p:sp>
        <p:nvSpPr>
          <p:cNvPr id="16" name="TextBox 15"/>
          <p:cNvSpPr txBox="1"/>
          <p:nvPr userDrawn="1"/>
        </p:nvSpPr>
        <p:spPr>
          <a:xfrm>
            <a:off x="6126804" y="6488668"/>
            <a:ext cx="5812456" cy="369332"/>
          </a:xfrm>
          <a:prstGeom prst="rect">
            <a:avLst/>
          </a:prstGeom>
          <a:noFill/>
        </p:spPr>
        <p:txBody>
          <a:bodyPr wrap="square" rtlCol="0">
            <a:spAutoFit/>
          </a:bodyPr>
          <a:lstStyle/>
          <a:p>
            <a:pPr algn="r"/>
            <a:r>
              <a:rPr lang="en-US" sz="1800" b="1" dirty="0">
                <a:solidFill>
                  <a:srgbClr val="C3BE1C"/>
                </a:solidFill>
                <a:latin typeface="Trade Gothic Light"/>
              </a:rPr>
              <a:t>Find the experience you’re looking for at psh.com.</a:t>
            </a:r>
          </a:p>
        </p:txBody>
      </p:sp>
      <p:sp>
        <p:nvSpPr>
          <p:cNvPr id="17" name="Rectangle 8"/>
          <p:cNvSpPr>
            <a:spLocks noChangeArrowheads="1"/>
          </p:cNvSpPr>
          <p:nvPr userDrawn="1"/>
        </p:nvSpPr>
        <p:spPr bwMode="auto">
          <a:xfrm>
            <a:off x="276248" y="5842337"/>
            <a:ext cx="117011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defRPr/>
            </a:pPr>
            <a:r>
              <a:rPr lang="en-US" altLang="en-US" sz="900" dirty="0">
                <a:solidFill>
                  <a:schemeClr val="tx1">
                    <a:lumMod val="85000"/>
                  </a:schemeClr>
                </a:solidFill>
              </a:rPr>
              <a:t>The information within this presentation may not account for all specifics of your particular situation.  It is not confidential legal advice and does not create an attorney-client relationship.  Responsive inquiries are also not confidential and do not create an attorney-client relationship.  You should always consult a legal professional to determine how the law may apply in your specific circumstances.  We welcome the opportunity to discuss providing you with legal advice pursuant to a mutually agreeable written retainer agreement. </a:t>
            </a:r>
          </a:p>
          <a:p>
            <a:pPr algn="r">
              <a:defRPr/>
            </a:pPr>
            <a:r>
              <a:rPr lang="en-US" altLang="en-US" sz="900" dirty="0">
                <a:solidFill>
                  <a:schemeClr val="tx1">
                    <a:lumMod val="85000"/>
                  </a:schemeClr>
                </a:solidFill>
              </a:rPr>
              <a:t>ATTORNEY ADVERTISING.</a:t>
            </a:r>
          </a:p>
        </p:txBody>
      </p:sp>
      <p:pic>
        <p:nvPicPr>
          <p:cNvPr id="3" name="Picture 2">
            <a:extLst>
              <a:ext uri="{FF2B5EF4-FFF2-40B4-BE49-F238E27FC236}">
                <a16:creationId xmlns:a16="http://schemas.microsoft.com/office/drawing/2014/main" id="{F3BC3D06-14D8-494D-A19F-6DA13EEF3E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5481" y="5029200"/>
            <a:ext cx="6180306" cy="634895"/>
          </a:xfrm>
          <a:prstGeom prst="rect">
            <a:avLst/>
          </a:prstGeom>
        </p:spPr>
      </p:pic>
    </p:spTree>
    <p:extLst>
      <p:ext uri="{BB962C8B-B14F-4D97-AF65-F5344CB8AC3E}">
        <p14:creationId xmlns:p14="http://schemas.microsoft.com/office/powerpoint/2010/main" val="1681948993"/>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9" name="Picture 8" descr="A close up of a map&#10;&#10;Description generated with high confidence">
            <a:extLst>
              <a:ext uri="{FF2B5EF4-FFF2-40B4-BE49-F238E27FC236}">
                <a16:creationId xmlns:a16="http://schemas.microsoft.com/office/drawing/2014/main" id="{A8E41D78-A505-4C4E-886C-E43E08053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76200"/>
            <a:ext cx="12687300" cy="9515475"/>
          </a:xfrm>
          <a:prstGeom prst="rect">
            <a:avLst/>
          </a:prstGeom>
        </p:spPr>
      </p:pic>
      <p:sp>
        <p:nvSpPr>
          <p:cNvPr id="7" name="Rectangle 6"/>
          <p:cNvSpPr/>
          <p:nvPr/>
        </p:nvSpPr>
        <p:spPr bwMode="ltGray">
          <a:xfrm>
            <a:off x="0" y="4784496"/>
            <a:ext cx="12192000" cy="2073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5048210"/>
            <a:ext cx="10820400" cy="773038"/>
          </a:xfrm>
        </p:spPr>
        <p:txBody>
          <a:bodyPr anchor="b">
            <a:noAutofit/>
          </a:bodyPr>
          <a:lstStyle>
            <a:lvl1pPr>
              <a:defRPr sz="3800" b="1" cap="all" baseline="0">
                <a:solidFill>
                  <a:srgbClr val="C3BE1C"/>
                </a:solidFill>
              </a:defRPr>
            </a:lvl1pPr>
          </a:lstStyle>
          <a:p>
            <a:r>
              <a:rPr lang="en-US" dirty="0"/>
              <a:t>Click to edit Master title style</a:t>
            </a:r>
          </a:p>
        </p:txBody>
      </p:sp>
      <p:sp>
        <p:nvSpPr>
          <p:cNvPr id="3" name="Text Placeholder 2"/>
          <p:cNvSpPr>
            <a:spLocks noGrp="1"/>
          </p:cNvSpPr>
          <p:nvPr>
            <p:ph type="body" idx="1"/>
          </p:nvPr>
        </p:nvSpPr>
        <p:spPr>
          <a:xfrm>
            <a:off x="762000" y="5822803"/>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Section Header">
    <p:bg>
      <p:bgPr>
        <a:blipFill dpi="0" rotWithShape="1">
          <a:blip r:embed="rId2">
            <a:lum/>
          </a:blip>
          <a:srcRect/>
          <a:stretch>
            <a:fillRect t="-10000" b="-43000"/>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4648200"/>
            <a:ext cx="12192000" cy="2073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4799711"/>
            <a:ext cx="11430000" cy="847919"/>
          </a:xfrm>
        </p:spPr>
        <p:txBody>
          <a:bodyPr anchor="b">
            <a:normAutofit/>
          </a:bodyPr>
          <a:lstStyle>
            <a:lvl1pPr>
              <a:defRPr sz="4400" cap="all" baseline="0">
                <a:solidFill>
                  <a:srgbClr val="C3BE1C"/>
                </a:solidFill>
              </a:defRPr>
            </a:lvl1pPr>
          </a:lstStyle>
          <a:p>
            <a:endParaRPr lang="en-US" dirty="0"/>
          </a:p>
        </p:txBody>
      </p:sp>
      <p:sp>
        <p:nvSpPr>
          <p:cNvPr id="3" name="Text Placeholder 2"/>
          <p:cNvSpPr>
            <a:spLocks noGrp="1"/>
          </p:cNvSpPr>
          <p:nvPr>
            <p:ph type="body" idx="1"/>
          </p:nvPr>
        </p:nvSpPr>
        <p:spPr>
          <a:xfrm>
            <a:off x="783771" y="5799141"/>
            <a:ext cx="9601200" cy="475488"/>
          </a:xfrm>
        </p:spPr>
        <p:txBody>
          <a:bodyPr/>
          <a:lstStyle>
            <a:lvl1pPr marL="0" indent="0">
              <a:spcBef>
                <a:spcPts val="0"/>
              </a:spcBef>
              <a:buNone/>
              <a:defRPr sz="24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endParaRPr lang="en-US" dirty="0"/>
          </a:p>
        </p:txBody>
      </p:sp>
      <p:sp>
        <p:nvSpPr>
          <p:cNvPr id="5" name="Date Placeholder 4"/>
          <p:cNvSpPr>
            <a:spLocks noGrp="1"/>
          </p:cNvSpPr>
          <p:nvPr>
            <p:ph type="dt" sz="half" idx="10"/>
          </p:nvPr>
        </p:nvSpPr>
        <p:spPr>
          <a:xfrm>
            <a:off x="9906000" y="6311521"/>
            <a:ext cx="1667860" cy="229237"/>
          </a:xfrm>
          <a:prstGeom prst="rect">
            <a:avLst/>
          </a:prstGeom>
        </p:spPr>
        <p:txBody>
          <a:bodyPr/>
          <a:lstStyle>
            <a:lvl1pPr>
              <a:defRPr sz="1800" b="1">
                <a:solidFill>
                  <a:schemeClr val="accent2"/>
                </a:solidFill>
                <a:latin typeface="Arial" panose="020B0604020202020204" pitchFamily="34" charset="0"/>
                <a:cs typeface="Arial" panose="020B0604020202020204" pitchFamily="34" charset="0"/>
              </a:defRPr>
            </a:lvl1pPr>
          </a:lstStyle>
          <a:p>
            <a:r>
              <a:rPr lang="en-US" dirty="0"/>
              <a:t>psh.com</a:t>
            </a:r>
          </a:p>
        </p:txBody>
      </p:sp>
    </p:spTree>
    <p:extLst>
      <p:ext uri="{BB962C8B-B14F-4D97-AF65-F5344CB8AC3E}">
        <p14:creationId xmlns:p14="http://schemas.microsoft.com/office/powerpoint/2010/main" val="295315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7" name="Rectangle 6"/>
          <p:cNvSpPr/>
          <p:nvPr/>
        </p:nvSpPr>
        <p:spPr bwMode="ltGray">
          <a:xfrm>
            <a:off x="-16727" y="4572000"/>
            <a:ext cx="12208727" cy="2073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 y="4572000"/>
            <a:ext cx="12794166" cy="1076519"/>
          </a:xfrm>
        </p:spPr>
        <p:txBody>
          <a:bodyPr anchor="b">
            <a:noAutofit/>
          </a:bodyPr>
          <a:lstStyle>
            <a:lvl1pPr>
              <a:defRPr sz="4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52400" y="5715000"/>
            <a:ext cx="9601200" cy="475488"/>
          </a:xfrm>
        </p:spPr>
        <p:txBody>
          <a:bodyPr/>
          <a:lstStyle>
            <a:lvl1pPr marL="0" indent="0">
              <a:spcBef>
                <a:spcPts val="0"/>
              </a:spcBef>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Tree>
    <p:extLst>
      <p:ext uri="{BB962C8B-B14F-4D97-AF65-F5344CB8AC3E}">
        <p14:creationId xmlns:p14="http://schemas.microsoft.com/office/powerpoint/2010/main" val="162375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3_Section Header">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4648200"/>
            <a:ext cx="12192000" cy="2073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4799711"/>
            <a:ext cx="11430000" cy="847919"/>
          </a:xfrm>
        </p:spPr>
        <p:txBody>
          <a:bodyPr anchor="b">
            <a:normAutofit/>
          </a:bodyPr>
          <a:lstStyle>
            <a:lvl1pPr>
              <a:defRPr sz="4400" cap="all" baseline="0">
                <a:solidFill>
                  <a:srgbClr val="D0E955"/>
                </a:solidFill>
              </a:defRPr>
            </a:lvl1pPr>
          </a:lstStyle>
          <a:p>
            <a:endParaRPr lang="en-US" dirty="0"/>
          </a:p>
        </p:txBody>
      </p:sp>
      <p:sp>
        <p:nvSpPr>
          <p:cNvPr id="3" name="Text Placeholder 2"/>
          <p:cNvSpPr>
            <a:spLocks noGrp="1"/>
          </p:cNvSpPr>
          <p:nvPr>
            <p:ph type="body" idx="1"/>
          </p:nvPr>
        </p:nvSpPr>
        <p:spPr>
          <a:xfrm>
            <a:off x="783771" y="5799141"/>
            <a:ext cx="9601200" cy="475488"/>
          </a:xfrm>
        </p:spPr>
        <p:txBody>
          <a:bodyPr/>
          <a:lstStyle>
            <a:lvl1pPr marL="0" indent="0">
              <a:spcBef>
                <a:spcPts val="0"/>
              </a:spcBef>
              <a:buNone/>
              <a:defRPr sz="24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endParaRPr lang="en-US" dirty="0"/>
          </a:p>
        </p:txBody>
      </p:sp>
      <p:sp>
        <p:nvSpPr>
          <p:cNvPr id="5" name="Date Placeholder 4"/>
          <p:cNvSpPr>
            <a:spLocks noGrp="1"/>
          </p:cNvSpPr>
          <p:nvPr>
            <p:ph type="dt" sz="half" idx="10"/>
          </p:nvPr>
        </p:nvSpPr>
        <p:spPr>
          <a:xfrm>
            <a:off x="10134600" y="6311521"/>
            <a:ext cx="1667860" cy="229237"/>
          </a:xfrm>
          <a:prstGeom prst="rect">
            <a:avLst/>
          </a:prstGeom>
        </p:spPr>
        <p:txBody>
          <a:bodyPr/>
          <a:lstStyle>
            <a:lvl1pPr>
              <a:defRPr sz="1800" b="1">
                <a:solidFill>
                  <a:schemeClr val="accent2"/>
                </a:solidFill>
                <a:latin typeface="Arial" panose="020B0604020202020204" pitchFamily="34" charset="0"/>
                <a:cs typeface="Arial" panose="020B0604020202020204" pitchFamily="34" charset="0"/>
              </a:defRPr>
            </a:lvl1pPr>
          </a:lstStyle>
          <a:p>
            <a:r>
              <a:rPr lang="en-US" dirty="0"/>
              <a:t>psh.com</a:t>
            </a:r>
          </a:p>
        </p:txBody>
      </p:sp>
    </p:spTree>
    <p:extLst>
      <p:ext uri="{BB962C8B-B14F-4D97-AF65-F5344CB8AC3E}">
        <p14:creationId xmlns:p14="http://schemas.microsoft.com/office/powerpoint/2010/main" val="73163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Section Header">
    <p:bg>
      <p:bgPr>
        <a:blipFill dpi="0" rotWithShape="1">
          <a:blip r:embed="rId2">
            <a:lum/>
          </a:blip>
          <a:srcRect/>
          <a:stretch>
            <a:fillRect l="2000" t="-6000" r="-1000" b="-6000"/>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4648200"/>
            <a:ext cx="12192000" cy="2073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4799711"/>
            <a:ext cx="11430000" cy="847919"/>
          </a:xfrm>
        </p:spPr>
        <p:txBody>
          <a:bodyPr anchor="b">
            <a:normAutofit/>
          </a:bodyPr>
          <a:lstStyle>
            <a:lvl1pPr>
              <a:defRPr sz="4400" cap="all" baseline="0">
                <a:solidFill>
                  <a:srgbClr val="D0E955"/>
                </a:solidFill>
              </a:defRPr>
            </a:lvl1pPr>
          </a:lstStyle>
          <a:p>
            <a:r>
              <a:rPr lang="en-US" dirty="0"/>
              <a:t>Click to edit Master title style</a:t>
            </a:r>
          </a:p>
        </p:txBody>
      </p:sp>
      <p:sp>
        <p:nvSpPr>
          <p:cNvPr id="3" name="Text Placeholder 2"/>
          <p:cNvSpPr>
            <a:spLocks noGrp="1"/>
          </p:cNvSpPr>
          <p:nvPr>
            <p:ph type="body" idx="1"/>
          </p:nvPr>
        </p:nvSpPr>
        <p:spPr>
          <a:xfrm>
            <a:off x="783771" y="5799141"/>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Date Placeholder 4"/>
          <p:cNvSpPr>
            <a:spLocks noGrp="1"/>
          </p:cNvSpPr>
          <p:nvPr>
            <p:ph type="dt" sz="half" idx="10"/>
          </p:nvPr>
        </p:nvSpPr>
        <p:spPr>
          <a:xfrm>
            <a:off x="10287000" y="6383548"/>
            <a:ext cx="1667860" cy="229237"/>
          </a:xfrm>
          <a:prstGeom prst="rect">
            <a:avLst/>
          </a:prstGeom>
        </p:spPr>
        <p:txBody>
          <a:bodyPr/>
          <a:lstStyle>
            <a:lvl1pPr>
              <a:defRPr sz="1800" b="1">
                <a:solidFill>
                  <a:schemeClr val="accent2"/>
                </a:solidFill>
                <a:latin typeface="Arial" panose="020B0604020202020204" pitchFamily="34" charset="0"/>
                <a:cs typeface="Arial" panose="020B0604020202020204" pitchFamily="34" charset="0"/>
              </a:defRPr>
            </a:lvl1pPr>
          </a:lstStyle>
          <a:p>
            <a:r>
              <a:rPr lang="en-US" dirty="0"/>
              <a:t>psh.com</a:t>
            </a:r>
          </a:p>
        </p:txBody>
      </p:sp>
    </p:spTree>
    <p:extLst>
      <p:ext uri="{BB962C8B-B14F-4D97-AF65-F5344CB8AC3E}">
        <p14:creationId xmlns:p14="http://schemas.microsoft.com/office/powerpoint/2010/main" val="153250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5_Section Header">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4648200"/>
            <a:ext cx="12192000" cy="2073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4799711"/>
            <a:ext cx="11430000" cy="847919"/>
          </a:xfrm>
        </p:spPr>
        <p:txBody>
          <a:bodyPr anchor="b">
            <a:normAutofit/>
          </a:bodyPr>
          <a:lstStyle>
            <a:lvl1pPr>
              <a:defRPr sz="4400" cap="all" baseline="0">
                <a:solidFill>
                  <a:srgbClr val="D0E955"/>
                </a:solidFill>
              </a:defRPr>
            </a:lvl1pPr>
          </a:lstStyle>
          <a:p>
            <a:endParaRPr lang="en-US" dirty="0"/>
          </a:p>
        </p:txBody>
      </p:sp>
      <p:sp>
        <p:nvSpPr>
          <p:cNvPr id="3" name="Text Placeholder 2"/>
          <p:cNvSpPr>
            <a:spLocks noGrp="1"/>
          </p:cNvSpPr>
          <p:nvPr>
            <p:ph type="body" idx="1"/>
          </p:nvPr>
        </p:nvSpPr>
        <p:spPr>
          <a:xfrm>
            <a:off x="783771" y="5799141"/>
            <a:ext cx="9601200" cy="475488"/>
          </a:xfrm>
        </p:spPr>
        <p:txBody>
          <a:bodyPr/>
          <a:lstStyle>
            <a:lvl1pPr marL="0" indent="0">
              <a:spcBef>
                <a:spcPts val="0"/>
              </a:spcBef>
              <a:buNone/>
              <a:defRPr sz="24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endParaRPr lang="en-US" dirty="0"/>
          </a:p>
        </p:txBody>
      </p:sp>
      <p:sp>
        <p:nvSpPr>
          <p:cNvPr id="5" name="Date Placeholder 4"/>
          <p:cNvSpPr>
            <a:spLocks noGrp="1"/>
          </p:cNvSpPr>
          <p:nvPr>
            <p:ph type="dt" sz="half" idx="10"/>
          </p:nvPr>
        </p:nvSpPr>
        <p:spPr>
          <a:xfrm>
            <a:off x="10058400" y="6311521"/>
            <a:ext cx="1667860" cy="229237"/>
          </a:xfrm>
          <a:prstGeom prst="rect">
            <a:avLst/>
          </a:prstGeom>
        </p:spPr>
        <p:txBody>
          <a:bodyPr/>
          <a:lstStyle>
            <a:lvl1pPr>
              <a:defRPr sz="1800" b="1">
                <a:solidFill>
                  <a:schemeClr val="accent2"/>
                </a:solidFill>
                <a:latin typeface="Arial" panose="020B0604020202020204" pitchFamily="34" charset="0"/>
                <a:cs typeface="Arial" panose="020B0604020202020204" pitchFamily="34" charset="0"/>
              </a:defRPr>
            </a:lvl1pPr>
          </a:lstStyle>
          <a:p>
            <a:r>
              <a:rPr lang="en-US" dirty="0"/>
              <a:t>psh.com</a:t>
            </a:r>
          </a:p>
        </p:txBody>
      </p:sp>
    </p:spTree>
    <p:extLst>
      <p:ext uri="{BB962C8B-B14F-4D97-AF65-F5344CB8AC3E}">
        <p14:creationId xmlns:p14="http://schemas.microsoft.com/office/powerpoint/2010/main" val="128047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6_Section Header">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4648200"/>
            <a:ext cx="12192000" cy="2073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4799711"/>
            <a:ext cx="11430000" cy="847919"/>
          </a:xfrm>
        </p:spPr>
        <p:txBody>
          <a:bodyPr anchor="b">
            <a:normAutofit/>
          </a:bodyPr>
          <a:lstStyle>
            <a:lvl1pPr>
              <a:defRPr sz="4400" cap="all" baseline="0">
                <a:solidFill>
                  <a:srgbClr val="D0E955"/>
                </a:solidFill>
              </a:defRPr>
            </a:lvl1pPr>
          </a:lstStyle>
          <a:p>
            <a:endParaRPr lang="en-US" dirty="0"/>
          </a:p>
        </p:txBody>
      </p:sp>
      <p:sp>
        <p:nvSpPr>
          <p:cNvPr id="3" name="Text Placeholder 2"/>
          <p:cNvSpPr>
            <a:spLocks noGrp="1"/>
          </p:cNvSpPr>
          <p:nvPr>
            <p:ph type="body" idx="1"/>
          </p:nvPr>
        </p:nvSpPr>
        <p:spPr>
          <a:xfrm>
            <a:off x="783771" y="5799141"/>
            <a:ext cx="9601200" cy="475488"/>
          </a:xfrm>
        </p:spPr>
        <p:txBody>
          <a:bodyPr/>
          <a:lstStyle>
            <a:lvl1pPr marL="0" indent="0">
              <a:spcBef>
                <a:spcPts val="0"/>
              </a:spcBef>
              <a:buNone/>
              <a:defRPr sz="24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endParaRPr lang="en-US" dirty="0"/>
          </a:p>
        </p:txBody>
      </p:sp>
      <p:sp>
        <p:nvSpPr>
          <p:cNvPr id="5" name="Date Placeholder 4"/>
          <p:cNvSpPr>
            <a:spLocks noGrp="1"/>
          </p:cNvSpPr>
          <p:nvPr>
            <p:ph type="dt" sz="half" idx="10"/>
          </p:nvPr>
        </p:nvSpPr>
        <p:spPr>
          <a:xfrm>
            <a:off x="9982200" y="6311521"/>
            <a:ext cx="1667860" cy="229237"/>
          </a:xfrm>
          <a:prstGeom prst="rect">
            <a:avLst/>
          </a:prstGeom>
        </p:spPr>
        <p:txBody>
          <a:bodyPr/>
          <a:lstStyle>
            <a:lvl1pPr>
              <a:defRPr sz="1800" b="1">
                <a:solidFill>
                  <a:schemeClr val="accent2"/>
                </a:solidFill>
                <a:latin typeface="Arial" panose="020B0604020202020204" pitchFamily="34" charset="0"/>
                <a:cs typeface="Arial" panose="020B0604020202020204" pitchFamily="34" charset="0"/>
              </a:defRPr>
            </a:lvl1pPr>
          </a:lstStyle>
          <a:p>
            <a:r>
              <a:rPr lang="en-US" dirty="0"/>
              <a:t>psh.com</a:t>
            </a:r>
          </a:p>
        </p:txBody>
      </p:sp>
    </p:spTree>
    <p:extLst>
      <p:ext uri="{BB962C8B-B14F-4D97-AF65-F5344CB8AC3E}">
        <p14:creationId xmlns:p14="http://schemas.microsoft.com/office/powerpoint/2010/main" val="191172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dirty="0"/>
          </a:p>
        </p:txBody>
      </p:sp>
      <p:sp>
        <p:nvSpPr>
          <p:cNvPr id="8" name="Date Placeholder 4">
            <a:extLst>
              <a:ext uri="{FF2B5EF4-FFF2-40B4-BE49-F238E27FC236}">
                <a16:creationId xmlns:a16="http://schemas.microsoft.com/office/drawing/2014/main" id="{22CA9F1B-6B9B-4142-A2C8-DCE769597117}"/>
              </a:ext>
            </a:extLst>
          </p:cNvPr>
          <p:cNvSpPr>
            <a:spLocks noGrp="1"/>
          </p:cNvSpPr>
          <p:nvPr>
            <p:ph type="dt" sz="half" idx="2"/>
          </p:nvPr>
        </p:nvSpPr>
        <p:spPr>
          <a:xfrm>
            <a:off x="9881368" y="6492238"/>
            <a:ext cx="1667860" cy="229237"/>
          </a:xfrm>
          <a:prstGeom prst="rect">
            <a:avLst/>
          </a:prstGeom>
        </p:spPr>
        <p:txBody>
          <a:bodyPr/>
          <a:lstStyle>
            <a:lvl1pPr>
              <a:defRPr sz="1800" b="1">
                <a:solidFill>
                  <a:schemeClr val="accent2"/>
                </a:solidFill>
                <a:latin typeface="Arial" panose="020B0604020202020204" pitchFamily="34" charset="0"/>
                <a:cs typeface="Arial" panose="020B0604020202020204" pitchFamily="34" charset="0"/>
              </a:defRPr>
            </a:lvl1pPr>
          </a:lstStyle>
          <a:p>
            <a:r>
              <a:rPr lang="en-US" dirty="0"/>
              <a:t>psh.com</a:t>
            </a:r>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0" r:id="rId5"/>
    <p:sldLayoutId id="2147483662" r:id="rId6"/>
    <p:sldLayoutId id="2147483661" r:id="rId7"/>
    <p:sldLayoutId id="2147483664" r:id="rId8"/>
    <p:sldLayoutId id="2147483665" r:id="rId9"/>
    <p:sldLayoutId id="2147483666" r:id="rId10"/>
    <p:sldLayoutId id="2147483672"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8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rgbClr val="C3BE1C"/>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sh.com/emanchester" TargetMode="External"/><Relationship Id="rId2" Type="http://schemas.openxmlformats.org/officeDocument/2006/relationships/hyperlink" Target="mailto:emanchester@psh.com" TargetMode="Externa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648200"/>
            <a:ext cx="8077200" cy="1158446"/>
          </a:xfrm>
        </p:spPr>
        <p:txBody>
          <a:bodyPr>
            <a:noAutofit/>
          </a:bodyPr>
          <a:lstStyle/>
          <a:p>
            <a:pPr algn="r"/>
            <a:r>
              <a:rPr lang="en-US" sz="3600" dirty="0"/>
              <a:t>Trends in charitable giving</a:t>
            </a:r>
          </a:p>
        </p:txBody>
      </p:sp>
      <p:sp>
        <p:nvSpPr>
          <p:cNvPr id="3" name="Subtitle 2"/>
          <p:cNvSpPr>
            <a:spLocks noGrp="1"/>
          </p:cNvSpPr>
          <p:nvPr>
            <p:ph type="subTitle" idx="1"/>
          </p:nvPr>
        </p:nvSpPr>
        <p:spPr>
          <a:xfrm>
            <a:off x="5105400" y="5779213"/>
            <a:ext cx="3276600" cy="474836"/>
          </a:xfrm>
        </p:spPr>
        <p:txBody>
          <a:bodyPr>
            <a:normAutofit/>
          </a:bodyPr>
          <a:lstStyle/>
          <a:p>
            <a:pPr algn="r"/>
            <a:r>
              <a:rPr lang="en-US" dirty="0"/>
              <a:t>May 10, 2019</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CHARITABLE GIFT ANNUITY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Minimum </a:t>
            </a:r>
            <a:r>
              <a:rPr lang="en-US" dirty="0">
                <a:latin typeface="Times New Roman" panose="02020603050405020304" pitchFamily="18" charset="0"/>
                <a:cs typeface="Times New Roman" panose="02020603050405020304" pitchFamily="18" charset="0"/>
              </a:rPr>
              <a:t>contribution </a:t>
            </a:r>
            <a:r>
              <a:rPr lang="en-US" dirty="0" smtClean="0">
                <a:latin typeface="Times New Roman" panose="02020603050405020304" pitchFamily="18" charset="0"/>
                <a:cs typeface="Times New Roman" panose="02020603050405020304" pitchFamily="18" charset="0"/>
              </a:rPr>
              <a:t>varies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Guaranteed payments for life</a:t>
            </a:r>
          </a:p>
          <a:p>
            <a:r>
              <a:rPr lang="en-US" dirty="0">
                <a:latin typeface="Times New Roman" panose="02020603050405020304" pitchFamily="18" charset="0"/>
                <a:cs typeface="Times New Roman" panose="02020603050405020304" pitchFamily="18" charset="0"/>
              </a:rPr>
              <a:t>Immediate tax deduction </a:t>
            </a:r>
          </a:p>
          <a:p>
            <a:r>
              <a:rPr lang="en-US" dirty="0">
                <a:latin typeface="Times New Roman" panose="02020603050405020304" pitchFamily="18" charset="0"/>
                <a:cs typeface="Times New Roman" panose="02020603050405020304" pitchFamily="18" charset="0"/>
              </a:rPr>
              <a:t>Possible tax-free income</a:t>
            </a:r>
          </a:p>
          <a:p>
            <a:r>
              <a:rPr lang="en-US" dirty="0">
                <a:latin typeface="Times New Roman" panose="02020603050405020304" pitchFamily="18" charset="0"/>
                <a:cs typeface="Times New Roman" panose="02020603050405020304" pitchFamily="18" charset="0"/>
              </a:rPr>
              <a:t>Partial avoidance of capital gains</a:t>
            </a:r>
          </a:p>
          <a:p>
            <a:r>
              <a:rPr lang="en-US" dirty="0">
                <a:latin typeface="Times New Roman" panose="02020603050405020304" pitchFamily="18" charset="0"/>
                <a:cs typeface="Times New Roman" panose="02020603050405020304" pitchFamily="18" charset="0"/>
              </a:rPr>
              <a:t>Can be funded with most assets</a:t>
            </a:r>
          </a:p>
          <a:p>
            <a:r>
              <a:rPr lang="en-US" dirty="0">
                <a:latin typeface="Times New Roman" panose="02020603050405020304" pitchFamily="18" charset="0"/>
                <a:cs typeface="Times New Roman" panose="02020603050405020304" pitchFamily="18" charset="0"/>
              </a:rPr>
              <a:t>Donor profile:</a:t>
            </a:r>
          </a:p>
          <a:p>
            <a:pPr lvl="1"/>
            <a:r>
              <a:rPr lang="en-US" sz="1600" dirty="0">
                <a:latin typeface="Times New Roman" panose="02020603050405020304" pitchFamily="18" charset="0"/>
                <a:cs typeface="Times New Roman" panose="02020603050405020304" pitchFamily="18" charset="0"/>
              </a:rPr>
              <a:t>Trying to get liquidity from appreciated asset</a:t>
            </a:r>
          </a:p>
          <a:p>
            <a:pPr lvl="1"/>
            <a:r>
              <a:rPr lang="en-US" sz="1600" dirty="0">
                <a:latin typeface="Times New Roman" panose="02020603050405020304" pitchFamily="18" charset="0"/>
                <a:cs typeface="Times New Roman" panose="02020603050405020304" pitchFamily="18" charset="0"/>
              </a:rPr>
              <a:t>Conservative</a:t>
            </a:r>
          </a:p>
          <a:p>
            <a:pPr lvl="1"/>
            <a:r>
              <a:rPr lang="en-US" sz="1600" dirty="0">
                <a:latin typeface="Times New Roman" panose="02020603050405020304" pitchFamily="18" charset="0"/>
                <a:cs typeface="Times New Roman" panose="02020603050405020304" pitchFamily="18" charset="0"/>
              </a:rPr>
              <a:t>Higher yields than bank</a:t>
            </a:r>
          </a:p>
          <a:p>
            <a:pPr lvl="1"/>
            <a:r>
              <a:rPr lang="en-US" sz="1600" dirty="0">
                <a:latin typeface="Times New Roman" panose="02020603050405020304" pitchFamily="18" charset="0"/>
                <a:cs typeface="Times New Roman" panose="02020603050405020304" pitchFamily="18" charset="0"/>
              </a:rPr>
              <a:t>Planning for retirement</a:t>
            </a:r>
          </a:p>
          <a:p>
            <a:endParaRPr lang="en-US" dirty="0"/>
          </a:p>
        </p:txBody>
      </p:sp>
    </p:spTree>
    <p:extLst>
      <p:ext uri="{BB962C8B-B14F-4D97-AF65-F5344CB8AC3E}">
        <p14:creationId xmlns:p14="http://schemas.microsoft.com/office/powerpoint/2010/main" val="376944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CHARITABLE REMAINDER TRUST</a:t>
            </a: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A charitable remainder unitrust pays a variable amount based on a fixed percentage </a:t>
            </a:r>
            <a:r>
              <a:rPr lang="en-US" sz="2900" dirty="0">
                <a:solidFill>
                  <a:srgbClr val="564B3C"/>
                </a:solidFill>
                <a:latin typeface="Times New Roman" panose="02020603050405020304" pitchFamily="18" charset="0"/>
                <a:cs typeface="Times New Roman" panose="02020603050405020304" pitchFamily="18" charset="0"/>
              </a:rPr>
              <a:t>(5%-7%) </a:t>
            </a:r>
            <a:r>
              <a:rPr lang="en-US" dirty="0">
                <a:latin typeface="Times New Roman" panose="02020603050405020304" pitchFamily="18" charset="0"/>
                <a:cs typeface="Times New Roman" panose="02020603050405020304" pitchFamily="18" charset="0"/>
              </a:rPr>
              <a:t>of the fair market value of the trust assets.</a:t>
            </a:r>
          </a:p>
          <a:p>
            <a:pPr lvl="0">
              <a:buClr>
                <a:srgbClr val="93A299"/>
              </a:buClr>
            </a:pPr>
            <a:r>
              <a:rPr lang="en-US" sz="1800" dirty="0">
                <a:latin typeface="Times New Roman" panose="02020603050405020304" pitchFamily="18" charset="0"/>
                <a:cs typeface="Times New Roman" panose="02020603050405020304" pitchFamily="18" charset="0"/>
              </a:rPr>
              <a:t>Immediate tax deduction </a:t>
            </a:r>
          </a:p>
          <a:p>
            <a:r>
              <a:rPr lang="en-US" dirty="0">
                <a:latin typeface="Times New Roman" panose="02020603050405020304" pitchFamily="18" charset="0"/>
                <a:cs typeface="Times New Roman" panose="02020603050405020304" pitchFamily="18" charset="0"/>
              </a:rPr>
              <a:t>The trust can be funded with a variety of assets, such as cash, securities, or real estate</a:t>
            </a:r>
          </a:p>
          <a:p>
            <a:r>
              <a:rPr lang="en-US" dirty="0" smtClean="0">
                <a:latin typeface="Times New Roman" panose="02020603050405020304" pitchFamily="18" charset="0"/>
                <a:cs typeface="Times New Roman" panose="02020603050405020304" pitchFamily="18" charset="0"/>
              </a:rPr>
              <a:t>Charity </a:t>
            </a:r>
            <a:r>
              <a:rPr lang="en-US" dirty="0">
                <a:latin typeface="Times New Roman" panose="02020603050405020304" pitchFamily="18" charset="0"/>
                <a:cs typeface="Times New Roman" panose="02020603050405020304" pitchFamily="18" charset="0"/>
              </a:rPr>
              <a:t>can serve as trustee and draft the trust</a:t>
            </a:r>
          </a:p>
          <a:p>
            <a:r>
              <a:rPr lang="en-US" dirty="0">
                <a:latin typeface="Times New Roman" panose="02020603050405020304" pitchFamily="18" charset="0"/>
                <a:cs typeface="Times New Roman" panose="02020603050405020304" pitchFamily="18" charset="0"/>
              </a:rPr>
              <a:t>Donor Profile:</a:t>
            </a:r>
          </a:p>
          <a:p>
            <a:pPr lvl="1"/>
            <a:r>
              <a:rPr lang="en-US" dirty="0">
                <a:latin typeface="Times New Roman" panose="02020603050405020304" pitchFamily="18" charset="0"/>
                <a:cs typeface="Times New Roman" panose="02020603050405020304" pitchFamily="18" charset="0"/>
              </a:rPr>
              <a:t>Wants a more flexible instrument</a:t>
            </a:r>
          </a:p>
          <a:p>
            <a:pPr lvl="1"/>
            <a:r>
              <a:rPr lang="en-US" dirty="0">
                <a:latin typeface="Times New Roman" panose="02020603050405020304" pitchFamily="18" charset="0"/>
                <a:cs typeface="Times New Roman" panose="02020603050405020304" pitchFamily="18" charset="0"/>
              </a:rPr>
              <a:t>Wants to utilize assets without capital gain</a:t>
            </a:r>
          </a:p>
          <a:p>
            <a:pPr lvl="1"/>
            <a:r>
              <a:rPr lang="en-US" dirty="0">
                <a:latin typeface="Times New Roman" panose="02020603050405020304" pitchFamily="18" charset="0"/>
                <a:cs typeface="Times New Roman" panose="02020603050405020304" pitchFamily="18" charset="0"/>
              </a:rPr>
              <a:t>Increase income from low yield assets</a:t>
            </a:r>
          </a:p>
        </p:txBody>
      </p:sp>
    </p:spTree>
    <p:extLst>
      <p:ext uri="{BB962C8B-B14F-4D97-AF65-F5344CB8AC3E}">
        <p14:creationId xmlns:p14="http://schemas.microsoft.com/office/powerpoint/2010/main" val="89777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Retained Life Estate</a:t>
            </a:r>
            <a:endParaRPr lang="en-US" dirty="0"/>
          </a:p>
        </p:txBody>
      </p:sp>
      <p:sp>
        <p:nvSpPr>
          <p:cNvPr id="3" name="Content Placeholder 2"/>
          <p:cNvSpPr>
            <a:spLocks noGrp="1"/>
          </p:cNvSpPr>
          <p:nvPr>
            <p:ph idx="1"/>
          </p:nvPr>
        </p:nvSpPr>
        <p:spPr/>
        <p:txBody>
          <a:bodyPr>
            <a:normAutofit fontScale="62500" lnSpcReduction="20000"/>
          </a:bodyPr>
          <a:lstStyle/>
          <a:p>
            <a:r>
              <a:rPr lang="en-US" sz="4000" dirty="0">
                <a:latin typeface="Times New Roman" panose="02020603050405020304" pitchFamily="18" charset="0"/>
                <a:cs typeface="Times New Roman" panose="02020603050405020304" pitchFamily="18" charset="0"/>
              </a:rPr>
              <a:t>Make a gift of real estate now, while reserving the right to live there for the rest of your life</a:t>
            </a:r>
          </a:p>
          <a:p>
            <a:r>
              <a:rPr lang="en-US" sz="4000" dirty="0">
                <a:latin typeface="Times New Roman" panose="02020603050405020304" pitchFamily="18" charset="0"/>
                <a:cs typeface="Times New Roman" panose="02020603050405020304" pitchFamily="18" charset="0"/>
              </a:rPr>
              <a:t>Must be a personal residence, farm, or vacation home </a:t>
            </a:r>
          </a:p>
          <a:p>
            <a:r>
              <a:rPr lang="en-US" sz="4000" dirty="0">
                <a:latin typeface="Times New Roman" panose="02020603050405020304" pitchFamily="18" charset="0"/>
                <a:cs typeface="Times New Roman" panose="02020603050405020304" pitchFamily="18" charset="0"/>
              </a:rPr>
              <a:t>Benefits:</a:t>
            </a:r>
          </a:p>
          <a:p>
            <a:pPr lvl="1"/>
            <a:r>
              <a:rPr lang="en-US" sz="4000" dirty="0">
                <a:latin typeface="Times New Roman" panose="02020603050405020304" pitchFamily="18" charset="0"/>
                <a:cs typeface="Times New Roman" panose="02020603050405020304" pitchFamily="18" charset="0"/>
              </a:rPr>
              <a:t>Significant gift </a:t>
            </a:r>
          </a:p>
          <a:p>
            <a:pPr lvl="1"/>
            <a:r>
              <a:rPr lang="en-US" sz="4000" dirty="0">
                <a:latin typeface="Times New Roman" panose="02020603050405020304" pitchFamily="18" charset="0"/>
                <a:cs typeface="Times New Roman" panose="02020603050405020304" pitchFamily="18" charset="0"/>
              </a:rPr>
              <a:t>Record deed now, get an immediate tax deduction for value of </a:t>
            </a:r>
            <a:r>
              <a:rPr lang="en-US" sz="4000" dirty="0" smtClean="0">
                <a:latin typeface="Times New Roman" panose="02020603050405020304" pitchFamily="18" charset="0"/>
                <a:cs typeface="Times New Roman" panose="02020603050405020304" pitchFamily="18" charset="0"/>
              </a:rPr>
              <a:t>charity’s future right or remainder interest</a:t>
            </a:r>
            <a:endParaRPr lang="en-US" sz="4000" dirty="0">
              <a:latin typeface="Times New Roman" panose="02020603050405020304" pitchFamily="18" charset="0"/>
              <a:cs typeface="Times New Roman" panose="02020603050405020304" pitchFamily="18" charset="0"/>
            </a:endParaRPr>
          </a:p>
          <a:p>
            <a:pPr lvl="1"/>
            <a:r>
              <a:rPr lang="en-US" sz="4000" dirty="0">
                <a:latin typeface="Times New Roman" panose="02020603050405020304" pitchFamily="18" charset="0"/>
                <a:cs typeface="Times New Roman" panose="02020603050405020304" pitchFamily="18" charset="0"/>
              </a:rPr>
              <a:t>Continue to use property as </a:t>
            </a:r>
            <a:r>
              <a:rPr lang="en-US" sz="4000" dirty="0" smtClean="0">
                <a:latin typeface="Times New Roman" panose="02020603050405020304" pitchFamily="18" charset="0"/>
                <a:cs typeface="Times New Roman" panose="02020603050405020304" pitchFamily="18" charset="0"/>
              </a:rPr>
              <a:t>donor </a:t>
            </a:r>
            <a:r>
              <a:rPr lang="en-US" sz="4000" dirty="0">
                <a:latin typeface="Times New Roman" panose="02020603050405020304" pitchFamily="18" charset="0"/>
                <a:cs typeface="Times New Roman" panose="02020603050405020304" pitchFamily="18" charset="0"/>
              </a:rPr>
              <a:t>did prior to gift </a:t>
            </a:r>
          </a:p>
          <a:p>
            <a:pPr marL="342900" lvl="1">
              <a:buClr>
                <a:srgbClr val="93A299"/>
              </a:buClr>
            </a:pPr>
            <a:r>
              <a:rPr lang="en-US" sz="4000" dirty="0">
                <a:latin typeface="Times New Roman" panose="02020603050405020304" pitchFamily="18" charset="0"/>
                <a:cs typeface="Times New Roman" panose="02020603050405020304" pitchFamily="18" charset="0"/>
              </a:rPr>
              <a:t>Donor Profile: </a:t>
            </a:r>
          </a:p>
          <a:p>
            <a:pPr marL="617220" lvl="2">
              <a:buClr>
                <a:srgbClr val="93A299"/>
              </a:buClr>
            </a:pPr>
            <a:r>
              <a:rPr lang="en-US" sz="4000" dirty="0">
                <a:latin typeface="Times New Roman" panose="02020603050405020304" pitchFamily="18" charset="0"/>
                <a:cs typeface="Times New Roman" panose="02020603050405020304" pitchFamily="18" charset="0"/>
              </a:rPr>
              <a:t>Someone who needs a large income tax deduction </a:t>
            </a:r>
          </a:p>
          <a:p>
            <a:pPr marL="617220" lvl="2">
              <a:buClr>
                <a:srgbClr val="93A299"/>
              </a:buClr>
            </a:pPr>
            <a:r>
              <a:rPr lang="en-US" sz="4000" dirty="0">
                <a:latin typeface="Times New Roman" panose="02020603050405020304" pitchFamily="18" charset="0"/>
                <a:cs typeface="Times New Roman" panose="02020603050405020304" pitchFamily="18" charset="0"/>
              </a:rPr>
              <a:t>Real estate not being passed to next generation or owns a vacation home</a:t>
            </a:r>
          </a:p>
        </p:txBody>
      </p:sp>
    </p:spTree>
    <p:extLst>
      <p:ext uri="{BB962C8B-B14F-4D97-AF65-F5344CB8AC3E}">
        <p14:creationId xmlns:p14="http://schemas.microsoft.com/office/powerpoint/2010/main" val="274499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ITEMS</a:t>
            </a:r>
          </a:p>
        </p:txBody>
      </p:sp>
      <p:sp>
        <p:nvSpPr>
          <p:cNvPr id="3" name="Content Placeholder 2"/>
          <p:cNvSpPr>
            <a:spLocks noGrp="1"/>
          </p:cNvSpPr>
          <p:nvPr>
            <p:ph idx="1"/>
          </p:nvPr>
        </p:nvSpPr>
        <p:spPr>
          <a:xfrm>
            <a:off x="838200" y="1447800"/>
            <a:ext cx="8991600" cy="4729163"/>
          </a:xfrm>
        </p:spPr>
        <p:txBody>
          <a:bodyPr>
            <a:normAutofit/>
          </a:bodyPr>
          <a:lstStyle/>
          <a:p>
            <a:pPr marL="342900" lvl="0" indent="-342900">
              <a:lnSpc>
                <a:spcPct val="100000"/>
              </a:lnSpc>
              <a:spcBef>
                <a:spcPts val="0"/>
              </a:spcBef>
              <a:buClrTx/>
              <a:buFont typeface="+mj-lt"/>
              <a:buAutoNum type="arabicPeriod"/>
            </a:pPr>
            <a:r>
              <a:rPr lang="en-US" sz="1800" b="1" dirty="0">
                <a:latin typeface="Mongolian Baiti" panose="03000500000000000000" pitchFamily="66" charset="0"/>
                <a:cs typeface="Mongolian Baiti" panose="03000500000000000000" pitchFamily="66" charset="0"/>
              </a:rPr>
              <a:t>Charitable deduction is still there (if you itemize) </a:t>
            </a:r>
            <a:r>
              <a:rPr lang="en-US" sz="1800" dirty="0">
                <a:latin typeface="Mongolian Baiti" panose="03000500000000000000" pitchFamily="66" charset="0"/>
                <a:cs typeface="Mongolian Baiti" panose="03000500000000000000" pitchFamily="66" charset="0"/>
              </a:rPr>
              <a:t>– even more important than ever Considering the loss of deductions that higher end </a:t>
            </a:r>
            <a:r>
              <a:rPr lang="en-US" sz="1800" dirty="0" smtClean="0">
                <a:latin typeface="Mongolian Baiti" panose="03000500000000000000" pitchFamily="66" charset="0"/>
                <a:cs typeface="Mongolian Baiti" panose="03000500000000000000" pitchFamily="66" charset="0"/>
              </a:rPr>
              <a:t>Clients </a:t>
            </a:r>
            <a:r>
              <a:rPr lang="en-US" sz="1800" dirty="0">
                <a:latin typeface="Mongolian Baiti" panose="03000500000000000000" pitchFamily="66" charset="0"/>
                <a:cs typeface="Mongolian Baiti" panose="03000500000000000000" pitchFamily="66" charset="0"/>
              </a:rPr>
              <a:t>may be experiencing. </a:t>
            </a:r>
          </a:p>
          <a:p>
            <a:pPr marL="0" lvl="0" indent="0">
              <a:lnSpc>
                <a:spcPct val="100000"/>
              </a:lnSpc>
              <a:spcBef>
                <a:spcPts val="0"/>
              </a:spcBef>
              <a:buClrTx/>
              <a:buNone/>
            </a:pPr>
            <a:endParaRPr lang="en-US" sz="1800" b="1" dirty="0">
              <a:latin typeface="Mongolian Baiti" panose="03000500000000000000" pitchFamily="66" charset="0"/>
              <a:cs typeface="Mongolian Baiti" panose="03000500000000000000" pitchFamily="66" charset="0"/>
            </a:endParaRPr>
          </a:p>
          <a:p>
            <a:pPr marL="0" lvl="0" indent="0">
              <a:lnSpc>
                <a:spcPct val="100000"/>
              </a:lnSpc>
              <a:spcBef>
                <a:spcPts val="0"/>
              </a:spcBef>
              <a:buClrTx/>
              <a:buNone/>
              <a:tabLst>
                <a:tab pos="457200" algn="l"/>
              </a:tabLst>
            </a:pPr>
            <a:r>
              <a:rPr lang="en-US" sz="1800" b="1" dirty="0">
                <a:latin typeface="Mongolian Baiti" panose="03000500000000000000" pitchFamily="66" charset="0"/>
                <a:cs typeface="Mongolian Baiti" panose="03000500000000000000" pitchFamily="66" charset="0"/>
              </a:rPr>
              <a:t>2.   IRA rollover giving for 70.5+ segment </a:t>
            </a:r>
            <a:r>
              <a:rPr lang="en-US" sz="1800" dirty="0">
                <a:latin typeface="Mongolian Baiti" panose="03000500000000000000" pitchFamily="66" charset="0"/>
                <a:cs typeface="Mongolian Baiti" panose="03000500000000000000" pitchFamily="66" charset="0"/>
              </a:rPr>
              <a:t>– more important than ever and a great way to </a:t>
            </a:r>
            <a:br>
              <a:rPr lang="en-US" sz="1800" dirty="0">
                <a:latin typeface="Mongolian Baiti" panose="03000500000000000000" pitchFamily="66" charset="0"/>
                <a:cs typeface="Mongolian Baiti" panose="03000500000000000000" pitchFamily="66" charset="0"/>
              </a:rPr>
            </a:br>
            <a:r>
              <a:rPr lang="en-US" sz="1800" dirty="0">
                <a:latin typeface="Mongolian Baiti" panose="03000500000000000000" pitchFamily="66" charset="0"/>
                <a:cs typeface="Mongolian Baiti" panose="03000500000000000000" pitchFamily="66" charset="0"/>
              </a:rPr>
              <a:t>      communicate a </a:t>
            </a:r>
            <a:r>
              <a:rPr lang="en-US" sz="1800" b="1" dirty="0">
                <a:latin typeface="Mongolian Baiti" panose="03000500000000000000" pitchFamily="66" charset="0"/>
                <a:cs typeface="Mongolian Baiti" panose="03000500000000000000" pitchFamily="66" charset="0"/>
              </a:rPr>
              <a:t>general</a:t>
            </a:r>
            <a:r>
              <a:rPr lang="en-US" sz="1800" dirty="0">
                <a:latin typeface="Mongolian Baiti" panose="03000500000000000000" pitchFamily="66" charset="0"/>
                <a:cs typeface="Mongolian Baiti" panose="03000500000000000000" pitchFamily="66" charset="0"/>
              </a:rPr>
              <a:t> legacy giving message and is applicable whether your itemize </a:t>
            </a:r>
          </a:p>
          <a:p>
            <a:pPr marL="0" lvl="0" indent="0">
              <a:lnSpc>
                <a:spcPct val="100000"/>
              </a:lnSpc>
              <a:spcBef>
                <a:spcPts val="0"/>
              </a:spcBef>
              <a:buClrTx/>
              <a:buNone/>
              <a:tabLst>
                <a:tab pos="457200" algn="l"/>
              </a:tabLst>
            </a:pPr>
            <a:r>
              <a:rPr lang="en-US" sz="1800" dirty="0">
                <a:latin typeface="Mongolian Baiti" panose="03000500000000000000" pitchFamily="66" charset="0"/>
                <a:cs typeface="Mongolian Baiti" panose="03000500000000000000" pitchFamily="66" charset="0"/>
              </a:rPr>
              <a:t>      or not (as long as you are old enough)!</a:t>
            </a:r>
          </a:p>
          <a:p>
            <a:pPr marL="342900" lvl="0" indent="-342900">
              <a:lnSpc>
                <a:spcPct val="100000"/>
              </a:lnSpc>
              <a:spcBef>
                <a:spcPts val="0"/>
              </a:spcBef>
              <a:buClrTx/>
              <a:buFont typeface="+mj-lt"/>
              <a:buAutoNum type="arabicPeriod"/>
            </a:pPr>
            <a:endParaRPr lang="en-US" sz="1800" dirty="0">
              <a:latin typeface="Mongolian Baiti" panose="03000500000000000000" pitchFamily="66" charset="0"/>
              <a:cs typeface="Mongolian Baiti" panose="03000500000000000000" pitchFamily="66" charset="0"/>
            </a:endParaRPr>
          </a:p>
          <a:p>
            <a:pPr marL="0" lvl="0" indent="0">
              <a:lnSpc>
                <a:spcPct val="100000"/>
              </a:lnSpc>
              <a:spcBef>
                <a:spcPts val="0"/>
              </a:spcBef>
              <a:buClrTx/>
              <a:buNone/>
            </a:pPr>
            <a:r>
              <a:rPr lang="en-US" sz="1800" b="1" dirty="0">
                <a:latin typeface="Mongolian Baiti" panose="03000500000000000000" pitchFamily="66" charset="0"/>
                <a:cs typeface="Mongolian Baiti" panose="03000500000000000000" pitchFamily="66" charset="0"/>
              </a:rPr>
              <a:t>3.    Increased gift  tax exemption </a:t>
            </a:r>
            <a:r>
              <a:rPr lang="en-US" sz="1800" dirty="0">
                <a:latin typeface="Mongolian Baiti" panose="03000500000000000000" pitchFamily="66" charset="0"/>
                <a:cs typeface="Mongolian Baiti" panose="03000500000000000000" pitchFamily="66" charset="0"/>
              </a:rPr>
              <a:t>opens the door for more structured gifts like lead trusts.</a:t>
            </a:r>
          </a:p>
          <a:p>
            <a:pPr marL="342900" lvl="0" indent="-342900">
              <a:lnSpc>
                <a:spcPct val="100000"/>
              </a:lnSpc>
              <a:spcBef>
                <a:spcPts val="0"/>
              </a:spcBef>
              <a:buClrTx/>
              <a:buFont typeface="+mj-lt"/>
              <a:buAutoNum type="arabicPeriod"/>
            </a:pPr>
            <a:endParaRPr lang="en-US" sz="1800" dirty="0">
              <a:latin typeface="Mongolian Baiti" panose="03000500000000000000" pitchFamily="66" charset="0"/>
              <a:cs typeface="Mongolian Baiti" panose="03000500000000000000" pitchFamily="66" charset="0"/>
            </a:endParaRPr>
          </a:p>
          <a:p>
            <a:pPr marL="0" lvl="0" indent="0">
              <a:lnSpc>
                <a:spcPct val="100000"/>
              </a:lnSpc>
              <a:spcBef>
                <a:spcPts val="0"/>
              </a:spcBef>
              <a:buClrTx/>
              <a:buNone/>
            </a:pPr>
            <a:r>
              <a:rPr lang="en-US" sz="1800" dirty="0">
                <a:latin typeface="Mongolian Baiti" panose="03000500000000000000" pitchFamily="66" charset="0"/>
                <a:cs typeface="Mongolian Baiti" panose="03000500000000000000" pitchFamily="66" charset="0"/>
              </a:rPr>
              <a:t>4.     For </a:t>
            </a:r>
            <a:r>
              <a:rPr lang="en-US" sz="1800" b="1" dirty="0">
                <a:latin typeface="Mongolian Baiti" panose="03000500000000000000" pitchFamily="66" charset="0"/>
                <a:cs typeface="Mongolian Baiti" panose="03000500000000000000" pitchFamily="66" charset="0"/>
              </a:rPr>
              <a:t>major gifts</a:t>
            </a:r>
            <a:r>
              <a:rPr lang="en-US" sz="1800" dirty="0">
                <a:latin typeface="Mongolian Baiti" panose="03000500000000000000" pitchFamily="66" charset="0"/>
                <a:cs typeface="Mongolian Baiti" panose="03000500000000000000" pitchFamily="66" charset="0"/>
              </a:rPr>
              <a:t>, let </a:t>
            </a:r>
            <a:r>
              <a:rPr lang="en-US" sz="1800" dirty="0" smtClean="0">
                <a:latin typeface="Mongolian Baiti" panose="03000500000000000000" pitchFamily="66" charset="0"/>
                <a:cs typeface="Mongolian Baiti" panose="03000500000000000000" pitchFamily="66" charset="0"/>
              </a:rPr>
              <a:t>Clients </a:t>
            </a:r>
            <a:r>
              <a:rPr lang="en-US" sz="1800" dirty="0">
                <a:latin typeface="Mongolian Baiti" panose="03000500000000000000" pitchFamily="66" charset="0"/>
                <a:cs typeface="Mongolian Baiti" panose="03000500000000000000" pitchFamily="66" charset="0"/>
              </a:rPr>
              <a:t>know that they have expanded deductibility against one’s </a:t>
            </a:r>
            <a:br>
              <a:rPr lang="en-US" sz="1800" dirty="0">
                <a:latin typeface="Mongolian Baiti" panose="03000500000000000000" pitchFamily="66" charset="0"/>
                <a:cs typeface="Mongolian Baiti" panose="03000500000000000000" pitchFamily="66" charset="0"/>
              </a:rPr>
            </a:br>
            <a:r>
              <a:rPr lang="en-US" sz="1800" dirty="0">
                <a:latin typeface="Mongolian Baiti" panose="03000500000000000000" pitchFamily="66" charset="0"/>
                <a:cs typeface="Mongolian Baiti" panose="03000500000000000000" pitchFamily="66" charset="0"/>
              </a:rPr>
              <a:t>        AGI for cash gifts to 60% – someone might accelerate 	some gifts or better yet – enlarge </a:t>
            </a:r>
            <a:br>
              <a:rPr lang="en-US" sz="1800" dirty="0">
                <a:latin typeface="Mongolian Baiti" panose="03000500000000000000" pitchFamily="66" charset="0"/>
                <a:cs typeface="Mongolian Baiti" panose="03000500000000000000" pitchFamily="66" charset="0"/>
              </a:rPr>
            </a:br>
            <a:r>
              <a:rPr lang="en-US" sz="1800" dirty="0">
                <a:latin typeface="Mongolian Baiti" panose="03000500000000000000" pitchFamily="66" charset="0"/>
                <a:cs typeface="Mongolian Baiti" panose="03000500000000000000" pitchFamily="66" charset="0"/>
              </a:rPr>
              <a:t>        a gift!</a:t>
            </a:r>
          </a:p>
          <a:p>
            <a:pPr marL="342900" lvl="0" indent="-342900">
              <a:lnSpc>
                <a:spcPct val="100000"/>
              </a:lnSpc>
              <a:spcBef>
                <a:spcPts val="0"/>
              </a:spcBef>
              <a:buClrTx/>
              <a:buFont typeface="+mj-lt"/>
              <a:buAutoNum type="arabicPeriod"/>
            </a:pPr>
            <a:endParaRPr lang="en-US" sz="1800" dirty="0">
              <a:latin typeface="Mongolian Baiti" panose="03000500000000000000" pitchFamily="66" charset="0"/>
              <a:cs typeface="Mongolian Baiti" panose="03000500000000000000" pitchFamily="66" charset="0"/>
            </a:endParaRPr>
          </a:p>
          <a:p>
            <a:pPr marL="0" lvl="0" indent="0">
              <a:lnSpc>
                <a:spcPct val="100000"/>
              </a:lnSpc>
              <a:spcBef>
                <a:spcPts val="0"/>
              </a:spcBef>
              <a:buClrTx/>
              <a:buNone/>
            </a:pPr>
            <a:r>
              <a:rPr lang="en-US" sz="1800" b="1" dirty="0">
                <a:latin typeface="Mongolian Baiti" panose="03000500000000000000" pitchFamily="66" charset="0"/>
                <a:cs typeface="Mongolian Baiti" panose="03000500000000000000" pitchFamily="66" charset="0"/>
              </a:rPr>
              <a:t>5.     Appreciated asset giving is still important</a:t>
            </a:r>
            <a:endParaRPr lang="en-US" sz="1800" dirty="0">
              <a:latin typeface="Mongolian Baiti" panose="03000500000000000000" pitchFamily="66" charset="0"/>
              <a:cs typeface="Mongolian Baiti" panose="03000500000000000000" pitchFamily="66" charset="0"/>
            </a:endParaRPr>
          </a:p>
          <a:p>
            <a:endParaRPr lang="en-US" dirty="0"/>
          </a:p>
        </p:txBody>
      </p:sp>
    </p:spTree>
    <p:extLst>
      <p:ext uri="{BB962C8B-B14F-4D97-AF65-F5344CB8AC3E}">
        <p14:creationId xmlns:p14="http://schemas.microsoft.com/office/powerpoint/2010/main" val="159992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C169-A8B2-4AE8-B28F-A9136CE41EC5}"/>
              </a:ext>
            </a:extLst>
          </p:cNvPr>
          <p:cNvSpPr>
            <a:spLocks noGrp="1"/>
          </p:cNvSpPr>
          <p:nvPr>
            <p:ph type="title"/>
          </p:nvPr>
        </p:nvSpPr>
        <p:spPr>
          <a:xfrm>
            <a:off x="838200" y="365126"/>
            <a:ext cx="10515600" cy="777874"/>
          </a:xfrm>
        </p:spPr>
        <p:txBody>
          <a:bodyPr/>
          <a:lstStyle/>
          <a:p>
            <a:r>
              <a:rPr lang="en-US" b="1" dirty="0"/>
              <a:t>A Great Profile</a:t>
            </a:r>
          </a:p>
        </p:txBody>
      </p:sp>
      <p:sp>
        <p:nvSpPr>
          <p:cNvPr id="4" name="Text Placeholder 2">
            <a:extLst>
              <a:ext uri="{FF2B5EF4-FFF2-40B4-BE49-F238E27FC236}">
                <a16:creationId xmlns:a16="http://schemas.microsoft.com/office/drawing/2014/main" id="{60B01FC6-5FB6-4E8C-9F15-131EB765317A}"/>
              </a:ext>
            </a:extLst>
          </p:cNvPr>
          <p:cNvSpPr>
            <a:spLocks noGrp="1"/>
          </p:cNvSpPr>
          <p:nvPr>
            <p:ph idx="1"/>
          </p:nvPr>
        </p:nvSpPr>
        <p:spPr/>
        <p:txBody>
          <a:bodyPr/>
          <a:lstStyle/>
          <a:p>
            <a:pPr marL="320040" lvl="0" indent="-320040">
              <a:lnSpc>
                <a:spcPct val="100000"/>
              </a:lnSpc>
              <a:spcBef>
                <a:spcPts val="700"/>
              </a:spcBef>
              <a:buClr>
                <a:srgbClr val="DD8047"/>
              </a:buClr>
              <a:buSzPct val="60000"/>
              <a:buFont typeface="Wingdings"/>
              <a:buChar char=""/>
            </a:pPr>
            <a:r>
              <a:rPr lang="en-US" sz="1800" dirty="0"/>
              <a:t>  </a:t>
            </a:r>
            <a:r>
              <a:rPr lang="en-US" sz="2700" dirty="0">
                <a:latin typeface="Tw Cen MT"/>
                <a:cs typeface="+mn-cs"/>
              </a:rPr>
              <a:t>Profile</a:t>
            </a:r>
          </a:p>
          <a:p>
            <a:pPr marL="640080" lvl="1" indent="-274320">
              <a:lnSpc>
                <a:spcPct val="100000"/>
              </a:lnSpc>
              <a:spcBef>
                <a:spcPts val="550"/>
              </a:spcBef>
              <a:buClr>
                <a:srgbClr val="94B6D2"/>
              </a:buClr>
              <a:buSzPct val="70000"/>
              <a:buFont typeface="Wingdings 2"/>
              <a:buChar char=""/>
            </a:pPr>
            <a:r>
              <a:rPr lang="en-US" sz="2400" dirty="0">
                <a:latin typeface="Tw Cen MT"/>
                <a:cs typeface="+mn-cs"/>
              </a:rPr>
              <a:t>Studies show…</a:t>
            </a:r>
          </a:p>
          <a:p>
            <a:pPr marL="914400" lvl="2" indent="-228600">
              <a:lnSpc>
                <a:spcPct val="100000"/>
              </a:lnSpc>
              <a:spcBef>
                <a:spcPts val="500"/>
              </a:spcBef>
              <a:buClr>
                <a:srgbClr val="DD8047"/>
              </a:buClr>
              <a:buSzPct val="75000"/>
              <a:buFont typeface="Wingdings"/>
              <a:buChar char=""/>
            </a:pPr>
            <a:r>
              <a:rPr lang="en-US" sz="2100" dirty="0">
                <a:latin typeface="Tw Cen MT"/>
                <a:cs typeface="+mn-cs"/>
              </a:rPr>
              <a:t>People who name charities in their estate plan tend to be between 40 and 50 years old</a:t>
            </a:r>
          </a:p>
          <a:p>
            <a:pPr marL="914400" lvl="2" indent="-228600">
              <a:lnSpc>
                <a:spcPct val="100000"/>
              </a:lnSpc>
              <a:spcBef>
                <a:spcPts val="500"/>
              </a:spcBef>
              <a:buClr>
                <a:srgbClr val="DD8047"/>
              </a:buClr>
              <a:buSzPct val="75000"/>
              <a:buFont typeface="Wingdings"/>
              <a:buChar char=""/>
            </a:pPr>
            <a:r>
              <a:rPr lang="en-US" sz="2100" dirty="0">
                <a:latin typeface="Tw Cen MT"/>
                <a:cs typeface="+mn-cs"/>
              </a:rPr>
              <a:t>Once a charity is initially included it is almost never removed</a:t>
            </a:r>
          </a:p>
          <a:p>
            <a:pPr marL="640080" lvl="1" indent="-274320">
              <a:lnSpc>
                <a:spcPct val="100000"/>
              </a:lnSpc>
              <a:spcBef>
                <a:spcPts val="550"/>
              </a:spcBef>
              <a:buClr>
                <a:srgbClr val="94B6D2"/>
              </a:buClr>
              <a:buSzPct val="70000"/>
              <a:buFont typeface="Wingdings 2"/>
              <a:buChar char=""/>
            </a:pPr>
            <a:r>
              <a:rPr lang="en-US" sz="2400" dirty="0">
                <a:latin typeface="Tw Cen MT"/>
                <a:cs typeface="+mn-cs"/>
              </a:rPr>
              <a:t>Consistent annual giver</a:t>
            </a:r>
          </a:p>
          <a:p>
            <a:pPr marL="914400" lvl="2" indent="-228600">
              <a:lnSpc>
                <a:spcPct val="100000"/>
              </a:lnSpc>
              <a:spcBef>
                <a:spcPts val="500"/>
              </a:spcBef>
              <a:buClr>
                <a:srgbClr val="DD8047"/>
              </a:buClr>
              <a:buSzPct val="75000"/>
              <a:buFont typeface="Wingdings"/>
              <a:buChar char=""/>
            </a:pPr>
            <a:r>
              <a:rPr lang="en-US" sz="2100" dirty="0">
                <a:latin typeface="Tw Cen MT"/>
                <a:cs typeface="+mn-cs"/>
              </a:rPr>
              <a:t>Households who engage in annual giving are twice as likely to make a planned gift</a:t>
            </a:r>
          </a:p>
          <a:p>
            <a:pPr marL="640080" lvl="1" indent="-274320">
              <a:lnSpc>
                <a:spcPct val="100000"/>
              </a:lnSpc>
              <a:spcBef>
                <a:spcPts val="550"/>
              </a:spcBef>
              <a:buClr>
                <a:srgbClr val="94B6D2"/>
              </a:buClr>
              <a:buSzPct val="70000"/>
              <a:buFont typeface="Wingdings 2"/>
              <a:buChar char=""/>
            </a:pPr>
            <a:r>
              <a:rPr lang="en-US" sz="2400" dirty="0">
                <a:latin typeface="Tw Cen MT"/>
                <a:cs typeface="+mn-cs"/>
              </a:rPr>
              <a:t>Target age range for life income gifts: 60 to 80</a:t>
            </a:r>
          </a:p>
          <a:p>
            <a:pPr marL="640080" lvl="1" indent="-274320">
              <a:lnSpc>
                <a:spcPct val="100000"/>
              </a:lnSpc>
              <a:spcBef>
                <a:spcPts val="550"/>
              </a:spcBef>
              <a:buClr>
                <a:srgbClr val="94B6D2"/>
              </a:buClr>
              <a:buSzPct val="70000"/>
              <a:buFont typeface="Wingdings 2"/>
              <a:buChar char=""/>
            </a:pPr>
            <a:r>
              <a:rPr lang="en-US" sz="2400" dirty="0">
                <a:latin typeface="Tw Cen MT"/>
                <a:cs typeface="+mn-cs"/>
              </a:rPr>
              <a:t>Have Money!!!</a:t>
            </a:r>
          </a:p>
          <a:p>
            <a:pPr marL="914400" lvl="2" indent="-228600">
              <a:lnSpc>
                <a:spcPct val="100000"/>
              </a:lnSpc>
              <a:spcBef>
                <a:spcPts val="500"/>
              </a:spcBef>
              <a:buClr>
                <a:srgbClr val="DD8047"/>
              </a:buClr>
              <a:buSzPct val="75000"/>
              <a:buFont typeface="Wingdings"/>
              <a:buChar char=""/>
            </a:pPr>
            <a:r>
              <a:rPr lang="en-US" sz="2100" dirty="0">
                <a:latin typeface="Tw Cen MT"/>
                <a:cs typeface="+mn-cs"/>
              </a:rPr>
              <a:t>Individuals with greater wealth are likely to participate in planned giving</a:t>
            </a:r>
          </a:p>
          <a:p>
            <a:pPr>
              <a:buBlip>
                <a:blip r:embed="rId2"/>
              </a:buBlip>
            </a:pPr>
            <a:endParaRPr lang="en-US" sz="1800" dirty="0"/>
          </a:p>
        </p:txBody>
      </p:sp>
    </p:spTree>
    <p:extLst>
      <p:ext uri="{BB962C8B-B14F-4D97-AF65-F5344CB8AC3E}">
        <p14:creationId xmlns:p14="http://schemas.microsoft.com/office/powerpoint/2010/main" val="316953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CHARITABLE GIVING </a:t>
            </a:r>
            <a:br>
              <a:rPr lang="en-US" dirty="0" smtClean="0"/>
            </a:br>
            <a:r>
              <a:rPr lang="en-US" dirty="0" smtClean="0"/>
              <a:t>FACTORS OF INFLUENCE</a:t>
            </a:r>
            <a:endParaRPr lang="en-US" dirty="0"/>
          </a:p>
        </p:txBody>
      </p:sp>
      <p:sp>
        <p:nvSpPr>
          <p:cNvPr id="3" name="Content Placeholder 2"/>
          <p:cNvSpPr>
            <a:spLocks noGrp="1"/>
          </p:cNvSpPr>
          <p:nvPr>
            <p:ph sz="half" idx="1"/>
          </p:nvPr>
        </p:nvSpPr>
        <p:spPr/>
        <p:txBody>
          <a:bodyPr/>
          <a:lstStyle/>
          <a:p>
            <a:r>
              <a:rPr lang="en-US" dirty="0" smtClean="0">
                <a:latin typeface="Times New Roman" panose="02020603050405020304" pitchFamily="18" charset="0"/>
                <a:cs typeface="Times New Roman" panose="02020603050405020304" pitchFamily="18" charset="0"/>
              </a:rPr>
              <a:t>HELP:</a:t>
            </a:r>
          </a:p>
          <a:p>
            <a:r>
              <a:rPr lang="en-US" dirty="0" smtClean="0">
                <a:latin typeface="Times New Roman" panose="02020603050405020304" pitchFamily="18" charset="0"/>
                <a:cs typeface="Times New Roman" panose="02020603050405020304" pitchFamily="18" charset="0"/>
              </a:rPr>
              <a:t>Life </a:t>
            </a:r>
            <a:r>
              <a:rPr lang="en-US" dirty="0">
                <a:latin typeface="Times New Roman" panose="02020603050405020304" pitchFamily="18" charset="0"/>
                <a:cs typeface="Times New Roman" panose="02020603050405020304" pitchFamily="18" charset="0"/>
              </a:rPr>
              <a:t>Events – Marriage, Death, Divorce</a:t>
            </a:r>
          </a:p>
          <a:p>
            <a:r>
              <a:rPr lang="en-US" dirty="0">
                <a:latin typeface="Times New Roman" panose="02020603050405020304" pitchFamily="18" charset="0"/>
                <a:cs typeface="Times New Roman" panose="02020603050405020304" pitchFamily="18" charset="0"/>
              </a:rPr>
              <a:t>Health</a:t>
            </a:r>
          </a:p>
          <a:p>
            <a:r>
              <a:rPr lang="en-US" dirty="0">
                <a:latin typeface="Times New Roman" panose="02020603050405020304" pitchFamily="18" charset="0"/>
                <a:cs typeface="Times New Roman" panose="02020603050405020304" pitchFamily="18" charset="0"/>
              </a:rPr>
              <a:t>Retirement</a:t>
            </a:r>
          </a:p>
          <a:p>
            <a:r>
              <a:rPr lang="en-US" dirty="0">
                <a:latin typeface="Times New Roman" panose="02020603050405020304" pitchFamily="18" charset="0"/>
                <a:cs typeface="Times New Roman" panose="02020603050405020304" pitchFamily="18" charset="0"/>
              </a:rPr>
              <a:t>Tax Law Changes</a:t>
            </a:r>
          </a:p>
          <a:p>
            <a:r>
              <a:rPr lang="en-US" dirty="0">
                <a:latin typeface="Times New Roman" panose="02020603050405020304" pitchFamily="18" charset="0"/>
                <a:cs typeface="Times New Roman" panose="02020603050405020304" pitchFamily="18" charset="0"/>
              </a:rPr>
              <a:t>Single/no children</a:t>
            </a:r>
          </a:p>
          <a:p>
            <a:r>
              <a:rPr lang="en-US" dirty="0">
                <a:latin typeface="Times New Roman" panose="02020603050405020304" pitchFamily="18" charset="0"/>
                <a:cs typeface="Times New Roman" panose="02020603050405020304" pitchFamily="18" charset="0"/>
              </a:rPr>
              <a:t>Repeat Giver</a:t>
            </a:r>
          </a:p>
          <a:p>
            <a:r>
              <a:rPr lang="en-US" dirty="0">
                <a:latin typeface="Times New Roman" panose="02020603050405020304" pitchFamily="18" charset="0"/>
                <a:cs typeface="Times New Roman" panose="02020603050405020304" pitchFamily="18" charset="0"/>
              </a:rPr>
              <a:t>Responds to mailings/attends events</a:t>
            </a:r>
          </a:p>
          <a:p>
            <a:endParaRPr lang="en-US" dirty="0"/>
          </a:p>
        </p:txBody>
      </p:sp>
      <p:sp>
        <p:nvSpPr>
          <p:cNvPr id="4" name="Content Placeholder 3"/>
          <p:cNvSpPr>
            <a:spLocks noGrp="1"/>
          </p:cNvSpPr>
          <p:nvPr>
            <p:ph sz="half" idx="2"/>
          </p:nvPr>
        </p:nvSpPr>
        <p:spPr/>
        <p:txBody>
          <a:bodyPr/>
          <a:lstStyle/>
          <a:p>
            <a:r>
              <a:rPr lang="en-US" dirty="0" smtClean="0">
                <a:latin typeface="Times New Roman" panose="02020603050405020304" pitchFamily="18" charset="0"/>
                <a:cs typeface="Times New Roman" panose="02020603050405020304" pitchFamily="18" charset="0"/>
              </a:rPr>
              <a:t>HINDER:</a:t>
            </a:r>
          </a:p>
          <a:p>
            <a:r>
              <a:rPr lang="en-US" dirty="0" smtClean="0">
                <a:latin typeface="Times New Roman" panose="02020603050405020304" pitchFamily="18" charset="0"/>
                <a:cs typeface="Times New Roman" panose="02020603050405020304" pitchFamily="18" charset="0"/>
              </a:rPr>
              <a:t>Privacy </a:t>
            </a:r>
            <a:r>
              <a:rPr lang="en-US" dirty="0">
                <a:latin typeface="Times New Roman" panose="02020603050405020304" pitchFamily="18" charset="0"/>
                <a:cs typeface="Times New Roman" panose="02020603050405020304" pitchFamily="18" charset="0"/>
              </a:rPr>
              <a:t>Concerns</a:t>
            </a:r>
          </a:p>
          <a:p>
            <a:r>
              <a:rPr lang="en-US" dirty="0">
                <a:latin typeface="Times New Roman" panose="02020603050405020304" pitchFamily="18" charset="0"/>
                <a:cs typeface="Times New Roman" panose="02020603050405020304" pitchFamily="18" charset="0"/>
              </a:rPr>
              <a:t>Irrevocability</a:t>
            </a:r>
          </a:p>
          <a:p>
            <a:r>
              <a:rPr lang="en-US" dirty="0">
                <a:latin typeface="Times New Roman" panose="02020603050405020304" pitchFamily="18" charset="0"/>
                <a:cs typeface="Times New Roman" panose="02020603050405020304" pitchFamily="18" charset="0"/>
              </a:rPr>
              <a:t>Emotional aspects of aging</a:t>
            </a:r>
          </a:p>
          <a:p>
            <a:r>
              <a:rPr lang="en-US" dirty="0">
                <a:latin typeface="Times New Roman" panose="02020603050405020304" pitchFamily="18" charset="0"/>
                <a:cs typeface="Times New Roman" panose="02020603050405020304" pitchFamily="18" charset="0"/>
              </a:rPr>
              <a:t>Health care concerns</a:t>
            </a:r>
          </a:p>
          <a:p>
            <a:r>
              <a:rPr lang="en-US" dirty="0">
                <a:latin typeface="Times New Roman" panose="02020603050405020304" pitchFamily="18" charset="0"/>
                <a:cs typeface="Times New Roman" panose="02020603050405020304" pitchFamily="18" charset="0"/>
              </a:rPr>
              <a:t>Fear of reliance on gift</a:t>
            </a:r>
          </a:p>
          <a:p>
            <a:r>
              <a:rPr lang="en-US" dirty="0">
                <a:latin typeface="Times New Roman" panose="02020603050405020304" pitchFamily="18" charset="0"/>
                <a:cs typeface="Times New Roman" panose="02020603050405020304" pitchFamily="18" charset="0"/>
              </a:rPr>
              <a:t>Perceived cost and complexity of gift</a:t>
            </a:r>
          </a:p>
          <a:p>
            <a:r>
              <a:rPr lang="en-US" dirty="0">
                <a:latin typeface="Times New Roman" panose="02020603050405020304" pitchFamily="18" charset="0"/>
                <a:cs typeface="Times New Roman" panose="02020603050405020304" pitchFamily="18" charset="0"/>
              </a:rPr>
              <a:t>Accountability of organization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491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C63821-76FB-48BA-9F42-EE71376C428A}"/>
              </a:ext>
            </a:extLst>
          </p:cNvPr>
          <p:cNvSpPr>
            <a:spLocks noGrp="1"/>
          </p:cNvSpPr>
          <p:nvPr>
            <p:ph type="title"/>
          </p:nvPr>
        </p:nvSpPr>
        <p:spPr/>
        <p:txBody>
          <a:bodyPr/>
          <a:lstStyle/>
          <a:p>
            <a:r>
              <a:rPr lang="en-US" dirty="0"/>
              <a:t>The comprehensive ask</a:t>
            </a:r>
          </a:p>
        </p:txBody>
      </p:sp>
      <p:sp>
        <p:nvSpPr>
          <p:cNvPr id="5" name="Content Placeholder 4">
            <a:extLst>
              <a:ext uri="{FF2B5EF4-FFF2-40B4-BE49-F238E27FC236}">
                <a16:creationId xmlns:a16="http://schemas.microsoft.com/office/drawing/2014/main" id="{37C9F56F-F50F-4FE8-9A64-A961E9A89D55}"/>
              </a:ext>
            </a:extLst>
          </p:cNvPr>
          <p:cNvSpPr>
            <a:spLocks noGrp="1"/>
          </p:cNvSpPr>
          <p:nvPr>
            <p:ph idx="1"/>
          </p:nvPr>
        </p:nvSpPr>
        <p:spPr/>
        <p:txBody>
          <a:bodyPr/>
          <a:lstStyle/>
          <a:p>
            <a:pPr marL="320040" lvl="0" indent="-320040">
              <a:lnSpc>
                <a:spcPct val="100000"/>
              </a:lnSpc>
              <a:spcBef>
                <a:spcPts val="700"/>
              </a:spcBef>
              <a:buClr>
                <a:srgbClr val="DD8047"/>
              </a:buClr>
              <a:buSzPct val="60000"/>
              <a:buFont typeface="Wingdings"/>
              <a:buChar char=""/>
            </a:pPr>
            <a:r>
              <a:rPr lang="en-US" sz="2900" dirty="0" smtClean="0">
                <a:latin typeface="Tw Cen MT"/>
                <a:cs typeface="+mn-cs"/>
              </a:rPr>
              <a:t>What </a:t>
            </a:r>
            <a:r>
              <a:rPr lang="en-US" sz="2900" dirty="0">
                <a:latin typeface="Tw Cen MT"/>
                <a:cs typeface="+mn-cs"/>
              </a:rPr>
              <a:t>are the 3 parts</a:t>
            </a:r>
            <a:r>
              <a:rPr lang="en-US" sz="2900" dirty="0" smtClean="0">
                <a:latin typeface="Tw Cen MT"/>
                <a:cs typeface="+mn-cs"/>
              </a:rPr>
              <a:t>?</a:t>
            </a:r>
          </a:p>
          <a:p>
            <a:pPr marL="320040" lvl="0" indent="-320040">
              <a:lnSpc>
                <a:spcPct val="100000"/>
              </a:lnSpc>
              <a:spcBef>
                <a:spcPts val="700"/>
              </a:spcBef>
              <a:buClr>
                <a:srgbClr val="DD8047"/>
              </a:buClr>
              <a:buSzPct val="60000"/>
              <a:buFont typeface="Wingdings"/>
              <a:buChar char=""/>
            </a:pPr>
            <a:endParaRPr lang="en-US" sz="2900" dirty="0" smtClean="0">
              <a:latin typeface="Tw Cen MT"/>
              <a:cs typeface="+mn-cs"/>
            </a:endParaRPr>
          </a:p>
          <a:p>
            <a:pPr marL="640080" lvl="1" indent="-274320">
              <a:lnSpc>
                <a:spcPct val="100000"/>
              </a:lnSpc>
              <a:spcBef>
                <a:spcPts val="550"/>
              </a:spcBef>
              <a:buClr>
                <a:srgbClr val="94B6D2"/>
              </a:buClr>
              <a:buSzPct val="70000"/>
              <a:buFont typeface="Wingdings 2"/>
              <a:buChar char=""/>
            </a:pPr>
            <a:r>
              <a:rPr lang="en-US" sz="2600" dirty="0" smtClean="0">
                <a:latin typeface="Tw Cen MT"/>
                <a:cs typeface="+mn-cs"/>
              </a:rPr>
              <a:t>Annual Fund</a:t>
            </a:r>
          </a:p>
          <a:p>
            <a:pPr marL="365760" lvl="1" indent="0">
              <a:lnSpc>
                <a:spcPct val="100000"/>
              </a:lnSpc>
              <a:spcBef>
                <a:spcPts val="550"/>
              </a:spcBef>
              <a:buClr>
                <a:srgbClr val="94B6D2"/>
              </a:buClr>
              <a:buSzPct val="70000"/>
              <a:buNone/>
            </a:pPr>
            <a:endParaRPr lang="en-US" sz="2600" dirty="0">
              <a:latin typeface="Tw Cen MT"/>
              <a:cs typeface="+mn-cs"/>
            </a:endParaRPr>
          </a:p>
          <a:p>
            <a:pPr marL="640080" lvl="1" indent="-274320">
              <a:lnSpc>
                <a:spcPct val="100000"/>
              </a:lnSpc>
              <a:spcBef>
                <a:spcPts val="550"/>
              </a:spcBef>
              <a:buClr>
                <a:srgbClr val="94B6D2"/>
              </a:buClr>
              <a:buSzPct val="70000"/>
              <a:buFont typeface="Wingdings 2"/>
              <a:buChar char=""/>
            </a:pPr>
            <a:r>
              <a:rPr lang="en-US" sz="2600" dirty="0">
                <a:latin typeface="Tw Cen MT"/>
                <a:cs typeface="+mn-cs"/>
              </a:rPr>
              <a:t>Major </a:t>
            </a:r>
            <a:r>
              <a:rPr lang="en-US" sz="2600" dirty="0" smtClean="0">
                <a:latin typeface="Tw Cen MT"/>
                <a:cs typeface="+mn-cs"/>
              </a:rPr>
              <a:t>Gift</a:t>
            </a:r>
          </a:p>
          <a:p>
            <a:pPr marL="365760" lvl="1" indent="0">
              <a:lnSpc>
                <a:spcPct val="100000"/>
              </a:lnSpc>
              <a:spcBef>
                <a:spcPts val="550"/>
              </a:spcBef>
              <a:buClr>
                <a:srgbClr val="94B6D2"/>
              </a:buClr>
              <a:buSzPct val="70000"/>
              <a:buNone/>
            </a:pPr>
            <a:endParaRPr lang="en-US" sz="2600" dirty="0">
              <a:latin typeface="Tw Cen MT"/>
              <a:cs typeface="+mn-cs"/>
            </a:endParaRPr>
          </a:p>
          <a:p>
            <a:pPr marL="640080" lvl="1" indent="-274320">
              <a:lnSpc>
                <a:spcPct val="100000"/>
              </a:lnSpc>
              <a:spcBef>
                <a:spcPts val="550"/>
              </a:spcBef>
              <a:buClr>
                <a:srgbClr val="94B6D2"/>
              </a:buClr>
              <a:buSzPct val="70000"/>
              <a:buFont typeface="Wingdings 2"/>
              <a:buChar char=""/>
            </a:pPr>
            <a:r>
              <a:rPr lang="en-US" sz="2600" dirty="0">
                <a:latin typeface="Tw Cen MT"/>
                <a:cs typeface="+mn-cs"/>
              </a:rPr>
              <a:t>Planned Gift</a:t>
            </a:r>
          </a:p>
          <a:p>
            <a:pPr marL="0" indent="0">
              <a:buNone/>
            </a:pPr>
            <a:endParaRPr lang="en-US" dirty="0"/>
          </a:p>
        </p:txBody>
      </p:sp>
    </p:spTree>
    <p:extLst>
      <p:ext uri="{BB962C8B-B14F-4D97-AF65-F5344CB8AC3E}">
        <p14:creationId xmlns:p14="http://schemas.microsoft.com/office/powerpoint/2010/main" val="200836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a:t>
            </a:r>
          </a:p>
        </p:txBody>
      </p:sp>
      <p:sp>
        <p:nvSpPr>
          <p:cNvPr id="3" name="Content Placeholder 2"/>
          <p:cNvSpPr>
            <a:spLocks noGrp="1"/>
          </p:cNvSpPr>
          <p:nvPr>
            <p:ph idx="1"/>
          </p:nvPr>
        </p:nvSpPr>
        <p:spPr/>
        <p:txBody>
          <a:bodyPr/>
          <a:lstStyle/>
          <a:p>
            <a:pPr marL="320040" lvl="0" indent="-320040">
              <a:lnSpc>
                <a:spcPct val="100000"/>
              </a:lnSpc>
              <a:spcBef>
                <a:spcPts val="700"/>
              </a:spcBef>
              <a:buClr>
                <a:srgbClr val="DD8047"/>
              </a:buClr>
              <a:buSzPct val="60000"/>
              <a:buFont typeface="Wingdings"/>
              <a:buChar char=""/>
            </a:pPr>
            <a:r>
              <a:rPr lang="en-US" sz="2900" dirty="0">
                <a:latin typeface="Tw Cen MT"/>
                <a:cs typeface="+mn-cs"/>
              </a:rPr>
              <a:t>My </a:t>
            </a:r>
            <a:r>
              <a:rPr lang="en-US" sz="2900" dirty="0" smtClean="0">
                <a:latin typeface="Tw Cen MT"/>
                <a:cs typeface="+mn-cs"/>
              </a:rPr>
              <a:t>Client </a:t>
            </a:r>
            <a:r>
              <a:rPr lang="en-US" sz="2900" dirty="0">
                <a:latin typeface="Tw Cen MT"/>
                <a:cs typeface="+mn-cs"/>
              </a:rPr>
              <a:t>tells me:</a:t>
            </a:r>
          </a:p>
          <a:p>
            <a:pPr marL="640080" lvl="1" indent="-274320">
              <a:lnSpc>
                <a:spcPct val="100000"/>
              </a:lnSpc>
              <a:spcBef>
                <a:spcPts val="550"/>
              </a:spcBef>
              <a:buClr>
                <a:srgbClr val="94B6D2"/>
              </a:buClr>
              <a:buSzPct val="70000"/>
              <a:buFont typeface="Wingdings 2"/>
              <a:buChar char=""/>
            </a:pPr>
            <a:r>
              <a:rPr lang="en-US" sz="2600" dirty="0">
                <a:latin typeface="Tw Cen MT"/>
                <a:cs typeface="+mn-cs"/>
              </a:rPr>
              <a:t>I am motivated to give, but my assets are tied up right now or my assets are illiquid</a:t>
            </a:r>
          </a:p>
          <a:p>
            <a:pPr marL="914400" lvl="2" indent="-228600">
              <a:lnSpc>
                <a:spcPct val="100000"/>
              </a:lnSpc>
              <a:spcBef>
                <a:spcPts val="500"/>
              </a:spcBef>
              <a:buClr>
                <a:srgbClr val="DD8047"/>
              </a:buClr>
              <a:buSzPct val="75000"/>
              <a:buFont typeface="Wingdings"/>
              <a:buChar char=""/>
            </a:pPr>
            <a:r>
              <a:rPr lang="en-US" sz="2300" dirty="0">
                <a:latin typeface="Tw Cen MT"/>
                <a:cs typeface="+mn-cs"/>
              </a:rPr>
              <a:t>Make a suggestion that they can use appreciated assets including real estate, interests in a business or stock to make an outright gift or a planned gift. The gift does not have to be cash and no capital gains tax would be due.</a:t>
            </a:r>
          </a:p>
          <a:p>
            <a:endParaRPr lang="en-US" dirty="0"/>
          </a:p>
        </p:txBody>
      </p:sp>
    </p:spTree>
    <p:extLst>
      <p:ext uri="{BB962C8B-B14F-4D97-AF65-F5344CB8AC3E}">
        <p14:creationId xmlns:p14="http://schemas.microsoft.com/office/powerpoint/2010/main" val="342194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a:t>
            </a:r>
          </a:p>
        </p:txBody>
      </p:sp>
      <p:sp>
        <p:nvSpPr>
          <p:cNvPr id="3" name="Content Placeholder 2"/>
          <p:cNvSpPr>
            <a:spLocks noGrp="1"/>
          </p:cNvSpPr>
          <p:nvPr>
            <p:ph idx="1"/>
          </p:nvPr>
        </p:nvSpPr>
        <p:spPr/>
        <p:txBody>
          <a:bodyPr/>
          <a:lstStyle/>
          <a:p>
            <a:pPr marL="320040" lvl="0" indent="-320040">
              <a:lnSpc>
                <a:spcPct val="100000"/>
              </a:lnSpc>
              <a:spcBef>
                <a:spcPts val="700"/>
              </a:spcBef>
              <a:buClr>
                <a:srgbClr val="DD8047"/>
              </a:buClr>
              <a:buSzPct val="60000"/>
              <a:buFont typeface="Wingdings"/>
              <a:buChar char=""/>
            </a:pPr>
            <a:r>
              <a:rPr lang="en-US" sz="2900" dirty="0">
                <a:latin typeface="Tw Cen MT"/>
                <a:cs typeface="+mn-cs"/>
              </a:rPr>
              <a:t>My </a:t>
            </a:r>
            <a:r>
              <a:rPr lang="en-US" sz="2900" dirty="0" smtClean="0">
                <a:latin typeface="Tw Cen MT"/>
                <a:cs typeface="+mn-cs"/>
              </a:rPr>
              <a:t>Client </a:t>
            </a:r>
            <a:r>
              <a:rPr lang="en-US" sz="2900" dirty="0">
                <a:latin typeface="Tw Cen MT"/>
                <a:cs typeface="+mn-cs"/>
              </a:rPr>
              <a:t>tells me:</a:t>
            </a:r>
          </a:p>
          <a:p>
            <a:pPr marL="640080" lvl="1" indent="-274320">
              <a:lnSpc>
                <a:spcPct val="100000"/>
              </a:lnSpc>
              <a:spcBef>
                <a:spcPts val="550"/>
              </a:spcBef>
              <a:buClr>
                <a:srgbClr val="94B6D2"/>
              </a:buClr>
              <a:buSzPct val="70000"/>
              <a:buFont typeface="Wingdings 2"/>
              <a:buChar char=""/>
            </a:pPr>
            <a:r>
              <a:rPr lang="en-US" sz="2600" dirty="0">
                <a:latin typeface="Tw Cen MT"/>
                <a:cs typeface="+mn-cs"/>
              </a:rPr>
              <a:t>I have a vacation home</a:t>
            </a:r>
          </a:p>
          <a:p>
            <a:pPr marL="914400" lvl="2" indent="-228600">
              <a:lnSpc>
                <a:spcPct val="100000"/>
              </a:lnSpc>
              <a:spcBef>
                <a:spcPts val="500"/>
              </a:spcBef>
              <a:buClr>
                <a:srgbClr val="DD8047"/>
              </a:buClr>
              <a:buSzPct val="75000"/>
              <a:buFont typeface="Wingdings"/>
              <a:buChar char=""/>
            </a:pPr>
            <a:r>
              <a:rPr lang="en-US" sz="2300" dirty="0">
                <a:latin typeface="Tw Cen MT"/>
                <a:cs typeface="+mn-cs"/>
              </a:rPr>
              <a:t>Find out the intent of the </a:t>
            </a:r>
            <a:r>
              <a:rPr lang="en-US" sz="2300" dirty="0" smtClean="0">
                <a:latin typeface="Tw Cen MT"/>
                <a:cs typeface="+mn-cs"/>
              </a:rPr>
              <a:t>Client </a:t>
            </a:r>
            <a:r>
              <a:rPr lang="en-US" sz="2300" dirty="0">
                <a:latin typeface="Tw Cen MT"/>
                <a:cs typeface="+mn-cs"/>
              </a:rPr>
              <a:t>for the use of this asset, for example, do their children want it or are they trying to dispose of it.</a:t>
            </a:r>
          </a:p>
          <a:p>
            <a:pPr marL="914400" lvl="2" indent="-228600">
              <a:lnSpc>
                <a:spcPct val="100000"/>
              </a:lnSpc>
              <a:spcBef>
                <a:spcPts val="500"/>
              </a:spcBef>
              <a:buClr>
                <a:srgbClr val="DD8047"/>
              </a:buClr>
              <a:buSzPct val="75000"/>
              <a:buFont typeface="Wingdings"/>
              <a:buChar char=""/>
            </a:pPr>
            <a:r>
              <a:rPr lang="en-US" sz="2300" dirty="0">
                <a:latin typeface="Tw Cen MT"/>
                <a:cs typeface="+mn-cs"/>
              </a:rPr>
              <a:t>Could this be a possibility for funding a charitable trust with real estate, or a retained life estate gift.</a:t>
            </a:r>
          </a:p>
          <a:p>
            <a:endParaRPr lang="en-US" dirty="0"/>
          </a:p>
        </p:txBody>
      </p:sp>
    </p:spTree>
    <p:extLst>
      <p:ext uri="{BB962C8B-B14F-4D97-AF65-F5344CB8AC3E}">
        <p14:creationId xmlns:p14="http://schemas.microsoft.com/office/powerpoint/2010/main" val="61419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a:t>
            </a:r>
          </a:p>
        </p:txBody>
      </p:sp>
      <p:sp>
        <p:nvSpPr>
          <p:cNvPr id="3" name="Content Placeholder 2"/>
          <p:cNvSpPr>
            <a:spLocks noGrp="1"/>
          </p:cNvSpPr>
          <p:nvPr>
            <p:ph idx="1"/>
          </p:nvPr>
        </p:nvSpPr>
        <p:spPr/>
        <p:txBody>
          <a:bodyPr/>
          <a:lstStyle/>
          <a:p>
            <a:pPr marL="320040" lvl="0" indent="-320040">
              <a:lnSpc>
                <a:spcPct val="100000"/>
              </a:lnSpc>
              <a:spcBef>
                <a:spcPts val="700"/>
              </a:spcBef>
              <a:buClr>
                <a:srgbClr val="DD8047"/>
              </a:buClr>
              <a:buSzPct val="60000"/>
              <a:buFont typeface="Wingdings"/>
              <a:buChar char=""/>
            </a:pPr>
            <a:r>
              <a:rPr lang="en-US" sz="2900" dirty="0">
                <a:latin typeface="Tw Cen MT"/>
                <a:cs typeface="+mn-cs"/>
              </a:rPr>
              <a:t>My </a:t>
            </a:r>
            <a:r>
              <a:rPr lang="en-US" sz="2900" dirty="0" smtClean="0">
                <a:latin typeface="Tw Cen MT"/>
                <a:cs typeface="+mn-cs"/>
              </a:rPr>
              <a:t>Client </a:t>
            </a:r>
            <a:r>
              <a:rPr lang="en-US" sz="2900" dirty="0">
                <a:latin typeface="Tw Cen MT"/>
                <a:cs typeface="+mn-cs"/>
              </a:rPr>
              <a:t>tells me:</a:t>
            </a:r>
          </a:p>
          <a:p>
            <a:pPr marL="640080" lvl="1" indent="-274320">
              <a:lnSpc>
                <a:spcPct val="100000"/>
              </a:lnSpc>
              <a:spcBef>
                <a:spcPts val="550"/>
              </a:spcBef>
              <a:buClr>
                <a:srgbClr val="94B6D2"/>
              </a:buClr>
              <a:buSzPct val="70000"/>
              <a:buFont typeface="Wingdings 2"/>
              <a:buChar char=""/>
            </a:pPr>
            <a:r>
              <a:rPr lang="en-US" sz="2600" dirty="0">
                <a:latin typeface="Tw Cen MT"/>
                <a:cs typeface="+mn-cs"/>
              </a:rPr>
              <a:t>I have a large IRA</a:t>
            </a:r>
          </a:p>
          <a:p>
            <a:pPr marL="914400" lvl="2" indent="-228600">
              <a:lnSpc>
                <a:spcPct val="100000"/>
              </a:lnSpc>
              <a:spcBef>
                <a:spcPts val="500"/>
              </a:spcBef>
              <a:buClr>
                <a:srgbClr val="DD8047"/>
              </a:buClr>
              <a:buSzPct val="75000"/>
              <a:buFont typeface="Wingdings"/>
              <a:buChar char=""/>
            </a:pPr>
            <a:r>
              <a:rPr lang="en-US" sz="2300" dirty="0">
                <a:latin typeface="Tw Cen MT"/>
                <a:cs typeface="+mn-cs"/>
              </a:rPr>
              <a:t>Inquire if they have considered leaving </a:t>
            </a:r>
            <a:r>
              <a:rPr lang="en-US" sz="2300" dirty="0" smtClean="0">
                <a:latin typeface="Tw Cen MT"/>
                <a:cs typeface="+mn-cs"/>
              </a:rPr>
              <a:t>their favorite charity as </a:t>
            </a:r>
            <a:r>
              <a:rPr lang="en-US" sz="2300" dirty="0">
                <a:latin typeface="Tw Cen MT"/>
                <a:cs typeface="+mn-cs"/>
              </a:rPr>
              <a:t>beneficiary of their IRA or would consider doing an IRA rollover?</a:t>
            </a:r>
          </a:p>
          <a:p>
            <a:pPr marL="914400" lvl="2" indent="-228600">
              <a:lnSpc>
                <a:spcPct val="100000"/>
              </a:lnSpc>
              <a:spcBef>
                <a:spcPts val="500"/>
              </a:spcBef>
              <a:buClr>
                <a:srgbClr val="DD8047"/>
              </a:buClr>
              <a:buSzPct val="75000"/>
              <a:buFont typeface="Wingdings"/>
              <a:buChar char=""/>
            </a:pPr>
            <a:r>
              <a:rPr lang="en-US" sz="2300" dirty="0">
                <a:latin typeface="Tw Cen MT"/>
                <a:cs typeface="+mn-cs"/>
              </a:rPr>
              <a:t>Importance of IRA Rollover with increased standard deduction</a:t>
            </a:r>
          </a:p>
          <a:p>
            <a:endParaRPr lang="en-US" dirty="0"/>
          </a:p>
        </p:txBody>
      </p:sp>
    </p:spTree>
    <p:extLst>
      <p:ext uri="{BB962C8B-B14F-4D97-AF65-F5344CB8AC3E}">
        <p14:creationId xmlns:p14="http://schemas.microsoft.com/office/powerpoint/2010/main" val="21247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C63821-76FB-48BA-9F42-EE71376C428A}"/>
              </a:ext>
            </a:extLst>
          </p:cNvPr>
          <p:cNvSpPr>
            <a:spLocks noGrp="1"/>
          </p:cNvSpPr>
          <p:nvPr>
            <p:ph type="title"/>
          </p:nvPr>
        </p:nvSpPr>
        <p:spPr>
          <a:xfrm>
            <a:off x="838200" y="365126"/>
            <a:ext cx="10515600" cy="777874"/>
          </a:xfrm>
        </p:spPr>
        <p:txBody>
          <a:bodyPr/>
          <a:lstStyle/>
          <a:p>
            <a:r>
              <a:rPr lang="en-US" b="1" dirty="0"/>
              <a:t>AGENDA</a:t>
            </a:r>
          </a:p>
        </p:txBody>
      </p:sp>
      <p:sp>
        <p:nvSpPr>
          <p:cNvPr id="5" name="Content Placeholder 4">
            <a:extLst>
              <a:ext uri="{FF2B5EF4-FFF2-40B4-BE49-F238E27FC236}">
                <a16:creationId xmlns:a16="http://schemas.microsoft.com/office/drawing/2014/main" id="{37C9F56F-F50F-4FE8-9A64-A961E9A89D55}"/>
              </a:ext>
            </a:extLst>
          </p:cNvPr>
          <p:cNvSpPr>
            <a:spLocks noGrp="1"/>
          </p:cNvSpPr>
          <p:nvPr>
            <p:ph idx="1"/>
          </p:nvPr>
        </p:nvSpPr>
        <p:spPr>
          <a:xfrm>
            <a:off x="838200" y="1524000"/>
            <a:ext cx="10515600" cy="4652963"/>
          </a:xfrm>
        </p:spPr>
        <p:txBody>
          <a:bodyPr/>
          <a:lstStyle/>
          <a:p>
            <a:endParaRPr lang="en-US" dirty="0" smtClean="0"/>
          </a:p>
          <a:p>
            <a:r>
              <a:rPr lang="en-US" dirty="0" smtClean="0"/>
              <a:t>Impact of Tax Act</a:t>
            </a:r>
          </a:p>
          <a:p>
            <a:r>
              <a:rPr lang="en-US" dirty="0" smtClean="0"/>
              <a:t>Overview of Vehicles</a:t>
            </a:r>
            <a:endParaRPr lang="en-US" dirty="0"/>
          </a:p>
          <a:p>
            <a:r>
              <a:rPr lang="en-US" dirty="0" smtClean="0"/>
              <a:t>Statistics and Profiles</a:t>
            </a:r>
          </a:p>
          <a:p>
            <a:r>
              <a:rPr lang="en-US" dirty="0" smtClean="0"/>
              <a:t>Hypotheticals</a:t>
            </a:r>
          </a:p>
          <a:p>
            <a:r>
              <a:rPr lang="en-US" dirty="0" smtClean="0"/>
              <a:t>Questions</a:t>
            </a:r>
          </a:p>
          <a:p>
            <a:endParaRPr lang="en-US" dirty="0"/>
          </a:p>
        </p:txBody>
      </p:sp>
    </p:spTree>
    <p:extLst>
      <p:ext uri="{BB962C8B-B14F-4D97-AF65-F5344CB8AC3E}">
        <p14:creationId xmlns:p14="http://schemas.microsoft.com/office/powerpoint/2010/main" val="58865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a:t>
            </a:r>
          </a:p>
        </p:txBody>
      </p:sp>
      <p:sp>
        <p:nvSpPr>
          <p:cNvPr id="3" name="Content Placeholder 2"/>
          <p:cNvSpPr>
            <a:spLocks noGrp="1"/>
          </p:cNvSpPr>
          <p:nvPr>
            <p:ph idx="1"/>
          </p:nvPr>
        </p:nvSpPr>
        <p:spPr/>
        <p:txBody>
          <a:bodyPr/>
          <a:lstStyle/>
          <a:p>
            <a:pPr marL="320040" lvl="0" indent="-320040">
              <a:lnSpc>
                <a:spcPct val="100000"/>
              </a:lnSpc>
              <a:spcBef>
                <a:spcPts val="700"/>
              </a:spcBef>
              <a:buClr>
                <a:srgbClr val="DD8047"/>
              </a:buClr>
              <a:buSzPct val="60000"/>
              <a:buFont typeface="Wingdings"/>
              <a:buChar char=""/>
            </a:pPr>
            <a:r>
              <a:rPr lang="en-US" sz="2900" dirty="0">
                <a:latin typeface="Tw Cen MT"/>
                <a:cs typeface="+mn-cs"/>
              </a:rPr>
              <a:t>My </a:t>
            </a:r>
            <a:r>
              <a:rPr lang="en-US" sz="2900" dirty="0" smtClean="0">
                <a:latin typeface="Tw Cen MT"/>
                <a:cs typeface="+mn-cs"/>
              </a:rPr>
              <a:t>Client </a:t>
            </a:r>
            <a:r>
              <a:rPr lang="en-US" sz="2900" dirty="0">
                <a:latin typeface="Tw Cen MT"/>
                <a:cs typeface="+mn-cs"/>
              </a:rPr>
              <a:t>tells me:</a:t>
            </a:r>
          </a:p>
          <a:p>
            <a:pPr marL="640080" lvl="1" indent="-274320">
              <a:lnSpc>
                <a:spcPct val="100000"/>
              </a:lnSpc>
              <a:spcBef>
                <a:spcPts val="550"/>
              </a:spcBef>
              <a:buClr>
                <a:srgbClr val="94B6D2"/>
              </a:buClr>
              <a:buSzPct val="70000"/>
              <a:buFont typeface="Wingdings 2"/>
              <a:buChar char=""/>
            </a:pPr>
            <a:r>
              <a:rPr lang="en-US" sz="2600" dirty="0">
                <a:latin typeface="Tw Cen MT"/>
                <a:cs typeface="+mn-cs"/>
              </a:rPr>
              <a:t>I </a:t>
            </a:r>
            <a:r>
              <a:rPr lang="en-US" sz="2600" dirty="0" smtClean="0">
                <a:latin typeface="Tw Cen MT"/>
                <a:cs typeface="+mn-cs"/>
              </a:rPr>
              <a:t>am updating my estate </a:t>
            </a:r>
            <a:r>
              <a:rPr lang="en-US" sz="2600" dirty="0">
                <a:latin typeface="Tw Cen MT"/>
                <a:cs typeface="+mn-cs"/>
              </a:rPr>
              <a:t>planning</a:t>
            </a:r>
          </a:p>
          <a:p>
            <a:pPr marL="914400" lvl="2" indent="-228600">
              <a:lnSpc>
                <a:spcPct val="100000"/>
              </a:lnSpc>
              <a:spcBef>
                <a:spcPts val="500"/>
              </a:spcBef>
              <a:buClr>
                <a:srgbClr val="DD8047"/>
              </a:buClr>
              <a:buSzPct val="75000"/>
              <a:buFont typeface="Wingdings"/>
              <a:buChar char=""/>
            </a:pPr>
            <a:r>
              <a:rPr lang="en-US" sz="2300" dirty="0">
                <a:latin typeface="Tw Cen MT"/>
                <a:cs typeface="+mn-cs"/>
              </a:rPr>
              <a:t>This is a perfect opportunity to say, have you considered making </a:t>
            </a:r>
            <a:r>
              <a:rPr lang="en-US" sz="2300" i="1" dirty="0" smtClean="0">
                <a:latin typeface="Tw Cen MT"/>
                <a:cs typeface="+mn-cs"/>
              </a:rPr>
              <a:t>c</a:t>
            </a:r>
            <a:r>
              <a:rPr lang="en-US" sz="2300" dirty="0" smtClean="0">
                <a:latin typeface="Tw Cen MT"/>
                <a:cs typeface="+mn-cs"/>
              </a:rPr>
              <a:t>harity</a:t>
            </a:r>
            <a:r>
              <a:rPr lang="en-US" sz="2300" i="1" dirty="0" smtClean="0">
                <a:latin typeface="Tw Cen MT"/>
                <a:cs typeface="+mn-cs"/>
              </a:rPr>
              <a:t> </a:t>
            </a:r>
            <a:r>
              <a:rPr lang="en-US" sz="2300" dirty="0">
                <a:latin typeface="Tw Cen MT"/>
                <a:cs typeface="+mn-cs"/>
              </a:rPr>
              <a:t>a part of your estate plan?</a:t>
            </a:r>
          </a:p>
          <a:p>
            <a:pPr marL="914400" lvl="2" indent="-228600">
              <a:lnSpc>
                <a:spcPct val="100000"/>
              </a:lnSpc>
              <a:spcBef>
                <a:spcPts val="500"/>
              </a:spcBef>
              <a:buClr>
                <a:srgbClr val="DD8047"/>
              </a:buClr>
              <a:buSzPct val="75000"/>
              <a:buFont typeface="Wingdings"/>
              <a:buChar char=""/>
            </a:pPr>
            <a:r>
              <a:rPr lang="en-US" sz="2300" dirty="0">
                <a:latin typeface="Tw Cen MT"/>
                <a:cs typeface="+mn-cs"/>
              </a:rPr>
              <a:t>Have sample bequest language. Think about if this will require a gift agreement. Stress importance of proper documentation and viability of gift.</a:t>
            </a:r>
          </a:p>
          <a:p>
            <a:endParaRPr lang="en-US" dirty="0"/>
          </a:p>
        </p:txBody>
      </p:sp>
    </p:spTree>
    <p:extLst>
      <p:ext uri="{BB962C8B-B14F-4D97-AF65-F5344CB8AC3E}">
        <p14:creationId xmlns:p14="http://schemas.microsoft.com/office/powerpoint/2010/main" val="215543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a:t>
            </a:r>
          </a:p>
        </p:txBody>
      </p:sp>
      <p:sp>
        <p:nvSpPr>
          <p:cNvPr id="3" name="Content Placeholder 2"/>
          <p:cNvSpPr>
            <a:spLocks noGrp="1"/>
          </p:cNvSpPr>
          <p:nvPr>
            <p:ph idx="1"/>
          </p:nvPr>
        </p:nvSpPr>
        <p:spPr/>
        <p:txBody>
          <a:bodyPr/>
          <a:lstStyle/>
          <a:p>
            <a:pPr marL="320040" lvl="0" indent="-320040">
              <a:lnSpc>
                <a:spcPct val="100000"/>
              </a:lnSpc>
              <a:spcBef>
                <a:spcPts val="700"/>
              </a:spcBef>
              <a:buClr>
                <a:srgbClr val="DD8047"/>
              </a:buClr>
              <a:buSzPct val="60000"/>
              <a:buFont typeface="Wingdings"/>
              <a:buChar char=""/>
            </a:pPr>
            <a:r>
              <a:rPr lang="en-US" sz="2900" dirty="0">
                <a:latin typeface="Tw Cen MT"/>
                <a:cs typeface="+mn-cs"/>
              </a:rPr>
              <a:t>My </a:t>
            </a:r>
            <a:r>
              <a:rPr lang="en-US" sz="2900" dirty="0" smtClean="0">
                <a:latin typeface="Tw Cen MT"/>
                <a:cs typeface="+mn-cs"/>
              </a:rPr>
              <a:t>Client </a:t>
            </a:r>
            <a:r>
              <a:rPr lang="en-US" sz="2900" dirty="0">
                <a:latin typeface="Tw Cen MT"/>
                <a:cs typeface="+mn-cs"/>
              </a:rPr>
              <a:t>tells me:</a:t>
            </a:r>
          </a:p>
          <a:p>
            <a:pPr marL="640080" lvl="1" indent="-274320">
              <a:lnSpc>
                <a:spcPct val="100000"/>
              </a:lnSpc>
              <a:spcBef>
                <a:spcPts val="550"/>
              </a:spcBef>
              <a:buClr>
                <a:srgbClr val="94B6D2"/>
              </a:buClr>
              <a:buSzPct val="70000"/>
              <a:buFont typeface="Wingdings 2"/>
              <a:buChar char=""/>
            </a:pPr>
            <a:r>
              <a:rPr lang="en-US" sz="2600" dirty="0">
                <a:latin typeface="Tw Cen MT"/>
                <a:cs typeface="+mn-cs"/>
              </a:rPr>
              <a:t>My estate planning and financial planning is complete.</a:t>
            </a:r>
          </a:p>
          <a:p>
            <a:pPr marL="914400" lvl="2" indent="-228600">
              <a:lnSpc>
                <a:spcPct val="100000"/>
              </a:lnSpc>
              <a:spcBef>
                <a:spcPts val="500"/>
              </a:spcBef>
              <a:buClr>
                <a:srgbClr val="DD8047"/>
              </a:buClr>
              <a:buSzPct val="75000"/>
              <a:buFont typeface="Wingdings"/>
              <a:buChar char=""/>
            </a:pPr>
            <a:r>
              <a:rPr lang="en-US" sz="2300" dirty="0">
                <a:latin typeface="Tw Cen MT"/>
                <a:cs typeface="+mn-cs"/>
              </a:rPr>
              <a:t>Suggest that there are ways to make a planned gift that will not disrupt their estate planning, in terms of not requiring services from an attorney.</a:t>
            </a:r>
          </a:p>
          <a:p>
            <a:pPr marL="914400" lvl="2" indent="-228600">
              <a:lnSpc>
                <a:spcPct val="100000"/>
              </a:lnSpc>
              <a:spcBef>
                <a:spcPts val="500"/>
              </a:spcBef>
              <a:buClr>
                <a:srgbClr val="DD8047"/>
              </a:buClr>
              <a:buSzPct val="75000"/>
              <a:buFont typeface="Wingdings"/>
              <a:buChar char=""/>
            </a:pPr>
            <a:r>
              <a:rPr lang="en-US" sz="2300" dirty="0">
                <a:latin typeface="Tw Cen MT"/>
                <a:cs typeface="+mn-cs"/>
              </a:rPr>
              <a:t>Possible strategies: retirement account gift, life income gift</a:t>
            </a:r>
          </a:p>
          <a:p>
            <a:endParaRPr lang="en-US" dirty="0"/>
          </a:p>
        </p:txBody>
      </p:sp>
    </p:spTree>
    <p:extLst>
      <p:ext uri="{BB962C8B-B14F-4D97-AF65-F5344CB8AC3E}">
        <p14:creationId xmlns:p14="http://schemas.microsoft.com/office/powerpoint/2010/main" val="1871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a:t>
            </a:r>
          </a:p>
        </p:txBody>
      </p:sp>
      <p:sp>
        <p:nvSpPr>
          <p:cNvPr id="3" name="Content Placeholder 2"/>
          <p:cNvSpPr>
            <a:spLocks noGrp="1"/>
          </p:cNvSpPr>
          <p:nvPr>
            <p:ph idx="1"/>
          </p:nvPr>
        </p:nvSpPr>
        <p:spPr/>
        <p:txBody>
          <a:bodyPr/>
          <a:lstStyle/>
          <a:p>
            <a:pPr marL="320040" lvl="0" indent="-320040">
              <a:lnSpc>
                <a:spcPct val="100000"/>
              </a:lnSpc>
              <a:spcBef>
                <a:spcPts val="700"/>
              </a:spcBef>
              <a:buClr>
                <a:srgbClr val="DD8047"/>
              </a:buClr>
              <a:buSzPct val="60000"/>
              <a:buFont typeface="Wingdings"/>
              <a:buChar char=""/>
            </a:pPr>
            <a:r>
              <a:rPr lang="en-US" sz="2900" dirty="0">
                <a:latin typeface="Tw Cen MT"/>
                <a:cs typeface="+mn-cs"/>
              </a:rPr>
              <a:t>My </a:t>
            </a:r>
            <a:r>
              <a:rPr lang="en-US" sz="2900" dirty="0" smtClean="0">
                <a:latin typeface="Tw Cen MT"/>
                <a:cs typeface="+mn-cs"/>
              </a:rPr>
              <a:t>Client </a:t>
            </a:r>
            <a:r>
              <a:rPr lang="en-US" sz="2900" dirty="0">
                <a:latin typeface="Tw Cen MT"/>
                <a:cs typeface="+mn-cs"/>
              </a:rPr>
              <a:t>tells me:</a:t>
            </a:r>
          </a:p>
          <a:p>
            <a:pPr marL="640080" lvl="1" indent="-274320">
              <a:lnSpc>
                <a:spcPct val="100000"/>
              </a:lnSpc>
              <a:spcBef>
                <a:spcPts val="550"/>
              </a:spcBef>
              <a:buClr>
                <a:srgbClr val="94B6D2"/>
              </a:buClr>
              <a:buSzPct val="70000"/>
              <a:buFont typeface="Wingdings 2"/>
              <a:buChar char=""/>
            </a:pPr>
            <a:r>
              <a:rPr lang="en-US" sz="2600" dirty="0">
                <a:latin typeface="Tw Cen MT"/>
                <a:cs typeface="+mn-cs"/>
              </a:rPr>
              <a:t>I’m saving for retirement.</a:t>
            </a:r>
          </a:p>
          <a:p>
            <a:pPr marL="914400" lvl="2" indent="-228600">
              <a:lnSpc>
                <a:spcPct val="100000"/>
              </a:lnSpc>
              <a:spcBef>
                <a:spcPts val="500"/>
              </a:spcBef>
              <a:buClr>
                <a:srgbClr val="DD8047"/>
              </a:buClr>
              <a:buSzPct val="75000"/>
              <a:buFont typeface="Wingdings"/>
              <a:buChar char=""/>
            </a:pPr>
            <a:r>
              <a:rPr lang="en-US" sz="2300" dirty="0">
                <a:latin typeface="Tw Cen MT"/>
                <a:cs typeface="+mn-cs"/>
              </a:rPr>
              <a:t>Suggest CGA’s or CRT’s. They have benefits similar to retirement plans- no income tax on part value, deferral  of income, can be planned in a flexible manner, income tax deductions.</a:t>
            </a:r>
          </a:p>
          <a:p>
            <a:endParaRPr lang="en-US" dirty="0"/>
          </a:p>
        </p:txBody>
      </p:sp>
    </p:spTree>
    <p:extLst>
      <p:ext uri="{BB962C8B-B14F-4D97-AF65-F5344CB8AC3E}">
        <p14:creationId xmlns:p14="http://schemas.microsoft.com/office/powerpoint/2010/main" val="401025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a:t>
            </a:r>
          </a:p>
        </p:txBody>
      </p:sp>
      <p:sp>
        <p:nvSpPr>
          <p:cNvPr id="3" name="Content Placeholder 2"/>
          <p:cNvSpPr>
            <a:spLocks noGrp="1"/>
          </p:cNvSpPr>
          <p:nvPr>
            <p:ph idx="1"/>
          </p:nvPr>
        </p:nvSpPr>
        <p:spPr/>
        <p:txBody>
          <a:bodyPr/>
          <a:lstStyle/>
          <a:p>
            <a:pPr marL="320040" lvl="0" indent="-320040">
              <a:lnSpc>
                <a:spcPct val="100000"/>
              </a:lnSpc>
              <a:spcBef>
                <a:spcPts val="700"/>
              </a:spcBef>
              <a:buClr>
                <a:srgbClr val="DD8047"/>
              </a:buClr>
              <a:buSzPct val="60000"/>
              <a:buFont typeface="Wingdings"/>
              <a:buChar char=""/>
            </a:pPr>
            <a:r>
              <a:rPr lang="en-US" sz="2900" dirty="0">
                <a:latin typeface="Tw Cen MT"/>
                <a:cs typeface="+mn-cs"/>
              </a:rPr>
              <a:t>My </a:t>
            </a:r>
            <a:r>
              <a:rPr lang="en-US" sz="2900" dirty="0" smtClean="0">
                <a:latin typeface="Tw Cen MT"/>
                <a:cs typeface="+mn-cs"/>
              </a:rPr>
              <a:t>Client </a:t>
            </a:r>
            <a:r>
              <a:rPr lang="en-US" sz="2900" dirty="0">
                <a:latin typeface="Tw Cen MT"/>
                <a:cs typeface="+mn-cs"/>
              </a:rPr>
              <a:t>tells me:</a:t>
            </a:r>
          </a:p>
          <a:p>
            <a:pPr marL="640080" lvl="1" indent="-274320">
              <a:lnSpc>
                <a:spcPct val="100000"/>
              </a:lnSpc>
              <a:spcBef>
                <a:spcPts val="550"/>
              </a:spcBef>
              <a:buClr>
                <a:srgbClr val="94B6D2"/>
              </a:buClr>
              <a:buSzPct val="70000"/>
              <a:buFont typeface="Wingdings 2"/>
              <a:buChar char=""/>
            </a:pPr>
            <a:r>
              <a:rPr lang="en-US" sz="2600" dirty="0">
                <a:latin typeface="Tw Cen MT"/>
                <a:cs typeface="+mn-cs"/>
              </a:rPr>
              <a:t>I want to make a gift to </a:t>
            </a:r>
            <a:r>
              <a:rPr lang="en-US" sz="2600" dirty="0" smtClean="0">
                <a:latin typeface="Tw Cen MT"/>
                <a:cs typeface="+mn-cs"/>
              </a:rPr>
              <a:t>charity</a:t>
            </a:r>
            <a:r>
              <a:rPr lang="en-US" sz="2600" dirty="0" smtClean="0">
                <a:latin typeface="Tw Cen MT"/>
                <a:cs typeface="+mn-cs"/>
              </a:rPr>
              <a:t>, </a:t>
            </a:r>
            <a:r>
              <a:rPr lang="en-US" sz="2600" dirty="0">
                <a:latin typeface="Tw Cen MT"/>
                <a:cs typeface="+mn-cs"/>
              </a:rPr>
              <a:t>but I want to leave as much as possible to my children.</a:t>
            </a:r>
          </a:p>
          <a:p>
            <a:pPr marL="914400" lvl="2" indent="-228600">
              <a:lnSpc>
                <a:spcPct val="100000"/>
              </a:lnSpc>
              <a:spcBef>
                <a:spcPts val="500"/>
              </a:spcBef>
              <a:buClr>
                <a:srgbClr val="DD8047"/>
              </a:buClr>
              <a:buSzPct val="75000"/>
              <a:buFont typeface="Wingdings"/>
              <a:buChar char=""/>
            </a:pPr>
            <a:r>
              <a:rPr lang="en-US" sz="2300" dirty="0">
                <a:latin typeface="Tw Cen MT"/>
                <a:cs typeface="+mn-cs"/>
              </a:rPr>
              <a:t>Suggest that you can discuss ways to leave money for children and make a planned gift to your organization. </a:t>
            </a:r>
          </a:p>
          <a:p>
            <a:endParaRPr lang="en-US" dirty="0"/>
          </a:p>
        </p:txBody>
      </p:sp>
    </p:spTree>
    <p:extLst>
      <p:ext uri="{BB962C8B-B14F-4D97-AF65-F5344CB8AC3E}">
        <p14:creationId xmlns:p14="http://schemas.microsoft.com/office/powerpoint/2010/main" val="42247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a:t>
            </a:r>
          </a:p>
        </p:txBody>
      </p:sp>
      <p:sp>
        <p:nvSpPr>
          <p:cNvPr id="3" name="Content Placeholder 2"/>
          <p:cNvSpPr>
            <a:spLocks noGrp="1"/>
          </p:cNvSpPr>
          <p:nvPr>
            <p:ph idx="1"/>
          </p:nvPr>
        </p:nvSpPr>
        <p:spPr/>
        <p:txBody>
          <a:bodyPr/>
          <a:lstStyle/>
          <a:p>
            <a:pPr marL="320040" lvl="0" indent="-320040">
              <a:lnSpc>
                <a:spcPct val="100000"/>
              </a:lnSpc>
              <a:spcBef>
                <a:spcPts val="700"/>
              </a:spcBef>
              <a:buClr>
                <a:srgbClr val="DD8047"/>
              </a:buClr>
              <a:buSzPct val="60000"/>
              <a:buFont typeface="Wingdings"/>
              <a:buChar char=""/>
            </a:pPr>
            <a:r>
              <a:rPr lang="en-US" sz="2900" dirty="0">
                <a:latin typeface="Tw Cen MT"/>
                <a:cs typeface="+mn-cs"/>
              </a:rPr>
              <a:t>My </a:t>
            </a:r>
            <a:r>
              <a:rPr lang="en-US" sz="2900" dirty="0" smtClean="0">
                <a:latin typeface="Tw Cen MT"/>
                <a:cs typeface="+mn-cs"/>
              </a:rPr>
              <a:t>Client </a:t>
            </a:r>
            <a:r>
              <a:rPr lang="en-US" sz="2900" dirty="0">
                <a:latin typeface="Tw Cen MT"/>
                <a:cs typeface="+mn-cs"/>
              </a:rPr>
              <a:t>tells me:</a:t>
            </a:r>
          </a:p>
          <a:p>
            <a:pPr marL="640080" lvl="1" indent="-274320">
              <a:lnSpc>
                <a:spcPct val="100000"/>
              </a:lnSpc>
              <a:spcBef>
                <a:spcPts val="550"/>
              </a:spcBef>
              <a:buClr>
                <a:srgbClr val="94B6D2"/>
              </a:buClr>
              <a:buSzPct val="70000"/>
              <a:buFont typeface="Wingdings 2"/>
              <a:buChar char=""/>
            </a:pPr>
            <a:r>
              <a:rPr lang="en-US" sz="2600" dirty="0">
                <a:latin typeface="Tw Cen MT"/>
                <a:cs typeface="+mn-cs"/>
              </a:rPr>
              <a:t>I will be able to make a gift after I dispose of an asset:</a:t>
            </a:r>
          </a:p>
          <a:p>
            <a:pPr marL="914400" lvl="2" indent="-228600">
              <a:lnSpc>
                <a:spcPct val="100000"/>
              </a:lnSpc>
              <a:spcBef>
                <a:spcPts val="500"/>
              </a:spcBef>
              <a:buClr>
                <a:srgbClr val="DD8047"/>
              </a:buClr>
              <a:buSzPct val="75000"/>
              <a:buFont typeface="Wingdings"/>
              <a:buChar char=""/>
            </a:pPr>
            <a:r>
              <a:rPr lang="en-US" sz="2300" dirty="0">
                <a:latin typeface="Tw Cen MT"/>
                <a:cs typeface="+mn-cs"/>
              </a:rPr>
              <a:t>Suggest there are ways to make a gift prior to disposal, in ways that can save on capital gains tax of an appreciated asset (stock, real estate, redemption of business interest).</a:t>
            </a:r>
          </a:p>
          <a:p>
            <a:pPr marL="914400" lvl="2" indent="-228600">
              <a:lnSpc>
                <a:spcPct val="100000"/>
              </a:lnSpc>
              <a:spcBef>
                <a:spcPts val="500"/>
              </a:spcBef>
              <a:buClr>
                <a:srgbClr val="DD8047"/>
              </a:buClr>
              <a:buSzPct val="75000"/>
              <a:buFont typeface="Wingdings"/>
              <a:buChar char=""/>
            </a:pPr>
            <a:r>
              <a:rPr lang="en-US" sz="2300" dirty="0">
                <a:latin typeface="Tw Cen MT"/>
                <a:cs typeface="+mn-cs"/>
              </a:rPr>
              <a:t>Remind them of appreciated asset giving</a:t>
            </a:r>
          </a:p>
          <a:p>
            <a:endParaRPr lang="en-US" dirty="0"/>
          </a:p>
        </p:txBody>
      </p:sp>
    </p:spTree>
    <p:extLst>
      <p:ext uri="{BB962C8B-B14F-4D97-AF65-F5344CB8AC3E}">
        <p14:creationId xmlns:p14="http://schemas.microsoft.com/office/powerpoint/2010/main" val="83961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a:t>
            </a:r>
          </a:p>
        </p:txBody>
      </p:sp>
      <p:sp>
        <p:nvSpPr>
          <p:cNvPr id="3" name="Content Placeholder 2"/>
          <p:cNvSpPr>
            <a:spLocks noGrp="1"/>
          </p:cNvSpPr>
          <p:nvPr>
            <p:ph idx="1"/>
          </p:nvPr>
        </p:nvSpPr>
        <p:spPr/>
        <p:txBody>
          <a:bodyPr/>
          <a:lstStyle/>
          <a:p>
            <a:pPr marL="320040" lvl="0" indent="-320040">
              <a:lnSpc>
                <a:spcPct val="100000"/>
              </a:lnSpc>
              <a:spcBef>
                <a:spcPts val="700"/>
              </a:spcBef>
              <a:buClr>
                <a:srgbClr val="DD8047"/>
              </a:buClr>
              <a:buSzPct val="60000"/>
              <a:buFont typeface="Wingdings"/>
              <a:buChar char=""/>
            </a:pPr>
            <a:r>
              <a:rPr lang="en-US" sz="2900" dirty="0">
                <a:latin typeface="Tw Cen MT"/>
                <a:cs typeface="+mn-cs"/>
              </a:rPr>
              <a:t>My </a:t>
            </a:r>
            <a:r>
              <a:rPr lang="en-US" sz="2900" dirty="0" smtClean="0">
                <a:latin typeface="Tw Cen MT"/>
                <a:cs typeface="+mn-cs"/>
              </a:rPr>
              <a:t>Client </a:t>
            </a:r>
            <a:r>
              <a:rPr lang="en-US" sz="2900" dirty="0">
                <a:latin typeface="Tw Cen MT"/>
                <a:cs typeface="+mn-cs"/>
              </a:rPr>
              <a:t>uses a </a:t>
            </a:r>
            <a:r>
              <a:rPr lang="en-US" sz="2900" dirty="0" smtClean="0">
                <a:latin typeface="Tw Cen MT"/>
                <a:cs typeface="+mn-cs"/>
              </a:rPr>
              <a:t>donor</a:t>
            </a:r>
            <a:r>
              <a:rPr lang="en-US" sz="2900" dirty="0" smtClean="0">
                <a:latin typeface="Tw Cen MT"/>
                <a:cs typeface="+mn-cs"/>
              </a:rPr>
              <a:t> </a:t>
            </a:r>
            <a:r>
              <a:rPr lang="en-US" sz="2900" dirty="0">
                <a:latin typeface="Tw Cen MT"/>
                <a:cs typeface="+mn-cs"/>
              </a:rPr>
              <a:t>advised fund</a:t>
            </a:r>
          </a:p>
          <a:p>
            <a:pPr marL="640080" lvl="1" indent="-274320">
              <a:lnSpc>
                <a:spcPct val="100000"/>
              </a:lnSpc>
              <a:spcBef>
                <a:spcPts val="550"/>
              </a:spcBef>
              <a:buClr>
                <a:srgbClr val="94B6D2"/>
              </a:buClr>
              <a:buSzPct val="70000"/>
              <a:buFont typeface="Wingdings 2"/>
              <a:buChar char=""/>
            </a:pPr>
            <a:r>
              <a:rPr lang="en-US" sz="2600" dirty="0">
                <a:latin typeface="Tw Cen MT"/>
                <a:cs typeface="+mn-cs"/>
              </a:rPr>
              <a:t>Ask them what the dispositive plan is for the fund </a:t>
            </a:r>
            <a:endParaRPr lang="en-US" sz="2600" dirty="0" smtClean="0">
              <a:latin typeface="Tw Cen MT"/>
              <a:cs typeface="+mn-cs"/>
            </a:endParaRPr>
          </a:p>
          <a:p>
            <a:pPr marL="640080" lvl="1" indent="-274320">
              <a:lnSpc>
                <a:spcPct val="100000"/>
              </a:lnSpc>
              <a:spcBef>
                <a:spcPts val="550"/>
              </a:spcBef>
              <a:buClr>
                <a:srgbClr val="94B6D2"/>
              </a:buClr>
              <a:buSzPct val="70000"/>
              <a:buFont typeface="Wingdings 2"/>
              <a:buChar char=""/>
            </a:pPr>
            <a:r>
              <a:rPr lang="en-US" sz="2600" dirty="0" smtClean="0">
                <a:latin typeface="Tw Cen MT"/>
                <a:cs typeface="+mn-cs"/>
              </a:rPr>
              <a:t>Who may they name as a successor agent</a:t>
            </a:r>
            <a:endParaRPr lang="en-US" sz="2600" dirty="0">
              <a:latin typeface="Tw Cen MT"/>
              <a:cs typeface="+mn-cs"/>
            </a:endParaRPr>
          </a:p>
          <a:p>
            <a:endParaRPr lang="en-US" dirty="0"/>
          </a:p>
        </p:txBody>
      </p:sp>
    </p:spTree>
    <p:extLst>
      <p:ext uri="{BB962C8B-B14F-4D97-AF65-F5344CB8AC3E}">
        <p14:creationId xmlns:p14="http://schemas.microsoft.com/office/powerpoint/2010/main" val="134477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a:t>
            </a:r>
          </a:p>
        </p:txBody>
      </p:sp>
      <p:sp>
        <p:nvSpPr>
          <p:cNvPr id="3" name="Content Placeholder 2"/>
          <p:cNvSpPr>
            <a:spLocks noGrp="1"/>
          </p:cNvSpPr>
          <p:nvPr>
            <p:ph idx="1"/>
          </p:nvPr>
        </p:nvSpPr>
        <p:spPr/>
        <p:txBody>
          <a:bodyPr/>
          <a:lstStyle/>
          <a:p>
            <a:pPr marL="320040" lvl="0" indent="-320040">
              <a:lnSpc>
                <a:spcPct val="100000"/>
              </a:lnSpc>
              <a:spcBef>
                <a:spcPts val="700"/>
              </a:spcBef>
              <a:buClr>
                <a:srgbClr val="DD8047"/>
              </a:buClr>
              <a:buSzPct val="60000"/>
              <a:buFont typeface="Wingdings"/>
              <a:buChar char=""/>
            </a:pPr>
            <a:r>
              <a:rPr lang="en-US" sz="2900" dirty="0">
                <a:latin typeface="Tw Cen MT"/>
                <a:cs typeface="+mn-cs"/>
              </a:rPr>
              <a:t>My </a:t>
            </a:r>
            <a:r>
              <a:rPr lang="en-US" sz="2900" dirty="0" smtClean="0">
                <a:latin typeface="Tw Cen MT"/>
                <a:cs typeface="+mn-cs"/>
              </a:rPr>
              <a:t>Client </a:t>
            </a:r>
            <a:r>
              <a:rPr lang="en-US" sz="2900" dirty="0">
                <a:latin typeface="Tw Cen MT"/>
                <a:cs typeface="+mn-cs"/>
              </a:rPr>
              <a:t>wants to endow a </a:t>
            </a:r>
            <a:r>
              <a:rPr lang="en-US" sz="2900" dirty="0" smtClean="0">
                <a:latin typeface="Tw Cen MT"/>
                <a:cs typeface="+mn-cs"/>
              </a:rPr>
              <a:t>fund?</a:t>
            </a:r>
            <a:endParaRPr lang="en-US" sz="2900" dirty="0">
              <a:latin typeface="Tw Cen MT"/>
              <a:cs typeface="+mn-cs"/>
            </a:endParaRPr>
          </a:p>
          <a:p>
            <a:pPr marL="640080" lvl="1" indent="-274320">
              <a:lnSpc>
                <a:spcPct val="100000"/>
              </a:lnSpc>
              <a:spcBef>
                <a:spcPts val="550"/>
              </a:spcBef>
              <a:buClr>
                <a:srgbClr val="94B6D2"/>
              </a:buClr>
              <a:buSzPct val="70000"/>
              <a:buFont typeface="Wingdings 2"/>
              <a:buChar char=""/>
            </a:pPr>
            <a:r>
              <a:rPr lang="en-US" sz="2600" dirty="0" smtClean="0">
                <a:latin typeface="Tw Cen MT"/>
                <a:cs typeface="+mn-cs"/>
              </a:rPr>
              <a:t>Documents to understand and review with clients:</a:t>
            </a:r>
          </a:p>
          <a:p>
            <a:pPr marL="868680" lvl="2" indent="-274320">
              <a:lnSpc>
                <a:spcPct val="100000"/>
              </a:lnSpc>
              <a:spcBef>
                <a:spcPts val="550"/>
              </a:spcBef>
              <a:buClr>
                <a:srgbClr val="94B6D2"/>
              </a:buClr>
              <a:buSzPct val="70000"/>
              <a:buFont typeface="Wingdings 2"/>
              <a:buChar char=""/>
            </a:pPr>
            <a:r>
              <a:rPr lang="en-US" sz="2400" dirty="0" smtClean="0">
                <a:latin typeface="Tw Cen MT"/>
                <a:cs typeface="+mn-cs"/>
              </a:rPr>
              <a:t>Gift Agreements</a:t>
            </a:r>
          </a:p>
          <a:p>
            <a:pPr marL="868680" lvl="2" indent="-274320">
              <a:lnSpc>
                <a:spcPct val="100000"/>
              </a:lnSpc>
              <a:spcBef>
                <a:spcPts val="550"/>
              </a:spcBef>
              <a:buClr>
                <a:srgbClr val="94B6D2"/>
              </a:buClr>
              <a:buSzPct val="70000"/>
              <a:buFont typeface="Wingdings 2"/>
              <a:buChar char=""/>
            </a:pPr>
            <a:r>
              <a:rPr lang="en-US" sz="2400" dirty="0">
                <a:latin typeface="Tw Cen MT"/>
                <a:cs typeface="+mn-cs"/>
              </a:rPr>
              <a:t> </a:t>
            </a:r>
            <a:r>
              <a:rPr lang="en-US" sz="2400" dirty="0" smtClean="0">
                <a:latin typeface="Tw Cen MT"/>
                <a:cs typeface="+mn-cs"/>
              </a:rPr>
              <a:t>Substantiation Requirements</a:t>
            </a:r>
          </a:p>
          <a:p>
            <a:pPr marL="868680" lvl="2" indent="-274320">
              <a:lnSpc>
                <a:spcPct val="100000"/>
              </a:lnSpc>
              <a:spcBef>
                <a:spcPts val="550"/>
              </a:spcBef>
              <a:buClr>
                <a:srgbClr val="94B6D2"/>
              </a:buClr>
              <a:buSzPct val="70000"/>
              <a:buFont typeface="Wingdings 2"/>
              <a:buChar char=""/>
            </a:pPr>
            <a:endParaRPr lang="en-US" sz="2400" dirty="0">
              <a:solidFill>
                <a:prstClr val="black"/>
              </a:solidFill>
              <a:latin typeface="Tw Cen MT"/>
              <a:cs typeface="+mn-cs"/>
            </a:endParaRPr>
          </a:p>
          <a:p>
            <a:endParaRPr lang="en-US" dirty="0"/>
          </a:p>
        </p:txBody>
      </p:sp>
    </p:spTree>
    <p:extLst>
      <p:ext uri="{BB962C8B-B14F-4D97-AF65-F5344CB8AC3E}">
        <p14:creationId xmlns:p14="http://schemas.microsoft.com/office/powerpoint/2010/main" val="377143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4036" y="539700"/>
            <a:ext cx="10481733" cy="923330"/>
          </a:xfrm>
        </p:spPr>
        <p:txBody>
          <a:bodyPr/>
          <a:lstStyle/>
          <a:p>
            <a:r>
              <a:rPr lang="en-US" dirty="0"/>
              <a:t>Questions?</a:t>
            </a:r>
            <a:br>
              <a:rPr lang="en-US" dirty="0"/>
            </a:br>
            <a:endParaRPr lang="en-US" sz="2000" dirty="0"/>
          </a:p>
        </p:txBody>
      </p:sp>
      <p:sp>
        <p:nvSpPr>
          <p:cNvPr id="11" name="TextBox 10">
            <a:extLst>
              <a:ext uri="{FF2B5EF4-FFF2-40B4-BE49-F238E27FC236}">
                <a16:creationId xmlns:a16="http://schemas.microsoft.com/office/drawing/2014/main" id="{067A4B51-9DEB-4971-B3A4-DD2163208894}"/>
              </a:ext>
            </a:extLst>
          </p:cNvPr>
          <p:cNvSpPr txBox="1"/>
          <p:nvPr/>
        </p:nvSpPr>
        <p:spPr>
          <a:xfrm>
            <a:off x="929552" y="4114800"/>
            <a:ext cx="3005790" cy="615553"/>
          </a:xfrm>
          <a:prstGeom prst="rect">
            <a:avLst/>
          </a:prstGeom>
          <a:noFill/>
        </p:spPr>
        <p:txBody>
          <a:bodyPr wrap="square" rtlCol="0">
            <a:spAutoFit/>
          </a:bodyPr>
          <a:lstStyle/>
          <a:p>
            <a:pPr defTabSz="457200">
              <a:defRPr/>
            </a:pPr>
            <a:r>
              <a:rPr lang="en-US" b="1" dirty="0">
                <a:solidFill>
                  <a:srgbClr val="C3BE1C"/>
                </a:solidFill>
                <a:latin typeface="Arial" panose="020B0604020202020204" pitchFamily="34" charset="0"/>
                <a:cs typeface="Arial" panose="020B0604020202020204" pitchFamily="34" charset="0"/>
              </a:rPr>
              <a:t>Elizabeth O. Manchester</a:t>
            </a:r>
          </a:p>
          <a:p>
            <a:pPr defTabSz="457200">
              <a:defRPr/>
            </a:pPr>
            <a:r>
              <a:rPr lang="en-US" sz="1600" b="1" dirty="0">
                <a:solidFill>
                  <a:srgbClr val="C3BE1C"/>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emanchester@psh.com</a:t>
            </a:r>
            <a:endParaRPr lang="en-US" sz="1600" b="1" dirty="0">
              <a:solidFill>
                <a:srgbClr val="C3BE1C"/>
              </a:solidFill>
              <a:latin typeface="Arial" panose="020B0604020202020204" pitchFamily="34" charset="0"/>
              <a:cs typeface="Arial" panose="020B0604020202020204" pitchFamily="34" charset="0"/>
            </a:endParaRPr>
          </a:p>
        </p:txBody>
      </p:sp>
      <p:pic>
        <p:nvPicPr>
          <p:cNvPr id="12" name="Picture 11" descr="A close up of a person&#10;&#10;Description generated with very high confidence">
            <a:hlinkClick r:id="rId3"/>
            <a:extLst>
              <a:ext uri="{FF2B5EF4-FFF2-40B4-BE49-F238E27FC236}">
                <a16:creationId xmlns:a16="http://schemas.microsoft.com/office/drawing/2014/main" id="{A8EDA1D5-1267-4D3D-A972-D2218F37F7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1336" y="1663200"/>
            <a:ext cx="2222222" cy="2160000"/>
          </a:xfrm>
          <a:prstGeom prst="rect">
            <a:avLst/>
          </a:prstGeom>
        </p:spPr>
      </p:pic>
      <p:sp>
        <p:nvSpPr>
          <p:cNvPr id="18" name="TextBox 17">
            <a:extLst>
              <a:ext uri="{FF2B5EF4-FFF2-40B4-BE49-F238E27FC236}">
                <a16:creationId xmlns:a16="http://schemas.microsoft.com/office/drawing/2014/main" id="{638935E8-C047-4777-A276-C11F06A1A78B}"/>
              </a:ext>
            </a:extLst>
          </p:cNvPr>
          <p:cNvSpPr txBox="1"/>
          <p:nvPr/>
        </p:nvSpPr>
        <p:spPr>
          <a:xfrm>
            <a:off x="4878442" y="1554295"/>
            <a:ext cx="6475359" cy="3323987"/>
          </a:xfrm>
          <a:prstGeom prst="rect">
            <a:avLst/>
          </a:prstGeom>
          <a:noFill/>
          <a:ln>
            <a:noFill/>
          </a:ln>
        </p:spPr>
        <p:txBody>
          <a:bodyPr wrap="square" rtlCol="0">
            <a:spAutoFit/>
          </a:bodyPr>
          <a:lstStyle/>
          <a:p>
            <a:r>
              <a:rPr lang="en-US" sz="1600" dirty="0">
                <a:latin typeface="Arial" panose="020B0604020202020204" pitchFamily="34" charset="0"/>
                <a:cs typeface="Arial" panose="020B0604020202020204" pitchFamily="34" charset="0"/>
              </a:rPr>
              <a:t>Liz has extensive knowledge and experience representing tax-exempt entities with compliance and best practices relating to charitable gift planning and implementing estate-giving strategies. She also advises charitable institutions and institutions of higher learning about tax benefits available to </a:t>
            </a:r>
            <a:r>
              <a:rPr lang="en-US" sz="1600" dirty="0" smtClean="0">
                <a:latin typeface="Arial" panose="020B0604020202020204" pitchFamily="34" charset="0"/>
                <a:cs typeface="Arial" panose="020B0604020202020204" pitchFamily="34" charset="0"/>
              </a:rPr>
              <a:t>Clients </a:t>
            </a:r>
            <a:r>
              <a:rPr lang="en-US" sz="1600" dirty="0">
                <a:latin typeface="Arial" panose="020B0604020202020204" pitchFamily="34" charset="0"/>
                <a:cs typeface="Arial" panose="020B0604020202020204" pitchFamily="34" charset="0"/>
              </a:rPr>
              <a:t>and assists with the inception of planned giving programs.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Liz is currently a Board Member of the Partnership for Philanthropic Planning of Rhode Island. Her interest in philanthropy was inspired by her parents, who would open their Fall River restaurant, the Rocking Horse, to feed the homeless on holidays.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Liz is based in our Providence office</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77772780"/>
      </p:ext>
    </p:extLst>
  </p:cSld>
  <p:clrMapOvr>
    <a:masterClrMapping/>
  </p:clrMapOvr>
  <mc:AlternateContent xmlns:mc="http://schemas.openxmlformats.org/markup-compatibility/2006" xmlns:p14="http://schemas.microsoft.com/office/powerpoint/2010/main">
    <mc:Choice Requires="p14">
      <p:transition p14:dur="10">
        <p:pull/>
      </p:transition>
    </mc:Choice>
    <mc:Fallback xmlns="">
      <p:transition>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TCJA ON Charitable </a:t>
            </a:r>
            <a:r>
              <a:rPr lang="en-US" dirty="0"/>
              <a:t>giving</a:t>
            </a:r>
          </a:p>
        </p:txBody>
      </p:sp>
      <p:sp>
        <p:nvSpPr>
          <p:cNvPr id="3" name="Content Placeholder 2"/>
          <p:cNvSpPr>
            <a:spLocks noGrp="1"/>
          </p:cNvSpPr>
          <p:nvPr>
            <p:ph idx="1"/>
          </p:nvPr>
        </p:nvSpPr>
        <p:spPr/>
        <p:txBody>
          <a:bodyPr/>
          <a:lstStyle/>
          <a:p>
            <a:pPr marL="274320" lvl="1" indent="0">
              <a:spcBef>
                <a:spcPts val="600"/>
              </a:spcBef>
              <a:buClrTx/>
              <a:buSzPct val="100000"/>
              <a:buNone/>
            </a:pPr>
            <a:r>
              <a:rPr lang="en-US" sz="2000" dirty="0">
                <a:solidFill>
                  <a:prstClr val="white"/>
                </a:solidFill>
                <a:latin typeface="Mongolian Baiti" panose="03000500000000000000" pitchFamily="66" charset="0"/>
                <a:cs typeface="Mongolian Baiti" panose="03000500000000000000" pitchFamily="66" charset="0"/>
              </a:rPr>
              <a:t>Major loss to charitable sector. </a:t>
            </a:r>
          </a:p>
          <a:p>
            <a:pPr marL="274320" lvl="1" indent="0">
              <a:spcBef>
                <a:spcPts val="600"/>
              </a:spcBef>
              <a:buClrTx/>
              <a:buSzPct val="100000"/>
              <a:buNone/>
            </a:pPr>
            <a:r>
              <a:rPr lang="en-US" sz="2000" dirty="0">
                <a:solidFill>
                  <a:prstClr val="white"/>
                </a:solidFill>
                <a:latin typeface="Mongolian Baiti" panose="03000500000000000000" pitchFamily="66" charset="0"/>
                <a:cs typeface="Mongolian Baiti" panose="03000500000000000000" pitchFamily="66" charset="0"/>
              </a:rPr>
              <a:t>o Charities estimated to lose $17.2 billion in donations in 2018 alone per </a:t>
            </a:r>
          </a:p>
          <a:p>
            <a:pPr marL="274320" lvl="1" indent="0">
              <a:spcBef>
                <a:spcPts val="600"/>
              </a:spcBef>
              <a:buClrTx/>
              <a:buSzPct val="100000"/>
              <a:buNone/>
            </a:pPr>
            <a:r>
              <a:rPr lang="en-US" sz="2000" dirty="0">
                <a:solidFill>
                  <a:prstClr val="white"/>
                </a:solidFill>
                <a:latin typeface="Mongolian Baiti" panose="03000500000000000000" pitchFamily="66" charset="0"/>
                <a:cs typeface="Mongolian Baiti" panose="03000500000000000000" pitchFamily="66" charset="0"/>
              </a:rPr>
              <a:t>American Enterprise Institute estimate. </a:t>
            </a:r>
          </a:p>
          <a:p>
            <a:pPr marL="274320" lvl="1" indent="0">
              <a:spcBef>
                <a:spcPts val="600"/>
              </a:spcBef>
              <a:buClrTx/>
              <a:buSzPct val="100000"/>
              <a:buNone/>
            </a:pPr>
            <a:r>
              <a:rPr lang="en-US" sz="2000" dirty="0">
                <a:solidFill>
                  <a:prstClr val="white"/>
                </a:solidFill>
                <a:latin typeface="Mongolian Baiti" panose="03000500000000000000" pitchFamily="66" charset="0"/>
                <a:cs typeface="Mongolian Baiti" panose="03000500000000000000" pitchFamily="66" charset="0"/>
              </a:rPr>
              <a:t>o 21 million taxpayers will lose ability to claim a deduction. </a:t>
            </a:r>
          </a:p>
          <a:p>
            <a:pPr marL="274320" lvl="1" indent="0">
              <a:spcBef>
                <a:spcPts val="600"/>
              </a:spcBef>
              <a:buClrTx/>
              <a:buSzPct val="100000"/>
              <a:buNone/>
            </a:pPr>
            <a:r>
              <a:rPr lang="en-US" sz="2000" dirty="0">
                <a:solidFill>
                  <a:prstClr val="white"/>
                </a:solidFill>
                <a:latin typeface="Mongolian Baiti" panose="03000500000000000000" pitchFamily="66" charset="0"/>
                <a:cs typeface="Mongolian Baiti" panose="03000500000000000000" pitchFamily="66" charset="0"/>
              </a:rPr>
              <a:t>o Charitable deduction now limited to top 9% of taxpayers. </a:t>
            </a:r>
          </a:p>
          <a:p>
            <a:pPr marL="274320" lvl="1" indent="0">
              <a:spcBef>
                <a:spcPts val="600"/>
              </a:spcBef>
              <a:buClrTx/>
              <a:buSzPct val="100000"/>
              <a:buNone/>
            </a:pPr>
            <a:r>
              <a:rPr lang="en-US" sz="2000" dirty="0">
                <a:solidFill>
                  <a:prstClr val="white"/>
                </a:solidFill>
                <a:latin typeface="Mongolian Baiti" panose="03000500000000000000" pitchFamily="66" charset="0"/>
                <a:cs typeface="Mongolian Baiti" panose="03000500000000000000" pitchFamily="66" charset="0"/>
              </a:rPr>
              <a:t>o Most of loss attributable to combined effect of doubled standard </a:t>
            </a:r>
          </a:p>
          <a:p>
            <a:pPr marL="274320" lvl="1" indent="0">
              <a:spcBef>
                <a:spcPts val="600"/>
              </a:spcBef>
              <a:buClrTx/>
              <a:buSzPct val="100000"/>
              <a:buNone/>
            </a:pPr>
            <a:r>
              <a:rPr lang="en-US" sz="2000" dirty="0">
                <a:solidFill>
                  <a:prstClr val="white"/>
                </a:solidFill>
                <a:latin typeface="Mongolian Baiti" panose="03000500000000000000" pitchFamily="66" charset="0"/>
                <a:cs typeface="Mongolian Baiti" panose="03000500000000000000" pitchFamily="66" charset="0"/>
              </a:rPr>
              <a:t>deduction, $10,000 state and local tax (SALT) cap, reduced mortgage </a:t>
            </a:r>
          </a:p>
          <a:p>
            <a:pPr marL="274320" lvl="1" indent="0">
              <a:spcBef>
                <a:spcPts val="600"/>
              </a:spcBef>
              <a:buClrTx/>
              <a:buSzPct val="100000"/>
              <a:buNone/>
            </a:pPr>
            <a:r>
              <a:rPr lang="en-US" sz="2000" dirty="0">
                <a:solidFill>
                  <a:prstClr val="white"/>
                </a:solidFill>
                <a:latin typeface="Mongolian Baiti" panose="03000500000000000000" pitchFamily="66" charset="0"/>
                <a:cs typeface="Mongolian Baiti" panose="03000500000000000000" pitchFamily="66" charset="0"/>
              </a:rPr>
              <a:t>interest deduction. </a:t>
            </a:r>
          </a:p>
          <a:p>
            <a:pPr marL="274320" lvl="1" indent="0">
              <a:spcBef>
                <a:spcPts val="600"/>
              </a:spcBef>
              <a:buClrTx/>
              <a:buSzPct val="100000"/>
              <a:buNone/>
            </a:pPr>
            <a:r>
              <a:rPr lang="en-US" sz="2000" dirty="0">
                <a:solidFill>
                  <a:prstClr val="white"/>
                </a:solidFill>
                <a:latin typeface="Mongolian Baiti" panose="03000500000000000000" pitchFamily="66" charset="0"/>
                <a:cs typeface="Mongolian Baiti" panose="03000500000000000000" pitchFamily="66" charset="0"/>
              </a:rPr>
              <a:t>o Some of loss also due to increased estate tax exemption. </a:t>
            </a:r>
          </a:p>
          <a:p>
            <a:pPr marL="274320" lvl="1" indent="0">
              <a:spcBef>
                <a:spcPts val="600"/>
              </a:spcBef>
              <a:buClrTx/>
              <a:buSzPct val="100000"/>
              <a:buNone/>
            </a:pPr>
            <a:r>
              <a:rPr lang="en-US" sz="2000" dirty="0">
                <a:solidFill>
                  <a:prstClr val="white"/>
                </a:solidFill>
                <a:latin typeface="Mongolian Baiti" panose="03000500000000000000" pitchFamily="66" charset="0"/>
                <a:cs typeface="Mongolian Baiti" panose="03000500000000000000" pitchFamily="66" charset="0"/>
              </a:rPr>
              <a:t>• Longevity of charitable deduction in doubt as an incentive for high-</a:t>
            </a:r>
          </a:p>
          <a:p>
            <a:pPr marL="274320" lvl="1" indent="0">
              <a:spcBef>
                <a:spcPts val="600"/>
              </a:spcBef>
              <a:buClrTx/>
              <a:buSzPct val="100000"/>
              <a:buNone/>
            </a:pPr>
            <a:r>
              <a:rPr lang="en-US" sz="2000" dirty="0">
                <a:solidFill>
                  <a:prstClr val="white"/>
                </a:solidFill>
                <a:latin typeface="Mongolian Baiti" panose="03000500000000000000" pitchFamily="66" charset="0"/>
                <a:cs typeface="Mongolian Baiti" panose="03000500000000000000" pitchFamily="66" charset="0"/>
              </a:rPr>
              <a:t>income donors only. </a:t>
            </a:r>
          </a:p>
          <a:p>
            <a:pPr marL="274320" lvl="1" indent="0">
              <a:spcBef>
                <a:spcPts val="600"/>
              </a:spcBef>
              <a:buClrTx/>
              <a:buSzPct val="100000"/>
              <a:buNone/>
            </a:pPr>
            <a:endParaRPr lang="en-US" sz="2000" dirty="0">
              <a:solidFill>
                <a:prstClr val="white"/>
              </a:solidFill>
              <a:latin typeface="Mongolian Baiti" panose="03000500000000000000" pitchFamily="66" charset="0"/>
              <a:cs typeface="Mongolian Baiti" panose="03000500000000000000" pitchFamily="66" charset="0"/>
            </a:endParaRPr>
          </a:p>
          <a:p>
            <a:endParaRPr lang="en-US" dirty="0"/>
          </a:p>
        </p:txBody>
      </p:sp>
    </p:spTree>
    <p:extLst>
      <p:ext uri="{BB962C8B-B14F-4D97-AF65-F5344CB8AC3E}">
        <p14:creationId xmlns:p14="http://schemas.microsoft.com/office/powerpoint/2010/main" val="91397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Charitable giving - positives</a:t>
            </a:r>
          </a:p>
        </p:txBody>
      </p:sp>
      <p:sp>
        <p:nvSpPr>
          <p:cNvPr id="3" name="Content Placeholder 2"/>
          <p:cNvSpPr>
            <a:spLocks noGrp="1"/>
          </p:cNvSpPr>
          <p:nvPr>
            <p:ph idx="1"/>
          </p:nvPr>
        </p:nvSpPr>
        <p:spPr/>
        <p:txBody>
          <a:bodyPr/>
          <a:lstStyle/>
          <a:p>
            <a:pPr marL="548640" lvl="1" indent="-274320">
              <a:spcBef>
                <a:spcPts val="600"/>
              </a:spcBef>
              <a:buClrTx/>
              <a:buSzPct val="100000"/>
              <a:buFont typeface="Consolas" pitchFamily="49" charset="0"/>
              <a:buChar char="–"/>
            </a:pPr>
            <a:r>
              <a:rPr lang="en-US" sz="2800" dirty="0">
                <a:latin typeface="Mongolian Baiti" panose="03000500000000000000" pitchFamily="66" charset="0"/>
                <a:cs typeface="Mongolian Baiti" panose="03000500000000000000" pitchFamily="66" charset="0"/>
              </a:rPr>
              <a:t>The percentage limitation on deductions for cash contributions is increased from 50% of a </a:t>
            </a:r>
            <a:r>
              <a:rPr lang="en-US" sz="2800" dirty="0" smtClean="0">
                <a:latin typeface="Mongolian Baiti" panose="03000500000000000000" pitchFamily="66" charset="0"/>
                <a:cs typeface="Mongolian Baiti" panose="03000500000000000000" pitchFamily="66" charset="0"/>
              </a:rPr>
              <a:t>Client’s </a:t>
            </a:r>
            <a:r>
              <a:rPr lang="en-US" sz="2800" dirty="0">
                <a:latin typeface="Mongolian Baiti" panose="03000500000000000000" pitchFamily="66" charset="0"/>
                <a:cs typeface="Mongolian Baiti" panose="03000500000000000000" pitchFamily="66" charset="0"/>
              </a:rPr>
              <a:t>adjusted gross income to 60% of the </a:t>
            </a:r>
            <a:r>
              <a:rPr lang="en-US" sz="2800" dirty="0" smtClean="0">
                <a:latin typeface="Mongolian Baiti" panose="03000500000000000000" pitchFamily="66" charset="0"/>
                <a:cs typeface="Mongolian Baiti" panose="03000500000000000000" pitchFamily="66" charset="0"/>
              </a:rPr>
              <a:t>Client’s </a:t>
            </a:r>
            <a:r>
              <a:rPr lang="en-US" sz="2800" dirty="0">
                <a:latin typeface="Mongolian Baiti" panose="03000500000000000000" pitchFamily="66" charset="0"/>
                <a:cs typeface="Mongolian Baiti" panose="03000500000000000000" pitchFamily="66" charset="0"/>
              </a:rPr>
              <a:t>adjusted gross income. </a:t>
            </a:r>
            <a:endParaRPr lang="en-US" sz="2800" dirty="0" smtClean="0">
              <a:latin typeface="Mongolian Baiti" panose="03000500000000000000" pitchFamily="66" charset="0"/>
              <a:cs typeface="Mongolian Baiti" panose="03000500000000000000" pitchFamily="66" charset="0"/>
            </a:endParaRPr>
          </a:p>
          <a:p>
            <a:pPr marL="548640" lvl="1" indent="-274320">
              <a:spcBef>
                <a:spcPts val="600"/>
              </a:spcBef>
              <a:buClrTx/>
              <a:buSzPct val="100000"/>
              <a:buFont typeface="Consolas" pitchFamily="49" charset="0"/>
              <a:buChar char="–"/>
            </a:pPr>
            <a:endParaRPr lang="en-US" sz="2800" dirty="0">
              <a:latin typeface="Mongolian Baiti" panose="03000500000000000000" pitchFamily="66" charset="0"/>
              <a:cs typeface="Mongolian Baiti" panose="03000500000000000000" pitchFamily="66" charset="0"/>
            </a:endParaRPr>
          </a:p>
          <a:p>
            <a:endParaRPr lang="en-US" dirty="0"/>
          </a:p>
        </p:txBody>
      </p:sp>
      <p:pic>
        <p:nvPicPr>
          <p:cNvPr id="4" name="Picture 3" descr="La positività paga? | Plutonia Experimen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200400"/>
            <a:ext cx="1981200" cy="2311400"/>
          </a:xfrm>
          <a:prstGeom prst="rect">
            <a:avLst/>
          </a:prstGeom>
        </p:spPr>
      </p:pic>
    </p:spTree>
    <p:extLst>
      <p:ext uri="{BB962C8B-B14F-4D97-AF65-F5344CB8AC3E}">
        <p14:creationId xmlns:p14="http://schemas.microsoft.com/office/powerpoint/2010/main" val="47655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Charitable giving - positives</a:t>
            </a:r>
          </a:p>
        </p:txBody>
      </p:sp>
      <p:sp>
        <p:nvSpPr>
          <p:cNvPr id="3" name="Content Placeholder 2"/>
          <p:cNvSpPr>
            <a:spLocks noGrp="1"/>
          </p:cNvSpPr>
          <p:nvPr>
            <p:ph idx="1"/>
          </p:nvPr>
        </p:nvSpPr>
        <p:spPr/>
        <p:txBody>
          <a:bodyPr/>
          <a:lstStyle/>
          <a:p>
            <a:pPr marL="548640" lvl="1" indent="-274320">
              <a:spcBef>
                <a:spcPts val="600"/>
              </a:spcBef>
              <a:buClrTx/>
              <a:buSzPct val="100000"/>
              <a:buFont typeface="Consolas" pitchFamily="49" charset="0"/>
              <a:buChar char="–"/>
            </a:pPr>
            <a:r>
              <a:rPr lang="en-US" sz="3200" dirty="0" smtClean="0">
                <a:latin typeface="Mongolian Baiti" panose="03000500000000000000" pitchFamily="66" charset="0"/>
                <a:cs typeface="Mongolian Baiti" panose="03000500000000000000" pitchFamily="66" charset="0"/>
              </a:rPr>
              <a:t>Clients will </a:t>
            </a:r>
            <a:r>
              <a:rPr lang="en-US" sz="3200" dirty="0">
                <a:latin typeface="Mongolian Baiti" panose="03000500000000000000" pitchFamily="66" charset="0"/>
                <a:cs typeface="Mongolian Baiti" panose="03000500000000000000" pitchFamily="66" charset="0"/>
              </a:rPr>
              <a:t>still itemize</a:t>
            </a:r>
          </a:p>
          <a:p>
            <a:pPr marL="777240" lvl="2" indent="-228600">
              <a:spcBef>
                <a:spcPts val="600"/>
              </a:spcBef>
              <a:buClrTx/>
              <a:buSzPct val="100000"/>
              <a:buFont typeface="Arial" pitchFamily="34" charset="0"/>
              <a:buChar char="▪"/>
            </a:pPr>
            <a:r>
              <a:rPr lang="en-US" sz="3200" dirty="0">
                <a:latin typeface="Mongolian Baiti" panose="03000500000000000000" pitchFamily="66" charset="0"/>
                <a:cs typeface="Mongolian Baiti" panose="03000500000000000000" pitchFamily="66" charset="0"/>
              </a:rPr>
              <a:t>Charitable deduction may actually be more powerful for those who are losing money on real estate taxes. </a:t>
            </a:r>
          </a:p>
          <a:p>
            <a:pPr marL="777240" lvl="2" indent="-228600">
              <a:spcBef>
                <a:spcPts val="600"/>
              </a:spcBef>
              <a:buClrTx/>
              <a:buSzPct val="100000"/>
              <a:buFont typeface="Arial" pitchFamily="34" charset="0"/>
              <a:buChar char="▪"/>
            </a:pPr>
            <a:r>
              <a:rPr lang="en-US" sz="3200" dirty="0" smtClean="0">
                <a:latin typeface="Mongolian Baiti" panose="03000500000000000000" pitchFamily="66" charset="0"/>
                <a:cs typeface="Mongolian Baiti" panose="03000500000000000000" pitchFamily="66" charset="0"/>
              </a:rPr>
              <a:t>You </a:t>
            </a:r>
            <a:r>
              <a:rPr lang="en-US" sz="3200" dirty="0" smtClean="0">
                <a:latin typeface="Mongolian Baiti" panose="03000500000000000000" pitchFamily="66" charset="0"/>
                <a:cs typeface="Mongolian Baiti" panose="03000500000000000000" pitchFamily="66" charset="0"/>
              </a:rPr>
              <a:t>may </a:t>
            </a:r>
            <a:r>
              <a:rPr lang="en-US" sz="3200" dirty="0">
                <a:latin typeface="Mongolian Baiti" panose="03000500000000000000" pitchFamily="66" charset="0"/>
                <a:cs typeface="Mongolian Baiti" panose="03000500000000000000" pitchFamily="66" charset="0"/>
              </a:rPr>
              <a:t>suggest that charitable giving be </a:t>
            </a:r>
            <a:r>
              <a:rPr lang="en-US" sz="3200" dirty="0" smtClean="0">
                <a:latin typeface="Mongolian Baiti" panose="03000500000000000000" pitchFamily="66" charset="0"/>
                <a:cs typeface="Mongolian Baiti" panose="03000500000000000000" pitchFamily="66" charset="0"/>
              </a:rPr>
              <a:t>accelerated or bunched </a:t>
            </a:r>
            <a:r>
              <a:rPr lang="en-US" sz="3200" dirty="0">
                <a:latin typeface="Mongolian Baiti" panose="03000500000000000000" pitchFamily="66" charset="0"/>
                <a:cs typeface="Mongolian Baiti" panose="03000500000000000000" pitchFamily="66" charset="0"/>
              </a:rPr>
              <a:t>to make up for lost itemized deductions</a:t>
            </a:r>
          </a:p>
          <a:p>
            <a:endParaRPr lang="en-US" dirty="0"/>
          </a:p>
        </p:txBody>
      </p:sp>
    </p:spTree>
    <p:extLst>
      <p:ext uri="{BB962C8B-B14F-4D97-AF65-F5344CB8AC3E}">
        <p14:creationId xmlns:p14="http://schemas.microsoft.com/office/powerpoint/2010/main" val="350807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GAINS TAX – ANOTHER POSITIVE</a:t>
            </a:r>
          </a:p>
        </p:txBody>
      </p:sp>
      <p:sp>
        <p:nvSpPr>
          <p:cNvPr id="3" name="Content Placeholder 2"/>
          <p:cNvSpPr>
            <a:spLocks noGrp="1"/>
          </p:cNvSpPr>
          <p:nvPr>
            <p:ph idx="1"/>
          </p:nvPr>
        </p:nvSpPr>
        <p:spPr/>
        <p:txBody>
          <a:bodyPr/>
          <a:lstStyle/>
          <a:p>
            <a:pPr marL="0" lvl="0" indent="0">
              <a:buClrTx/>
              <a:buSzPct val="100000"/>
              <a:buNone/>
            </a:pPr>
            <a:endParaRPr lang="en-US" sz="2400" dirty="0" smtClean="0">
              <a:solidFill>
                <a:schemeClr val="bg2"/>
              </a:solidFill>
              <a:latin typeface="Mongolian Baiti" panose="03000500000000000000" pitchFamily="66" charset="0"/>
              <a:cs typeface="Mongolian Baiti" panose="03000500000000000000" pitchFamily="66" charset="0"/>
            </a:endParaRPr>
          </a:p>
          <a:p>
            <a:pPr marL="0" lvl="0" indent="0">
              <a:buClrTx/>
              <a:buSzPct val="100000"/>
              <a:buNone/>
            </a:pPr>
            <a:r>
              <a:rPr lang="en-US" sz="2400" dirty="0" smtClean="0">
                <a:latin typeface="Mongolian Baiti" panose="03000500000000000000" pitchFamily="66" charset="0"/>
                <a:cs typeface="Mongolian Baiti" panose="03000500000000000000" pitchFamily="66" charset="0"/>
              </a:rPr>
              <a:t>Capital </a:t>
            </a:r>
            <a:r>
              <a:rPr lang="en-US" sz="2400" dirty="0">
                <a:latin typeface="Mongolian Baiti" panose="03000500000000000000" pitchFamily="66" charset="0"/>
                <a:cs typeface="Mongolian Baiti" panose="03000500000000000000" pitchFamily="66" charset="0"/>
              </a:rPr>
              <a:t>Gains Tax stays </a:t>
            </a:r>
            <a:r>
              <a:rPr lang="en-US" sz="2400" dirty="0" smtClean="0">
                <a:latin typeface="Mongolian Baiti" panose="03000500000000000000" pitchFamily="66" charset="0"/>
                <a:cs typeface="Mongolian Baiti" panose="03000500000000000000" pitchFamily="66" charset="0"/>
              </a:rPr>
              <a:t>same</a:t>
            </a:r>
          </a:p>
          <a:p>
            <a:pPr marL="0" lvl="0" indent="0">
              <a:buClrTx/>
              <a:buSzPct val="100000"/>
              <a:buNone/>
            </a:pPr>
            <a:r>
              <a:rPr lang="en-US" sz="2400" dirty="0" smtClean="0">
                <a:latin typeface="Mongolian Baiti" panose="03000500000000000000" pitchFamily="66" charset="0"/>
                <a:cs typeface="Mongolian Baiti" panose="03000500000000000000" pitchFamily="66" charset="0"/>
              </a:rPr>
              <a:t>POSITIVE </a:t>
            </a:r>
            <a:r>
              <a:rPr lang="en-US" sz="2400" dirty="0">
                <a:latin typeface="Mongolian Baiti" panose="03000500000000000000" pitchFamily="66" charset="0"/>
                <a:cs typeface="Mongolian Baiti" panose="03000500000000000000" pitchFamily="66" charset="0"/>
              </a:rPr>
              <a:t>for gifts of appreciated stock and gifts like charitable trusts and annuities funded with appreciated stock</a:t>
            </a:r>
            <a:endParaRPr lang="en-US" sz="2400" b="1" dirty="0">
              <a:latin typeface="Mongolian Baiti" panose="03000500000000000000" pitchFamily="66" charset="0"/>
              <a:cs typeface="Mongolian Baiti" panose="03000500000000000000" pitchFamily="66" charset="0"/>
            </a:endParaRPr>
          </a:p>
          <a:p>
            <a:endParaRPr lang="en-US" dirty="0">
              <a:solidFill>
                <a:schemeClr val="bg2"/>
              </a:solidFill>
            </a:endParaRPr>
          </a:p>
        </p:txBody>
      </p:sp>
      <p:pic>
        <p:nvPicPr>
          <p:cNvPr id="4" name="Picture 3" descr="Budgeting for &lt;strong&gt;Capital Gains&lt;/strong&gt; | Prosper Austral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3657600"/>
            <a:ext cx="3657600" cy="2743200"/>
          </a:xfrm>
          <a:prstGeom prst="rect">
            <a:avLst/>
          </a:prstGeom>
        </p:spPr>
      </p:pic>
    </p:spTree>
    <p:extLst>
      <p:ext uri="{BB962C8B-B14F-4D97-AF65-F5344CB8AC3E}">
        <p14:creationId xmlns:p14="http://schemas.microsoft.com/office/powerpoint/2010/main" val="223905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IRA ROLLOVERS - IMPORTANT</a:t>
            </a:r>
          </a:p>
        </p:txBody>
      </p:sp>
      <p:sp>
        <p:nvSpPr>
          <p:cNvPr id="3" name="Content Placeholder 2"/>
          <p:cNvSpPr>
            <a:spLocks noGrp="1"/>
          </p:cNvSpPr>
          <p:nvPr>
            <p:ph idx="1"/>
          </p:nvPr>
        </p:nvSpPr>
        <p:spPr/>
        <p:txBody>
          <a:bodyPr/>
          <a:lstStyle/>
          <a:p>
            <a:pPr marL="274320" lvl="0" indent="-274320">
              <a:buClrTx/>
              <a:buSzPct val="100000"/>
              <a:buFont typeface="Arial" pitchFamily="34" charset="0"/>
              <a:buChar char="▪"/>
            </a:pPr>
            <a:r>
              <a:rPr lang="en-US" sz="2400" dirty="0">
                <a:latin typeface="Mongolian Baiti" panose="03000500000000000000" pitchFamily="66" charset="0"/>
                <a:cs typeface="Mongolian Baiti" panose="03000500000000000000" pitchFamily="66" charset="0"/>
              </a:rPr>
              <a:t>The IRA rollover is particularly valuable for a </a:t>
            </a:r>
            <a:r>
              <a:rPr lang="en-US" sz="2400" dirty="0" smtClean="0">
                <a:latin typeface="Mongolian Baiti" panose="03000500000000000000" pitchFamily="66" charset="0"/>
                <a:cs typeface="Mongolian Baiti" panose="03000500000000000000" pitchFamily="66" charset="0"/>
              </a:rPr>
              <a:t>Client </a:t>
            </a:r>
            <a:r>
              <a:rPr lang="en-US" sz="2400" dirty="0">
                <a:latin typeface="Mongolian Baiti" panose="03000500000000000000" pitchFamily="66" charset="0"/>
                <a:cs typeface="Mongolian Baiti" panose="03000500000000000000" pitchFamily="66" charset="0"/>
              </a:rPr>
              <a:t>over 70 1/2 who does not itemize income tax deductions. </a:t>
            </a:r>
          </a:p>
          <a:p>
            <a:pPr marL="274320" lvl="0" indent="-274320">
              <a:buClrTx/>
              <a:buSzPct val="100000"/>
              <a:buFont typeface="Arial" pitchFamily="34" charset="0"/>
              <a:buChar char="▪"/>
            </a:pPr>
            <a:r>
              <a:rPr lang="en-US" sz="2400" dirty="0">
                <a:latin typeface="Mongolian Baiti" panose="03000500000000000000" pitchFamily="66" charset="0"/>
                <a:cs typeface="Mongolian Baiti" panose="03000500000000000000" pitchFamily="66" charset="0"/>
              </a:rPr>
              <a:t>With no ability to deduct charitable contributions, this </a:t>
            </a:r>
            <a:r>
              <a:rPr lang="en-US" sz="2400" dirty="0" smtClean="0">
                <a:latin typeface="Mongolian Baiti" panose="03000500000000000000" pitchFamily="66" charset="0"/>
                <a:cs typeface="Mongolian Baiti" panose="03000500000000000000" pitchFamily="66" charset="0"/>
              </a:rPr>
              <a:t>Client </a:t>
            </a:r>
            <a:r>
              <a:rPr lang="en-US" sz="2400" dirty="0">
                <a:latin typeface="Mongolian Baiti" panose="03000500000000000000" pitchFamily="66" charset="0"/>
                <a:cs typeface="Mongolian Baiti" panose="03000500000000000000" pitchFamily="66" charset="0"/>
              </a:rPr>
              <a:t>typically receives no tax benefit from a gift to charity. </a:t>
            </a:r>
          </a:p>
          <a:p>
            <a:pPr marL="274320" lvl="0" indent="-274320">
              <a:buClrTx/>
              <a:buSzPct val="100000"/>
              <a:buFont typeface="Arial" pitchFamily="34" charset="0"/>
              <a:buChar char="▪"/>
            </a:pPr>
            <a:r>
              <a:rPr lang="en-US" sz="2400" dirty="0">
                <a:latin typeface="Mongolian Baiti" panose="03000500000000000000" pitchFamily="66" charset="0"/>
                <a:cs typeface="Mongolian Baiti" panose="03000500000000000000" pitchFamily="66" charset="0"/>
              </a:rPr>
              <a:t>Any IRA withdrawal is subject to income tax even if it is donated to charity. </a:t>
            </a:r>
          </a:p>
          <a:p>
            <a:pPr marL="274320" lvl="0" indent="-274320">
              <a:buClrTx/>
              <a:buSzPct val="100000"/>
              <a:buFont typeface="Arial" pitchFamily="34" charset="0"/>
              <a:buChar char="▪"/>
            </a:pPr>
            <a:r>
              <a:rPr lang="en-US" sz="2400" dirty="0">
                <a:latin typeface="Mongolian Baiti" panose="03000500000000000000" pitchFamily="66" charset="0"/>
                <a:cs typeface="Mongolian Baiti" panose="03000500000000000000" pitchFamily="66" charset="0"/>
              </a:rPr>
              <a:t>The IRA rollover gift keeps the IRA money off of the tax return, eliminating the tax on the withdrawal.</a:t>
            </a:r>
          </a:p>
          <a:p>
            <a:pPr marL="0" lvl="0" indent="0">
              <a:buClrTx/>
              <a:buSzPct val="100000"/>
              <a:buNone/>
            </a:pPr>
            <a:endParaRPr lang="en-US" sz="2400" dirty="0">
              <a:solidFill>
                <a:prstClr val="white"/>
              </a:solidFill>
              <a:latin typeface="Corbel"/>
              <a:cs typeface="+mn-cs"/>
            </a:endParaRPr>
          </a:p>
          <a:p>
            <a:endParaRPr lang="en-US" dirty="0"/>
          </a:p>
        </p:txBody>
      </p:sp>
      <p:pic>
        <p:nvPicPr>
          <p:cNvPr id="4" name="Picture 3" descr="Retirement | Saving for retirement We have made this imag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8600" y="4572000"/>
            <a:ext cx="4114800" cy="1842091"/>
          </a:xfrm>
          <a:prstGeom prst="rect">
            <a:avLst/>
          </a:prstGeom>
        </p:spPr>
      </p:pic>
    </p:spTree>
    <p:extLst>
      <p:ext uri="{BB962C8B-B14F-4D97-AF65-F5344CB8AC3E}">
        <p14:creationId xmlns:p14="http://schemas.microsoft.com/office/powerpoint/2010/main" val="74697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DONOR</a:t>
            </a:r>
            <a:r>
              <a:rPr lang="en-US" dirty="0" smtClean="0"/>
              <a:t> </a:t>
            </a:r>
            <a:r>
              <a:rPr lang="en-US" dirty="0"/>
              <a:t>ADVISED FUNDS</a:t>
            </a:r>
          </a:p>
        </p:txBody>
      </p:sp>
      <p:sp>
        <p:nvSpPr>
          <p:cNvPr id="3" name="Content Placeholder 2"/>
          <p:cNvSpPr>
            <a:spLocks noGrp="1"/>
          </p:cNvSpPr>
          <p:nvPr>
            <p:ph idx="1"/>
          </p:nvPr>
        </p:nvSpPr>
        <p:spPr/>
        <p:txBody>
          <a:bodyPr/>
          <a:lstStyle/>
          <a:p>
            <a:pPr marL="0" lvl="0" indent="0">
              <a:spcBef>
                <a:spcPts val="0"/>
              </a:spcBef>
              <a:buClrTx/>
              <a:buNone/>
            </a:pPr>
            <a:endParaRPr lang="en-US" sz="2400" dirty="0">
              <a:latin typeface="Mongolian Baiti" panose="03000500000000000000" pitchFamily="66" charset="0"/>
              <a:cs typeface="Mongolian Baiti" panose="03000500000000000000" pitchFamily="66" charset="0"/>
            </a:endParaRPr>
          </a:p>
          <a:p>
            <a:pPr marL="0" lvl="0" indent="0">
              <a:spcBef>
                <a:spcPts val="0"/>
              </a:spcBef>
              <a:buClrTx/>
              <a:buNone/>
            </a:pPr>
            <a:r>
              <a:rPr lang="en-US" sz="2400" dirty="0">
                <a:latin typeface="Mongolian Baiti" panose="03000500000000000000" pitchFamily="66" charset="0"/>
                <a:cs typeface="Mongolian Baiti" panose="03000500000000000000" pitchFamily="66" charset="0"/>
              </a:rPr>
              <a:t>Revenue ruling from IRS in December </a:t>
            </a:r>
            <a:r>
              <a:rPr lang="en-US" sz="2400" dirty="0" smtClean="0">
                <a:latin typeface="Mongolian Baiti" panose="03000500000000000000" pitchFamily="66" charset="0"/>
                <a:cs typeface="Mongolian Baiti" panose="03000500000000000000" pitchFamily="66" charset="0"/>
              </a:rPr>
              <a:t>2017 stated </a:t>
            </a:r>
            <a:r>
              <a:rPr lang="en-US" sz="2400" dirty="0">
                <a:latin typeface="Mongolian Baiti" panose="03000500000000000000" pitchFamily="66" charset="0"/>
                <a:cs typeface="Mongolian Baiti" panose="03000500000000000000" pitchFamily="66" charset="0"/>
              </a:rPr>
              <a:t>that:</a:t>
            </a:r>
          </a:p>
          <a:p>
            <a:pPr marL="0" lvl="0" indent="0">
              <a:spcBef>
                <a:spcPts val="0"/>
              </a:spcBef>
              <a:buClrTx/>
              <a:buNone/>
            </a:pPr>
            <a:endParaRPr lang="en-US" sz="2400" dirty="0">
              <a:latin typeface="Mongolian Baiti" panose="03000500000000000000" pitchFamily="66" charset="0"/>
              <a:cs typeface="Mongolian Baiti" panose="03000500000000000000" pitchFamily="66" charset="0"/>
            </a:endParaRPr>
          </a:p>
          <a:p>
            <a:pPr marL="0" lvl="0" indent="0">
              <a:spcBef>
                <a:spcPts val="0"/>
              </a:spcBef>
              <a:buClrTx/>
              <a:buNone/>
            </a:pPr>
            <a:r>
              <a:rPr lang="en-US" sz="2400" dirty="0">
                <a:latin typeface="Mongolian Baiti" panose="03000500000000000000" pitchFamily="66" charset="0"/>
                <a:cs typeface="Mongolian Baiti" panose="03000500000000000000" pitchFamily="66" charset="0"/>
              </a:rPr>
              <a:t>	</a:t>
            </a:r>
            <a:r>
              <a:rPr lang="en-US" sz="2400" dirty="0" smtClean="0">
                <a:latin typeface="Mongolian Baiti" panose="03000500000000000000" pitchFamily="66" charset="0"/>
                <a:cs typeface="Mongolian Baiti" panose="03000500000000000000" pitchFamily="66" charset="0"/>
              </a:rPr>
              <a:t>1.Client </a:t>
            </a:r>
            <a:r>
              <a:rPr lang="en-US" sz="2400" dirty="0">
                <a:latin typeface="Mongolian Baiti" panose="03000500000000000000" pitchFamily="66" charset="0"/>
                <a:cs typeface="Mongolian Baiti" panose="03000500000000000000" pitchFamily="66" charset="0"/>
              </a:rPr>
              <a:t>advised fund payments could be used for pledge payments</a:t>
            </a:r>
          </a:p>
          <a:p>
            <a:pPr marL="0" lvl="0" indent="0">
              <a:spcBef>
                <a:spcPts val="0"/>
              </a:spcBef>
              <a:buClrTx/>
              <a:buNone/>
            </a:pPr>
            <a:endParaRPr lang="en-US" sz="2400" dirty="0">
              <a:latin typeface="Mongolian Baiti" panose="03000500000000000000" pitchFamily="66" charset="0"/>
              <a:cs typeface="Mongolian Baiti" panose="03000500000000000000" pitchFamily="66" charset="0"/>
            </a:endParaRPr>
          </a:p>
          <a:p>
            <a:pPr marL="0" lvl="0" indent="0">
              <a:spcBef>
                <a:spcPts val="0"/>
              </a:spcBef>
              <a:buClrTx/>
              <a:buNone/>
            </a:pPr>
            <a:r>
              <a:rPr lang="en-US" sz="2400" dirty="0">
                <a:latin typeface="Mongolian Baiti" panose="03000500000000000000" pitchFamily="66" charset="0"/>
                <a:cs typeface="Mongolian Baiti" panose="03000500000000000000" pitchFamily="66" charset="0"/>
              </a:rPr>
              <a:t>	2.Letter accompanying gift could not reference the pledge</a:t>
            </a:r>
          </a:p>
          <a:p>
            <a:pPr marL="0" lvl="0" indent="0">
              <a:spcBef>
                <a:spcPts val="0"/>
              </a:spcBef>
              <a:buClrTx/>
              <a:buNone/>
            </a:pPr>
            <a:endParaRPr lang="en-US" sz="2400" dirty="0">
              <a:latin typeface="Mongolian Baiti" panose="03000500000000000000" pitchFamily="66" charset="0"/>
              <a:cs typeface="Mongolian Baiti" panose="03000500000000000000" pitchFamily="66" charset="0"/>
            </a:endParaRPr>
          </a:p>
          <a:p>
            <a:pPr marL="0" lvl="0" indent="0">
              <a:spcBef>
                <a:spcPts val="0"/>
              </a:spcBef>
              <a:buClrTx/>
              <a:buNone/>
            </a:pPr>
            <a:r>
              <a:rPr lang="en-US" sz="2400" dirty="0">
                <a:latin typeface="Mongolian Baiti" panose="03000500000000000000" pitchFamily="66" charset="0"/>
                <a:cs typeface="Mongolian Baiti" panose="03000500000000000000" pitchFamily="66" charset="0"/>
              </a:rPr>
              <a:t>	3.No additional income tax deduction can be given</a:t>
            </a:r>
          </a:p>
          <a:p>
            <a:pPr marL="0" lvl="0" indent="0">
              <a:spcBef>
                <a:spcPts val="0"/>
              </a:spcBef>
              <a:buClrTx/>
              <a:buNone/>
            </a:pPr>
            <a:endParaRPr lang="en-US" sz="2400" dirty="0">
              <a:latin typeface="Mongolian Baiti" panose="03000500000000000000" pitchFamily="66" charset="0"/>
              <a:cs typeface="Mongolian Baiti" panose="03000500000000000000" pitchFamily="66" charset="0"/>
            </a:endParaRPr>
          </a:p>
          <a:p>
            <a:pPr marL="0" lvl="0" indent="0">
              <a:spcBef>
                <a:spcPts val="0"/>
              </a:spcBef>
              <a:buClrTx/>
              <a:buNone/>
            </a:pPr>
            <a:r>
              <a:rPr lang="en-US" sz="2400" dirty="0">
                <a:latin typeface="Mongolian Baiti" panose="03000500000000000000" pitchFamily="66" charset="0"/>
                <a:cs typeface="Mongolian Baiti" panose="03000500000000000000" pitchFamily="66" charset="0"/>
              </a:rPr>
              <a:t>	4. No incidental benefit</a:t>
            </a:r>
          </a:p>
          <a:p>
            <a:endParaRPr lang="en-US" dirty="0"/>
          </a:p>
        </p:txBody>
      </p:sp>
      <p:pic>
        <p:nvPicPr>
          <p:cNvPr id="4" name="Picture 3" descr="My &lt;strong&gt;Pledge&lt;/strong&gt; of Allegiance | Bill's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212" y="249936"/>
            <a:ext cx="2438400" cy="2548128"/>
          </a:xfrm>
          <a:prstGeom prst="rect">
            <a:avLst/>
          </a:prstGeom>
        </p:spPr>
      </p:pic>
    </p:spTree>
    <p:extLst>
      <p:ext uri="{BB962C8B-B14F-4D97-AF65-F5344CB8AC3E}">
        <p14:creationId xmlns:p14="http://schemas.microsoft.com/office/powerpoint/2010/main" val="151223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BEQUESTS</a:t>
            </a:r>
            <a:endParaRPr lang="en-US" dirty="0"/>
          </a:p>
        </p:txBody>
      </p:sp>
      <p:sp>
        <p:nvSpPr>
          <p:cNvPr id="3" name="Content Placeholder 2"/>
          <p:cNvSpPr>
            <a:spLocks noGrp="1"/>
          </p:cNvSpPr>
          <p:nvPr>
            <p:ph idx="1"/>
          </p:nvPr>
        </p:nvSpPr>
        <p:spPr/>
        <p:txBody>
          <a:bodyPr/>
          <a:lstStyle/>
          <a:p>
            <a:r>
              <a:rPr lang="en-US" sz="1800" dirty="0">
                <a:latin typeface="Times New Roman" panose="02020603050405020304" pitchFamily="18" charset="0"/>
                <a:cs typeface="Times New Roman" panose="02020603050405020304" pitchFamily="18" charset="0"/>
              </a:rPr>
              <a:t>These may take the following forms:</a:t>
            </a:r>
          </a:p>
          <a:p>
            <a:pPr lvl="1"/>
            <a:r>
              <a:rPr lang="en-US" dirty="0">
                <a:latin typeface="Times New Roman" panose="02020603050405020304" pitchFamily="18" charset="0"/>
                <a:cs typeface="Times New Roman" panose="02020603050405020304" pitchFamily="18" charset="0"/>
              </a:rPr>
              <a:t>Will or Trust: specific, residual</a:t>
            </a:r>
          </a:p>
          <a:p>
            <a:pPr lvl="1"/>
            <a:r>
              <a:rPr lang="en-US" dirty="0">
                <a:latin typeface="Times New Roman" panose="02020603050405020304" pitchFamily="18" charset="0"/>
                <a:cs typeface="Times New Roman" panose="02020603050405020304" pitchFamily="18" charset="0"/>
              </a:rPr>
              <a:t>Payable on death accounts</a:t>
            </a:r>
          </a:p>
          <a:p>
            <a:pPr lvl="1"/>
            <a:r>
              <a:rPr lang="en-US" dirty="0">
                <a:latin typeface="Times New Roman" panose="02020603050405020304" pitchFamily="18" charset="0"/>
                <a:cs typeface="Times New Roman" panose="02020603050405020304" pitchFamily="18" charset="0"/>
              </a:rPr>
              <a:t>Commercial annuity designation</a:t>
            </a:r>
          </a:p>
          <a:p>
            <a:pPr lvl="1"/>
            <a:r>
              <a:rPr lang="en-US" dirty="0">
                <a:latin typeface="Times New Roman" panose="02020603050405020304" pitchFamily="18" charset="0"/>
                <a:cs typeface="Times New Roman" panose="02020603050405020304" pitchFamily="18" charset="0"/>
              </a:rPr>
              <a:t>Life Insurance designation</a:t>
            </a:r>
          </a:p>
          <a:p>
            <a:pPr lvl="1"/>
            <a:r>
              <a:rPr lang="en-US" dirty="0">
                <a:latin typeface="Times New Roman" panose="02020603050405020304" pitchFamily="18" charset="0"/>
                <a:cs typeface="Times New Roman" panose="02020603050405020304" pitchFamily="18" charset="0"/>
              </a:rPr>
              <a:t>Retirement Benefits </a:t>
            </a:r>
          </a:p>
          <a:p>
            <a:pPr lvl="2">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Saves heirs from burden of paying income tax on distributions from retirement accounts</a:t>
            </a:r>
          </a:p>
          <a:p>
            <a:pPr marL="0" indent="0">
              <a:buNone/>
            </a:pPr>
            <a:endParaRPr lang="en-US" dirty="0"/>
          </a:p>
        </p:txBody>
      </p:sp>
    </p:spTree>
    <p:extLst>
      <p:ext uri="{BB962C8B-B14F-4D97-AF65-F5344CB8AC3E}">
        <p14:creationId xmlns:p14="http://schemas.microsoft.com/office/powerpoint/2010/main" val="240358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ustom 3">
      <a:dk1>
        <a:srgbClr val="1A4F6F"/>
      </a:dk1>
      <a:lt1>
        <a:sysClr val="window" lastClr="FFFFFF"/>
      </a:lt1>
      <a:dk2>
        <a:srgbClr val="000000"/>
      </a:dk2>
      <a:lt2>
        <a:srgbClr val="F2F2F2"/>
      </a:lt2>
      <a:accent1>
        <a:srgbClr val="4296AC"/>
      </a:accent1>
      <a:accent2>
        <a:srgbClr val="DB5601"/>
      </a:accent2>
      <a:accent3>
        <a:srgbClr val="C3BE1C"/>
      </a:accent3>
      <a:accent4>
        <a:srgbClr val="969890"/>
      </a:accent4>
      <a:accent5>
        <a:srgbClr val="68AFBC"/>
      </a:accent5>
      <a:accent6>
        <a:srgbClr val="1A4F6F"/>
      </a:accent6>
      <a:hlink>
        <a:srgbClr val="DB5601"/>
      </a:hlink>
      <a:folHlink>
        <a:srgbClr val="96989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0</TotalTime>
  <Words>1332</Words>
  <Application>Microsoft Office PowerPoint</Application>
  <PresentationFormat>Widescreen</PresentationFormat>
  <Paragraphs>187</Paragraphs>
  <Slides>27</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2019-04-26T13:24:00Z</dcterms:created>
  <dcterms:modified xsi:type="dcterms:W3CDTF">2019-04-26T13:24:00Z</dcterms:modified>
</cp:coreProperties>
</file>