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7" r:id="rId6"/>
    <p:sldId id="268" r:id="rId7"/>
    <p:sldId id="269" r:id="rId8"/>
    <p:sldId id="270" r:id="rId9"/>
    <p:sldId id="271" r:id="rId10"/>
    <p:sldId id="272" r:id="rId11"/>
    <p:sldId id="273" r:id="rId12"/>
    <p:sldId id="279" r:id="rId13"/>
    <p:sldId id="264" r:id="rId14"/>
    <p:sldId id="265" r:id="rId15"/>
    <p:sldId id="266" r:id="rId16"/>
    <p:sldId id="274" r:id="rId17"/>
    <p:sldId id="275" r:id="rId18"/>
    <p:sldId id="276" r:id="rId19"/>
    <p:sldId id="277" r:id="rId20"/>
    <p:sldId id="280" r:id="rId21"/>
    <p:sldId id="278"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3" autoAdjust="0"/>
    <p:restoredTop sz="94660"/>
  </p:normalViewPr>
  <p:slideViewPr>
    <p:cSldViewPr snapToGrid="0">
      <p:cViewPr varScale="1">
        <p:scale>
          <a:sx n="67" d="100"/>
          <a:sy n="67" d="100"/>
        </p:scale>
        <p:origin x="60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5/3/2023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5/3/2023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5/3/2023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5/3/2023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5/3/2023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5/3/2023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5/3/2023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5/3/2023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5/3/2023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5/3/2023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5/3/2023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5/3/2023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5/3/2023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5/3/2023</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5/3/2023</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D955E-DCE6-4D29-B727-374AF96F7521}"/>
              </a:ext>
            </a:extLst>
          </p:cNvPr>
          <p:cNvSpPr>
            <a:spLocks noGrp="1"/>
          </p:cNvSpPr>
          <p:nvPr>
            <p:ph type="ctrTitle"/>
          </p:nvPr>
        </p:nvSpPr>
        <p:spPr/>
        <p:txBody>
          <a:bodyPr/>
          <a:lstStyle/>
          <a:p>
            <a:r>
              <a:rPr lang="en-US" dirty="0"/>
              <a:t>The Challenge of Estate Planning in Uncertain Times</a:t>
            </a:r>
          </a:p>
        </p:txBody>
      </p:sp>
      <p:sp>
        <p:nvSpPr>
          <p:cNvPr id="3" name="Subtitle 2">
            <a:extLst>
              <a:ext uri="{FF2B5EF4-FFF2-40B4-BE49-F238E27FC236}">
                <a16:creationId xmlns:a16="http://schemas.microsoft.com/office/drawing/2014/main" id="{D10D5E3D-C787-4843-BA3A-10CC62F85D4B}"/>
              </a:ext>
            </a:extLst>
          </p:cNvPr>
          <p:cNvSpPr>
            <a:spLocks noGrp="1"/>
          </p:cNvSpPr>
          <p:nvPr>
            <p:ph type="subTitle" idx="1"/>
          </p:nvPr>
        </p:nvSpPr>
        <p:spPr>
          <a:xfrm>
            <a:off x="810001" y="5280846"/>
            <a:ext cx="10572000" cy="683725"/>
          </a:xfrm>
        </p:spPr>
        <p:txBody>
          <a:bodyPr>
            <a:normAutofit/>
          </a:bodyPr>
          <a:lstStyle/>
          <a:p>
            <a:r>
              <a:rPr lang="en-US" dirty="0"/>
              <a:t>Presented By: John M. Harpootian, Esq. 401-455-9800 John@PH-EstPlan.com</a:t>
            </a:r>
          </a:p>
          <a:p>
            <a:endParaRPr lang="en-US" dirty="0"/>
          </a:p>
        </p:txBody>
      </p:sp>
    </p:spTree>
    <p:extLst>
      <p:ext uri="{BB962C8B-B14F-4D97-AF65-F5344CB8AC3E}">
        <p14:creationId xmlns:p14="http://schemas.microsoft.com/office/powerpoint/2010/main" val="362386607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209C3-B5A7-BB0F-D35C-D30233413E89}"/>
              </a:ext>
            </a:extLst>
          </p:cNvPr>
          <p:cNvSpPr>
            <a:spLocks noGrp="1"/>
          </p:cNvSpPr>
          <p:nvPr>
            <p:ph type="title"/>
          </p:nvPr>
        </p:nvSpPr>
        <p:spPr/>
        <p:txBody>
          <a:bodyPr/>
          <a:lstStyle/>
          <a:p>
            <a:r>
              <a:rPr lang="en-US" dirty="0"/>
              <a:t>Limitations on GST Exempt Trusts</a:t>
            </a:r>
          </a:p>
        </p:txBody>
      </p:sp>
      <p:sp>
        <p:nvSpPr>
          <p:cNvPr id="3" name="Content Placeholder 2">
            <a:extLst>
              <a:ext uri="{FF2B5EF4-FFF2-40B4-BE49-F238E27FC236}">
                <a16:creationId xmlns:a16="http://schemas.microsoft.com/office/drawing/2014/main" id="{7FC6EAE2-1B0B-6233-AC99-8C4853CC727D}"/>
              </a:ext>
            </a:extLst>
          </p:cNvPr>
          <p:cNvSpPr>
            <a:spLocks noGrp="1"/>
          </p:cNvSpPr>
          <p:nvPr>
            <p:ph idx="1"/>
          </p:nvPr>
        </p:nvSpPr>
        <p:spPr/>
        <p:txBody>
          <a:bodyPr/>
          <a:lstStyle/>
          <a:p>
            <a:pPr marL="0" indent="0">
              <a:buNone/>
            </a:pPr>
            <a:r>
              <a:rPr lang="en-US" dirty="0"/>
              <a:t> 1.  Multi-Generational “Dynasty” Trusts are the target.</a:t>
            </a:r>
          </a:p>
          <a:p>
            <a:pPr marL="0" indent="0">
              <a:buNone/>
            </a:pPr>
            <a:r>
              <a:rPr lang="en-US" dirty="0"/>
              <a:t> 2.  Typically, wealthy people want their wealth to be in a “Family Bank” for as long as they have family living.  By allocating GST exemption to gifts, life insurance premiums and deathtime transfers, we can make a dynastic trust escape estate tax for an unlimited number of generations.</a:t>
            </a:r>
          </a:p>
          <a:p>
            <a:pPr marL="0" indent="0">
              <a:buNone/>
            </a:pPr>
            <a:r>
              <a:rPr lang="en-US" dirty="0"/>
              <a:t>  3.  The Greenbook proposals limit the GST exemption to just 2 generations below the grantor, meaning to children and grandchildren and NOT to great-grandchildren and beyond.</a:t>
            </a:r>
          </a:p>
          <a:p>
            <a:pPr marL="0" indent="0">
              <a:buNone/>
            </a:pPr>
            <a:r>
              <a:rPr lang="en-US" dirty="0"/>
              <a:t>  4.  If enacted, this provision is retroactive, so there is nothing that can be done to plan for it.</a:t>
            </a:r>
          </a:p>
          <a:p>
            <a:pPr marL="0" indent="0">
              <a:buNone/>
            </a:pPr>
            <a:r>
              <a:rPr lang="en-US" dirty="0"/>
              <a:t> </a:t>
            </a:r>
          </a:p>
        </p:txBody>
      </p:sp>
    </p:spTree>
    <p:extLst>
      <p:ext uri="{BB962C8B-B14F-4D97-AF65-F5344CB8AC3E}">
        <p14:creationId xmlns:p14="http://schemas.microsoft.com/office/powerpoint/2010/main" val="2582179510"/>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F8819-7BD6-ED71-DCCD-68B895E4C69E}"/>
              </a:ext>
            </a:extLst>
          </p:cNvPr>
          <p:cNvSpPr>
            <a:spLocks noGrp="1"/>
          </p:cNvSpPr>
          <p:nvPr>
            <p:ph type="title"/>
          </p:nvPr>
        </p:nvSpPr>
        <p:spPr/>
        <p:txBody>
          <a:bodyPr/>
          <a:lstStyle/>
          <a:p>
            <a:r>
              <a:rPr lang="en-US" dirty="0"/>
              <a:t>New and “Improved” Tax Administration</a:t>
            </a:r>
          </a:p>
        </p:txBody>
      </p:sp>
      <p:sp>
        <p:nvSpPr>
          <p:cNvPr id="3" name="Content Placeholder 2">
            <a:extLst>
              <a:ext uri="{FF2B5EF4-FFF2-40B4-BE49-F238E27FC236}">
                <a16:creationId xmlns:a16="http://schemas.microsoft.com/office/drawing/2014/main" id="{B6CF5181-8F03-FE74-EA6B-D7CA93DEF6E9}"/>
              </a:ext>
            </a:extLst>
          </p:cNvPr>
          <p:cNvSpPr>
            <a:spLocks noGrp="1"/>
          </p:cNvSpPr>
          <p:nvPr>
            <p:ph idx="1"/>
          </p:nvPr>
        </p:nvSpPr>
        <p:spPr/>
        <p:txBody>
          <a:bodyPr/>
          <a:lstStyle/>
          <a:p>
            <a:r>
              <a:rPr lang="en-US" dirty="0"/>
              <a:t>Special Use Valuation reduction for farms and ranches (currently $1.31 million) would be increased to $13 million.  This is useful for farms that are in high value areas such as beachfront farms.</a:t>
            </a:r>
          </a:p>
          <a:p>
            <a:r>
              <a:rPr lang="en-US" dirty="0"/>
              <a:t>All estates are subject to a 10 year lien for estate and gift tax due.  This lien would be automatically extended if the taxpayer entered into any deferral or installment payment plan for the tax.</a:t>
            </a:r>
          </a:p>
          <a:p>
            <a:r>
              <a:rPr lang="en-US" dirty="0"/>
              <a:t>All trusts valued at over $300,000, or gross income of over $10,000, would be required to file with the IRS an “annual report” stating the name of the grantor, the trustee, the TIN and an estimate of the value of the trust.  WHY?  All of this information is already reported on a 1041!</a:t>
            </a:r>
          </a:p>
        </p:txBody>
      </p:sp>
    </p:spTree>
    <p:extLst>
      <p:ext uri="{BB962C8B-B14F-4D97-AF65-F5344CB8AC3E}">
        <p14:creationId xmlns:p14="http://schemas.microsoft.com/office/powerpoint/2010/main" val="794552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314F9-094B-6D82-C600-A0FEE5A7BFDC}"/>
              </a:ext>
            </a:extLst>
          </p:cNvPr>
          <p:cNvSpPr>
            <a:spLocks noGrp="1"/>
          </p:cNvSpPr>
          <p:nvPr>
            <p:ph type="title"/>
          </p:nvPr>
        </p:nvSpPr>
        <p:spPr/>
        <p:txBody>
          <a:bodyPr/>
          <a:lstStyle/>
          <a:p>
            <a:r>
              <a:rPr lang="en-US" dirty="0"/>
              <a:t>Charitable Lead Annuity Trust (CLAT)</a:t>
            </a:r>
          </a:p>
        </p:txBody>
      </p:sp>
      <p:sp>
        <p:nvSpPr>
          <p:cNvPr id="3" name="Content Placeholder 2">
            <a:extLst>
              <a:ext uri="{FF2B5EF4-FFF2-40B4-BE49-F238E27FC236}">
                <a16:creationId xmlns:a16="http://schemas.microsoft.com/office/drawing/2014/main" id="{D54C504C-4665-04B9-2D17-E5289E97E21F}"/>
              </a:ext>
            </a:extLst>
          </p:cNvPr>
          <p:cNvSpPr>
            <a:spLocks noGrp="1"/>
          </p:cNvSpPr>
          <p:nvPr>
            <p:ph idx="1"/>
          </p:nvPr>
        </p:nvSpPr>
        <p:spPr/>
        <p:txBody>
          <a:bodyPr/>
          <a:lstStyle/>
          <a:p>
            <a:r>
              <a:rPr lang="en-US" dirty="0"/>
              <a:t>Proposal to require that annuity payments must be a level, fixed amount over the term of the CLAT.</a:t>
            </a:r>
          </a:p>
          <a:p>
            <a:r>
              <a:rPr lang="en-US" dirty="0"/>
              <a:t>The value of the remainder interest must be at least 10% of the value of the assets used to fund the CLAT at the beginning.</a:t>
            </a:r>
          </a:p>
          <a:p>
            <a:r>
              <a:rPr lang="en-US" dirty="0"/>
              <a:t>Idea here is to limit the reversion benefit to the grantor or the grantor’s family at the end of the charitable lead term.</a:t>
            </a:r>
          </a:p>
        </p:txBody>
      </p:sp>
    </p:spTree>
    <p:extLst>
      <p:ext uri="{BB962C8B-B14F-4D97-AF65-F5344CB8AC3E}">
        <p14:creationId xmlns:p14="http://schemas.microsoft.com/office/powerpoint/2010/main" val="84342066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AB9C0-391B-4008-A3AC-4E799B993B07}"/>
              </a:ext>
            </a:extLst>
          </p:cNvPr>
          <p:cNvSpPr>
            <a:spLocks noGrp="1"/>
          </p:cNvSpPr>
          <p:nvPr>
            <p:ph type="title"/>
          </p:nvPr>
        </p:nvSpPr>
        <p:spPr/>
        <p:txBody>
          <a:bodyPr/>
          <a:lstStyle/>
          <a:p>
            <a:r>
              <a:rPr lang="en-US" dirty="0"/>
              <a:t>Will Any of This Become Law?</a:t>
            </a:r>
          </a:p>
        </p:txBody>
      </p:sp>
      <p:sp>
        <p:nvSpPr>
          <p:cNvPr id="3" name="Content Placeholder 2">
            <a:extLst>
              <a:ext uri="{FF2B5EF4-FFF2-40B4-BE49-F238E27FC236}">
                <a16:creationId xmlns:a16="http://schemas.microsoft.com/office/drawing/2014/main" id="{99677D4B-6EF8-472A-8CB8-B7124C6D04D2}"/>
              </a:ext>
            </a:extLst>
          </p:cNvPr>
          <p:cNvSpPr>
            <a:spLocks noGrp="1"/>
          </p:cNvSpPr>
          <p:nvPr>
            <p:ph idx="1"/>
          </p:nvPr>
        </p:nvSpPr>
        <p:spPr/>
        <p:txBody>
          <a:bodyPr/>
          <a:lstStyle/>
          <a:p>
            <a:r>
              <a:rPr lang="en-US" dirty="0"/>
              <a:t>This is anyone’s guess, but here are the facts:</a:t>
            </a:r>
          </a:p>
          <a:p>
            <a:r>
              <a:rPr lang="en-US" dirty="0"/>
              <a:t>The Republicans control the House by only 4 seats.  If they lose 2 votes, the it is certainly possible for some of the proposals to pass.  We got a hint of this last week when the debt ceiling proposals passed the House, but not with unanimous Republican support.</a:t>
            </a:r>
          </a:p>
          <a:p>
            <a:r>
              <a:rPr lang="en-US" dirty="0"/>
              <a:t>The Democrats control the Senate by one seat.  Thus, if 2 Democrats vote with the Republicans, nothing passes.  There is a high likelihood that at least 2 Democrats will not vote for these proposals.</a:t>
            </a:r>
          </a:p>
          <a:p>
            <a:r>
              <a:rPr lang="en-US" dirty="0"/>
              <a:t> The 2023 Greenbook is essentially a reworking of the Democrats’ “wish list” on estate and gift taxes of the last 30 years.</a:t>
            </a:r>
          </a:p>
        </p:txBody>
      </p:sp>
    </p:spTree>
    <p:extLst>
      <p:ext uri="{BB962C8B-B14F-4D97-AF65-F5344CB8AC3E}">
        <p14:creationId xmlns:p14="http://schemas.microsoft.com/office/powerpoint/2010/main" val="34438695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AF495-2FF9-4097-A2D6-1CAEA6B48FDF}"/>
              </a:ext>
            </a:extLst>
          </p:cNvPr>
          <p:cNvSpPr>
            <a:spLocks noGrp="1"/>
          </p:cNvSpPr>
          <p:nvPr>
            <p:ph type="title"/>
          </p:nvPr>
        </p:nvSpPr>
        <p:spPr/>
        <p:txBody>
          <a:bodyPr/>
          <a:lstStyle/>
          <a:p>
            <a:r>
              <a:rPr lang="en-US" dirty="0"/>
              <a:t>A Bipartisan Compromise, Perhaps?</a:t>
            </a:r>
          </a:p>
        </p:txBody>
      </p:sp>
      <p:sp>
        <p:nvSpPr>
          <p:cNvPr id="3" name="Content Placeholder 2">
            <a:extLst>
              <a:ext uri="{FF2B5EF4-FFF2-40B4-BE49-F238E27FC236}">
                <a16:creationId xmlns:a16="http://schemas.microsoft.com/office/drawing/2014/main" id="{E873CF9B-B7F8-4893-8BCC-4042E446F205}"/>
              </a:ext>
            </a:extLst>
          </p:cNvPr>
          <p:cNvSpPr>
            <a:spLocks noGrp="1"/>
          </p:cNvSpPr>
          <p:nvPr>
            <p:ph idx="1"/>
          </p:nvPr>
        </p:nvSpPr>
        <p:spPr/>
        <p:txBody>
          <a:bodyPr>
            <a:normAutofit/>
          </a:bodyPr>
          <a:lstStyle/>
          <a:p>
            <a:r>
              <a:rPr lang="en-US" dirty="0"/>
              <a:t>The motivation for a bipartisan compromise is possible due to the debt ceiling negotiations.</a:t>
            </a:r>
          </a:p>
          <a:p>
            <a:r>
              <a:rPr lang="en-US" dirty="0"/>
              <a:t>A compromise MAY include:</a:t>
            </a:r>
          </a:p>
          <a:p>
            <a:r>
              <a:rPr lang="en-US" dirty="0"/>
              <a:t>Keep the exemption where it is and increase the rates; perhaps graduated rates of 40%, 45%, 50%, 55%, 60% and 65%?  Higher marginal rates raise the most revenue.  Lowering the exemption raises next to no revenue relative to total expenditures.</a:t>
            </a:r>
          </a:p>
          <a:p>
            <a:r>
              <a:rPr lang="en-US" dirty="0"/>
              <a:t>Restricting the effectiveness of GRATs.</a:t>
            </a:r>
          </a:p>
          <a:p>
            <a:r>
              <a:rPr lang="en-US" dirty="0"/>
              <a:t>Eliminating valuation discounts for FLPs.</a:t>
            </a:r>
          </a:p>
          <a:p>
            <a:r>
              <a:rPr lang="en-US" dirty="0"/>
              <a:t>Bringing back carryover basis again.</a:t>
            </a:r>
          </a:p>
          <a:p>
            <a:endParaRPr lang="en-US" dirty="0"/>
          </a:p>
        </p:txBody>
      </p:sp>
    </p:spTree>
    <p:extLst>
      <p:ext uri="{BB962C8B-B14F-4D97-AF65-F5344CB8AC3E}">
        <p14:creationId xmlns:p14="http://schemas.microsoft.com/office/powerpoint/2010/main" val="301485895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9EF16-C580-437A-90BF-32D884D34F41}"/>
              </a:ext>
            </a:extLst>
          </p:cNvPr>
          <p:cNvSpPr>
            <a:spLocks noGrp="1"/>
          </p:cNvSpPr>
          <p:nvPr>
            <p:ph type="title"/>
          </p:nvPr>
        </p:nvSpPr>
        <p:spPr/>
        <p:txBody>
          <a:bodyPr/>
          <a:lstStyle/>
          <a:p>
            <a:r>
              <a:rPr lang="en-US" dirty="0"/>
              <a:t>Estate Planning to Do Now</a:t>
            </a:r>
          </a:p>
        </p:txBody>
      </p:sp>
      <p:sp>
        <p:nvSpPr>
          <p:cNvPr id="3" name="Content Placeholder 2">
            <a:extLst>
              <a:ext uri="{FF2B5EF4-FFF2-40B4-BE49-F238E27FC236}">
                <a16:creationId xmlns:a16="http://schemas.microsoft.com/office/drawing/2014/main" id="{9DFB5256-0E0E-4306-9B5A-60EC3AC5348D}"/>
              </a:ext>
            </a:extLst>
          </p:cNvPr>
          <p:cNvSpPr>
            <a:spLocks noGrp="1"/>
          </p:cNvSpPr>
          <p:nvPr>
            <p:ph idx="1"/>
          </p:nvPr>
        </p:nvSpPr>
        <p:spPr/>
        <p:txBody>
          <a:bodyPr/>
          <a:lstStyle/>
          <a:p>
            <a:r>
              <a:rPr lang="en-US" dirty="0"/>
              <a:t>Fund ILITs with cash to fund future premiums and allocate GST exemption.</a:t>
            </a:r>
          </a:p>
          <a:p>
            <a:r>
              <a:rPr lang="en-US" dirty="0"/>
              <a:t>Set up a GRAT for closely held business interests.</a:t>
            </a:r>
          </a:p>
          <a:p>
            <a:r>
              <a:rPr lang="en-US" dirty="0"/>
              <a:t>Explore an IDGT for the sale of appreciating assets for a promissory note to “freeze” value.</a:t>
            </a:r>
          </a:p>
        </p:txBody>
      </p:sp>
    </p:spTree>
    <p:extLst>
      <p:ext uri="{BB962C8B-B14F-4D97-AF65-F5344CB8AC3E}">
        <p14:creationId xmlns:p14="http://schemas.microsoft.com/office/powerpoint/2010/main" val="11238372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53A325-25D2-83FE-DC20-98A87CDA5FFA}"/>
              </a:ext>
            </a:extLst>
          </p:cNvPr>
          <p:cNvSpPr>
            <a:spLocks noGrp="1"/>
          </p:cNvSpPr>
          <p:nvPr>
            <p:ph type="title"/>
          </p:nvPr>
        </p:nvSpPr>
        <p:spPr/>
        <p:txBody>
          <a:bodyPr/>
          <a:lstStyle/>
          <a:p>
            <a:r>
              <a:rPr lang="en-US" dirty="0"/>
              <a:t>IRA Beneficiary Designations Under the SECURE Act</a:t>
            </a:r>
          </a:p>
        </p:txBody>
      </p:sp>
      <p:sp>
        <p:nvSpPr>
          <p:cNvPr id="3" name="Content Placeholder 2">
            <a:extLst>
              <a:ext uri="{FF2B5EF4-FFF2-40B4-BE49-F238E27FC236}">
                <a16:creationId xmlns:a16="http://schemas.microsoft.com/office/drawing/2014/main" id="{85E1F198-EBB6-A0BC-F1E9-907B12CDD348}"/>
              </a:ext>
            </a:extLst>
          </p:cNvPr>
          <p:cNvSpPr>
            <a:spLocks noGrp="1"/>
          </p:cNvSpPr>
          <p:nvPr>
            <p:ph idx="1"/>
          </p:nvPr>
        </p:nvSpPr>
        <p:spPr/>
        <p:txBody>
          <a:bodyPr>
            <a:normAutofit lnSpcReduction="10000"/>
          </a:bodyPr>
          <a:lstStyle/>
          <a:p>
            <a:r>
              <a:rPr lang="en-US" dirty="0"/>
              <a:t>The Setting Every Community Up for Retirement Enhancement Act was passed by Congress in 2019.  It can best be described as a solution in search of a problem.</a:t>
            </a:r>
          </a:p>
          <a:p>
            <a:r>
              <a:rPr lang="en-US" dirty="0"/>
              <a:t>On February 24, 2022, the Treasury issue proposed regulations on the SECURE Act which made matters worse.</a:t>
            </a:r>
          </a:p>
          <a:p>
            <a:r>
              <a:rPr lang="en-US" dirty="0"/>
              <a:t>Here are the basics that all of us advisors need to know when advising clients with any qualified plan assets:</a:t>
            </a:r>
          </a:p>
          <a:p>
            <a:r>
              <a:rPr lang="en-US" dirty="0"/>
              <a:t>There are 3 types of beneficiaries of qualified plans.</a:t>
            </a:r>
          </a:p>
          <a:p>
            <a:r>
              <a:rPr lang="en-US" dirty="0"/>
              <a:t>Eligible Designated Beneficiary.</a:t>
            </a:r>
          </a:p>
          <a:p>
            <a:r>
              <a:rPr lang="en-US" dirty="0"/>
              <a:t>Qualified Designated Beneficiary.</a:t>
            </a:r>
          </a:p>
          <a:p>
            <a:r>
              <a:rPr lang="en-US" dirty="0"/>
              <a:t>No Designated Beneficiary.</a:t>
            </a:r>
          </a:p>
          <a:p>
            <a:endParaRPr lang="en-US" dirty="0"/>
          </a:p>
        </p:txBody>
      </p:sp>
    </p:spTree>
    <p:extLst>
      <p:ext uri="{BB962C8B-B14F-4D97-AF65-F5344CB8AC3E}">
        <p14:creationId xmlns:p14="http://schemas.microsoft.com/office/powerpoint/2010/main" val="14288218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B898E-4222-9612-4EB5-C7B5B9555D9E}"/>
              </a:ext>
            </a:extLst>
          </p:cNvPr>
          <p:cNvSpPr>
            <a:spLocks noGrp="1"/>
          </p:cNvSpPr>
          <p:nvPr>
            <p:ph type="title"/>
          </p:nvPr>
        </p:nvSpPr>
        <p:spPr/>
        <p:txBody>
          <a:bodyPr/>
          <a:lstStyle/>
          <a:p>
            <a:r>
              <a:rPr lang="en-US" dirty="0"/>
              <a:t>Beneficiary Designations</a:t>
            </a:r>
          </a:p>
        </p:txBody>
      </p:sp>
      <p:sp>
        <p:nvSpPr>
          <p:cNvPr id="3" name="Content Placeholder 2">
            <a:extLst>
              <a:ext uri="{FF2B5EF4-FFF2-40B4-BE49-F238E27FC236}">
                <a16:creationId xmlns:a16="http://schemas.microsoft.com/office/drawing/2014/main" id="{0F011347-C05E-E8CC-5552-83FC4ACFF094}"/>
              </a:ext>
            </a:extLst>
          </p:cNvPr>
          <p:cNvSpPr>
            <a:spLocks noGrp="1"/>
          </p:cNvSpPr>
          <p:nvPr>
            <p:ph idx="1"/>
          </p:nvPr>
        </p:nvSpPr>
        <p:spPr/>
        <p:txBody>
          <a:bodyPr/>
          <a:lstStyle/>
          <a:p>
            <a:r>
              <a:rPr lang="en-US" dirty="0"/>
              <a:t>The spouse of the participant is able to do a rollover IRA and take RMDs over his/her lifetime.  A spouse is an Eligible Beneficiary.</a:t>
            </a:r>
          </a:p>
          <a:p>
            <a:r>
              <a:rPr lang="en-US" dirty="0"/>
              <a:t>A Qualified Beneficiary is a person who is not a spouse or a person under age 21.  If the participant died BEFORE attaining the age of RMDs (70.5 or 72), then the beneficiaries must take all distributions within 10 years.  If AFTER, then distributions are made over the life expectancy of the beneficiary, but ALL distributions must be made within 10 years.</a:t>
            </a:r>
          </a:p>
          <a:p>
            <a:r>
              <a:rPr lang="en-US" dirty="0"/>
              <a:t>Where there is no Qualified Beneficiary (payable to the Estate) and death is BEFORE RMDs, then the estate must take distributions within 5 years.  If AFTER, then within 10 years.</a:t>
            </a:r>
          </a:p>
          <a:p>
            <a:r>
              <a:rPr lang="en-US" dirty="0"/>
              <a:t>These same rules apply to conduit trusts for the benefit of Eligible and Qualified Beneficiaries.</a:t>
            </a:r>
          </a:p>
          <a:p>
            <a:endParaRPr lang="en-US" dirty="0"/>
          </a:p>
        </p:txBody>
      </p:sp>
    </p:spTree>
    <p:extLst>
      <p:ext uri="{BB962C8B-B14F-4D97-AF65-F5344CB8AC3E}">
        <p14:creationId xmlns:p14="http://schemas.microsoft.com/office/powerpoint/2010/main" val="4099933162"/>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444C4-E372-C7E9-9AAC-11C54B903410}"/>
              </a:ext>
            </a:extLst>
          </p:cNvPr>
          <p:cNvSpPr>
            <a:spLocks noGrp="1"/>
          </p:cNvSpPr>
          <p:nvPr>
            <p:ph type="title"/>
          </p:nvPr>
        </p:nvSpPr>
        <p:spPr/>
        <p:txBody>
          <a:bodyPr/>
          <a:lstStyle/>
          <a:p>
            <a:r>
              <a:rPr lang="en-US" dirty="0"/>
              <a:t>What About a QTIP?</a:t>
            </a:r>
          </a:p>
        </p:txBody>
      </p:sp>
      <p:sp>
        <p:nvSpPr>
          <p:cNvPr id="3" name="Content Placeholder 2">
            <a:extLst>
              <a:ext uri="{FF2B5EF4-FFF2-40B4-BE49-F238E27FC236}">
                <a16:creationId xmlns:a16="http://schemas.microsoft.com/office/drawing/2014/main" id="{681D2DE1-CD92-4688-F536-EF29345CD91B}"/>
              </a:ext>
            </a:extLst>
          </p:cNvPr>
          <p:cNvSpPr>
            <a:spLocks noGrp="1"/>
          </p:cNvSpPr>
          <p:nvPr>
            <p:ph idx="1"/>
          </p:nvPr>
        </p:nvSpPr>
        <p:spPr/>
        <p:txBody>
          <a:bodyPr/>
          <a:lstStyle/>
          <a:p>
            <a:r>
              <a:rPr lang="en-US" dirty="0"/>
              <a:t>A Qualified Terminable Interest Property Trust can be the Eligible Beneficiary of a qualified plan on a strict conduit basis for the benefit of a surviving spouse.</a:t>
            </a:r>
          </a:p>
          <a:p>
            <a:r>
              <a:rPr lang="en-US" dirty="0"/>
              <a:t>The Qualified Plan will qualify for the marital deduction against the estate tax.</a:t>
            </a:r>
          </a:p>
          <a:p>
            <a:r>
              <a:rPr lang="en-US" dirty="0"/>
              <a:t>The decedent’s children can be the remainder beneficiaries of the QTIP as Qualified Beneficiaries subject to the 10-year rule.</a:t>
            </a:r>
          </a:p>
        </p:txBody>
      </p:sp>
    </p:spTree>
    <p:extLst>
      <p:ext uri="{BB962C8B-B14F-4D97-AF65-F5344CB8AC3E}">
        <p14:creationId xmlns:p14="http://schemas.microsoft.com/office/powerpoint/2010/main" val="27330819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3FF94-D51E-AC91-9643-D8BAEA18F5A2}"/>
              </a:ext>
            </a:extLst>
          </p:cNvPr>
          <p:cNvSpPr>
            <a:spLocks noGrp="1"/>
          </p:cNvSpPr>
          <p:nvPr>
            <p:ph type="title"/>
          </p:nvPr>
        </p:nvSpPr>
        <p:spPr/>
        <p:txBody>
          <a:bodyPr/>
          <a:lstStyle/>
          <a:p>
            <a:r>
              <a:rPr lang="en-US" dirty="0"/>
              <a:t>And What About Grandchildren?</a:t>
            </a:r>
          </a:p>
        </p:txBody>
      </p:sp>
      <p:sp>
        <p:nvSpPr>
          <p:cNvPr id="3" name="Content Placeholder 2">
            <a:extLst>
              <a:ext uri="{FF2B5EF4-FFF2-40B4-BE49-F238E27FC236}">
                <a16:creationId xmlns:a16="http://schemas.microsoft.com/office/drawing/2014/main" id="{4B3BCFCD-9E9F-6023-C101-6022FB0D8018}"/>
              </a:ext>
            </a:extLst>
          </p:cNvPr>
          <p:cNvSpPr>
            <a:spLocks noGrp="1"/>
          </p:cNvSpPr>
          <p:nvPr>
            <p:ph idx="1"/>
          </p:nvPr>
        </p:nvSpPr>
        <p:spPr/>
        <p:txBody>
          <a:bodyPr/>
          <a:lstStyle/>
          <a:p>
            <a:r>
              <a:rPr lang="en-US" dirty="0"/>
              <a:t>Grandparents that want to make their grandchildren the beneficiary of their qualified plans should seriously consider doing a Roth conversion first so that the 10-year RMD will not apply to withdrawals by the grandchildren.</a:t>
            </a:r>
          </a:p>
        </p:txBody>
      </p:sp>
    </p:spTree>
    <p:extLst>
      <p:ext uri="{BB962C8B-B14F-4D97-AF65-F5344CB8AC3E}">
        <p14:creationId xmlns:p14="http://schemas.microsoft.com/office/powerpoint/2010/main" val="145770689"/>
      </p:ext>
    </p:extLst>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EA01A-0B72-49C0-B7B0-B1BE12422875}"/>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5D586E4E-29DB-49BE-8ED7-B85E0CF4E207}"/>
              </a:ext>
            </a:extLst>
          </p:cNvPr>
          <p:cNvSpPr>
            <a:spLocks noGrp="1"/>
          </p:cNvSpPr>
          <p:nvPr>
            <p:ph idx="1"/>
          </p:nvPr>
        </p:nvSpPr>
        <p:spPr/>
        <p:txBody>
          <a:bodyPr>
            <a:normAutofit fontScale="85000" lnSpcReduction="20000"/>
          </a:bodyPr>
          <a:lstStyle/>
          <a:p>
            <a:r>
              <a:rPr lang="en-US" dirty="0"/>
              <a:t>As professionals who counsel our clients on their wealth and taxes, certainty in the law is what gives us the most credibility.</a:t>
            </a:r>
          </a:p>
          <a:p>
            <a:r>
              <a:rPr lang="en-US" dirty="0"/>
              <a:t>When asked “what do you recommend?” the last thing clients what to hear back is…well, that depends…</a:t>
            </a:r>
          </a:p>
          <a:p>
            <a:r>
              <a:rPr lang="en-US" dirty="0"/>
              <a:t>Last year, we talked about the potential for dramatic changes in tax law that would affect our advice to clients with the election of Biden as President and with the Democrats in control of the House and the Senate.</a:t>
            </a:r>
          </a:p>
          <a:p>
            <a:r>
              <a:rPr lang="en-US" dirty="0"/>
              <a:t>President Biden, in his 2022 proposals, laid out a complicated web of proposals that were matched by an equally complicated web of bills introduced the House and Senate, which raised income taxes, capital gains taxes, estate taxes, gift taxes and generation-skipping transfer taxes.</a:t>
            </a:r>
          </a:p>
          <a:p>
            <a:r>
              <a:rPr lang="en-US" dirty="0"/>
              <a:t>None of those proposals passed in 2022, but you know what happens to old proposals—they get reworked and proposed again!!</a:t>
            </a:r>
          </a:p>
          <a:p>
            <a:r>
              <a:rPr lang="en-US" dirty="0"/>
              <a:t>On March 9, 2023, the Treasury released “General Explanations of the Administration’s Fiscal Year 2024 Revenue Proposals”  most commonly known as the Greenbook.</a:t>
            </a:r>
          </a:p>
          <a:p>
            <a:r>
              <a:rPr lang="en-US" dirty="0"/>
              <a:t>Today, we will review the proposals, handicap the likelihood of passage, and outline some options as to how to plan now for what might happen. </a:t>
            </a:r>
          </a:p>
        </p:txBody>
      </p:sp>
    </p:spTree>
    <p:extLst>
      <p:ext uri="{BB962C8B-B14F-4D97-AF65-F5344CB8AC3E}">
        <p14:creationId xmlns:p14="http://schemas.microsoft.com/office/powerpoint/2010/main" val="1844713396"/>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7C367-919A-3B02-A54B-EA9ABBD1675B}"/>
              </a:ext>
            </a:extLst>
          </p:cNvPr>
          <p:cNvSpPr>
            <a:spLocks noGrp="1"/>
          </p:cNvSpPr>
          <p:nvPr>
            <p:ph type="title"/>
          </p:nvPr>
        </p:nvSpPr>
        <p:spPr/>
        <p:txBody>
          <a:bodyPr/>
          <a:lstStyle/>
          <a:p>
            <a:r>
              <a:rPr lang="en-US" dirty="0"/>
              <a:t>SECURE 2.0</a:t>
            </a:r>
          </a:p>
        </p:txBody>
      </p:sp>
      <p:sp>
        <p:nvSpPr>
          <p:cNvPr id="3" name="Content Placeholder 2">
            <a:extLst>
              <a:ext uri="{FF2B5EF4-FFF2-40B4-BE49-F238E27FC236}">
                <a16:creationId xmlns:a16="http://schemas.microsoft.com/office/drawing/2014/main" id="{0D8C276D-5626-4F55-45CC-53D2104684D2}"/>
              </a:ext>
            </a:extLst>
          </p:cNvPr>
          <p:cNvSpPr>
            <a:spLocks noGrp="1"/>
          </p:cNvSpPr>
          <p:nvPr>
            <p:ph idx="1"/>
          </p:nvPr>
        </p:nvSpPr>
        <p:spPr/>
        <p:txBody>
          <a:bodyPr/>
          <a:lstStyle/>
          <a:p>
            <a:r>
              <a:rPr lang="en-US" dirty="0"/>
              <a:t>On December 29, 2022, President Biden signed the Consolidated Appropriations Act of 2023 which contained the SECURE 2.0 Act of 2022.</a:t>
            </a:r>
          </a:p>
          <a:p>
            <a:r>
              <a:rPr lang="en-US" dirty="0"/>
              <a:t>It changes the RMD rules again. Age 73 is the beginning date for those  who turn 72 in 2023 or later.</a:t>
            </a:r>
          </a:p>
          <a:p>
            <a:r>
              <a:rPr lang="en-US" dirty="0"/>
              <a:t>For those who turn 74 in 2033 or later RMDs must begin at age 75.</a:t>
            </a:r>
          </a:p>
          <a:p>
            <a:r>
              <a:rPr lang="en-US" dirty="0"/>
              <a:t>Permits gifts to charity from an IRA to Charitable Remainder Trust or Charitable Gift Annuity.</a:t>
            </a:r>
          </a:p>
        </p:txBody>
      </p:sp>
    </p:spTree>
    <p:extLst>
      <p:ext uri="{BB962C8B-B14F-4D97-AF65-F5344CB8AC3E}">
        <p14:creationId xmlns:p14="http://schemas.microsoft.com/office/powerpoint/2010/main" val="4169846616"/>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BE119-DE9F-FA96-BF64-62B1968EBEB8}"/>
              </a:ext>
            </a:extLst>
          </p:cNvPr>
          <p:cNvSpPr>
            <a:spLocks noGrp="1"/>
          </p:cNvSpPr>
          <p:nvPr>
            <p:ph type="ctrTitle"/>
          </p:nvPr>
        </p:nvSpPr>
        <p:spPr/>
        <p:txBody>
          <a:bodyPr/>
          <a:lstStyle/>
          <a:p>
            <a:r>
              <a:rPr lang="en-US" dirty="0"/>
              <a:t>The Challenge of Estate Planning in Uncertain Times</a:t>
            </a:r>
          </a:p>
        </p:txBody>
      </p:sp>
      <p:sp>
        <p:nvSpPr>
          <p:cNvPr id="3" name="Subtitle 2">
            <a:extLst>
              <a:ext uri="{FF2B5EF4-FFF2-40B4-BE49-F238E27FC236}">
                <a16:creationId xmlns:a16="http://schemas.microsoft.com/office/drawing/2014/main" id="{086219B1-1114-B715-820B-FA6B6381FC39}"/>
              </a:ext>
            </a:extLst>
          </p:cNvPr>
          <p:cNvSpPr>
            <a:spLocks noGrp="1"/>
          </p:cNvSpPr>
          <p:nvPr>
            <p:ph type="subTitle" idx="1"/>
          </p:nvPr>
        </p:nvSpPr>
        <p:spPr/>
        <p:txBody>
          <a:bodyPr/>
          <a:lstStyle/>
          <a:p>
            <a:r>
              <a:rPr lang="en-US" dirty="0"/>
              <a:t>John M. Harpootian, Esq. 401-455-9800 John@PH-EstPlan.com</a:t>
            </a:r>
          </a:p>
        </p:txBody>
      </p:sp>
    </p:spTree>
    <p:extLst>
      <p:ext uri="{BB962C8B-B14F-4D97-AF65-F5344CB8AC3E}">
        <p14:creationId xmlns:p14="http://schemas.microsoft.com/office/powerpoint/2010/main" val="22453365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507EA-2FF3-46CC-A207-B6D2E3925A73}"/>
              </a:ext>
            </a:extLst>
          </p:cNvPr>
          <p:cNvSpPr>
            <a:spLocks noGrp="1"/>
          </p:cNvSpPr>
          <p:nvPr>
            <p:ph type="title"/>
          </p:nvPr>
        </p:nvSpPr>
        <p:spPr/>
        <p:txBody>
          <a:bodyPr/>
          <a:lstStyle/>
          <a:p>
            <a:r>
              <a:rPr lang="en-US" dirty="0"/>
              <a:t>2023 Greenbook Proposals</a:t>
            </a:r>
          </a:p>
        </p:txBody>
      </p:sp>
      <p:sp>
        <p:nvSpPr>
          <p:cNvPr id="3" name="Content Placeholder 2">
            <a:extLst>
              <a:ext uri="{FF2B5EF4-FFF2-40B4-BE49-F238E27FC236}">
                <a16:creationId xmlns:a16="http://schemas.microsoft.com/office/drawing/2014/main" id="{475D8F6B-C10B-4F1E-A085-7E0F1C481DB3}"/>
              </a:ext>
            </a:extLst>
          </p:cNvPr>
          <p:cNvSpPr>
            <a:spLocks noGrp="1"/>
          </p:cNvSpPr>
          <p:nvPr>
            <p:ph idx="1"/>
          </p:nvPr>
        </p:nvSpPr>
        <p:spPr/>
        <p:txBody>
          <a:bodyPr/>
          <a:lstStyle/>
          <a:p>
            <a:r>
              <a:rPr lang="en-US" dirty="0"/>
              <a:t>There are 5 main portions of the Greenbook that affect estate planning.</a:t>
            </a:r>
          </a:p>
          <a:p>
            <a:r>
              <a:rPr lang="en-US" dirty="0"/>
              <a:t>Capital Gains are treated as realized at death and upon a gift.</a:t>
            </a:r>
          </a:p>
          <a:p>
            <a:r>
              <a:rPr lang="en-US" dirty="0"/>
              <a:t>A minimum tax on persons whose wealth exceeds $100 million.</a:t>
            </a:r>
          </a:p>
          <a:p>
            <a:r>
              <a:rPr lang="en-US" dirty="0"/>
              <a:t>A Modification of the treatment of Grantor Retained Annuity Trusts (“GRATs”) and Intentionally Defective Grantor Trusts (“IDGTs”).</a:t>
            </a:r>
          </a:p>
          <a:p>
            <a:r>
              <a:rPr lang="en-US" dirty="0"/>
              <a:t>Limiting the time that generation-skipping transfer tax exempt trust may run.</a:t>
            </a:r>
          </a:p>
          <a:p>
            <a:r>
              <a:rPr lang="en-US" dirty="0"/>
              <a:t>New and “improved” tax administration for trusts and estates.</a:t>
            </a:r>
          </a:p>
          <a:p>
            <a:r>
              <a:rPr lang="en-US" dirty="0"/>
              <a:t>Effective Date is January 1, 2024.</a:t>
            </a:r>
          </a:p>
        </p:txBody>
      </p:sp>
    </p:spTree>
    <p:extLst>
      <p:ext uri="{BB962C8B-B14F-4D97-AF65-F5344CB8AC3E}">
        <p14:creationId xmlns:p14="http://schemas.microsoft.com/office/powerpoint/2010/main" val="232604821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67378-197B-4D0A-AB2D-641308D684E2}"/>
              </a:ext>
            </a:extLst>
          </p:cNvPr>
          <p:cNvSpPr>
            <a:spLocks noGrp="1"/>
          </p:cNvSpPr>
          <p:nvPr>
            <p:ph type="title"/>
          </p:nvPr>
        </p:nvSpPr>
        <p:spPr/>
        <p:txBody>
          <a:bodyPr/>
          <a:lstStyle/>
          <a:p>
            <a:r>
              <a:rPr lang="en-US" dirty="0"/>
              <a:t>2023 Greenbook:  What is NOT included?</a:t>
            </a:r>
          </a:p>
        </p:txBody>
      </p:sp>
      <p:sp>
        <p:nvSpPr>
          <p:cNvPr id="3" name="Content Placeholder 2">
            <a:extLst>
              <a:ext uri="{FF2B5EF4-FFF2-40B4-BE49-F238E27FC236}">
                <a16:creationId xmlns:a16="http://schemas.microsoft.com/office/drawing/2014/main" id="{6265C7DF-D9C0-42E8-93CB-D3D22E1A4A11}"/>
              </a:ext>
            </a:extLst>
          </p:cNvPr>
          <p:cNvSpPr>
            <a:spLocks noGrp="1"/>
          </p:cNvSpPr>
          <p:nvPr>
            <p:ph idx="1"/>
          </p:nvPr>
        </p:nvSpPr>
        <p:spPr/>
        <p:txBody>
          <a:bodyPr/>
          <a:lstStyle/>
          <a:p>
            <a:r>
              <a:rPr lang="en-US" dirty="0"/>
              <a:t>No reduction in the estate or gift tax exclusion; meaning that the $12,920,000 indexed is law through 12/31/25.</a:t>
            </a:r>
          </a:p>
          <a:p>
            <a:r>
              <a:rPr lang="en-US" dirty="0"/>
              <a:t>The grantor trust status of Irrevocable Life Insurance Trusts (“ILIT”) is not included, thus the ILIT technique remains viable.</a:t>
            </a:r>
          </a:p>
          <a:p>
            <a:r>
              <a:rPr lang="en-US" dirty="0"/>
              <a:t>The valuation of non-business assets in family held entities such as Family Limited Partnerships (“FLP”) is not deemed to be the value of the entity.</a:t>
            </a:r>
          </a:p>
        </p:txBody>
      </p:sp>
    </p:spTree>
    <p:extLst>
      <p:ext uri="{BB962C8B-B14F-4D97-AF65-F5344CB8AC3E}">
        <p14:creationId xmlns:p14="http://schemas.microsoft.com/office/powerpoint/2010/main" val="255450733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BF0D6-827C-E191-8566-2020F2914E5A}"/>
              </a:ext>
            </a:extLst>
          </p:cNvPr>
          <p:cNvSpPr>
            <a:spLocks noGrp="1"/>
          </p:cNvSpPr>
          <p:nvPr>
            <p:ph type="title"/>
          </p:nvPr>
        </p:nvSpPr>
        <p:spPr/>
        <p:txBody>
          <a:bodyPr/>
          <a:lstStyle/>
          <a:p>
            <a:r>
              <a:rPr lang="en-US" dirty="0"/>
              <a:t>Deemed Realization of Capital Gains</a:t>
            </a:r>
          </a:p>
        </p:txBody>
      </p:sp>
      <p:sp>
        <p:nvSpPr>
          <p:cNvPr id="3" name="Content Placeholder 2">
            <a:extLst>
              <a:ext uri="{FF2B5EF4-FFF2-40B4-BE49-F238E27FC236}">
                <a16:creationId xmlns:a16="http://schemas.microsoft.com/office/drawing/2014/main" id="{6165C983-8C1B-8911-59F9-B1A57772878B}"/>
              </a:ext>
            </a:extLst>
          </p:cNvPr>
          <p:cNvSpPr>
            <a:spLocks noGrp="1"/>
          </p:cNvSpPr>
          <p:nvPr>
            <p:ph idx="1"/>
          </p:nvPr>
        </p:nvSpPr>
        <p:spPr/>
        <p:txBody>
          <a:bodyPr>
            <a:normAutofit fontScale="92500" lnSpcReduction="10000"/>
          </a:bodyPr>
          <a:lstStyle/>
          <a:p>
            <a:r>
              <a:rPr lang="en-US" dirty="0"/>
              <a:t>A transfer by gift or at death to any person other than a spouse or charity of any capital asset, other than household personal effects, (seemingly regardless of how long held) triggers a realization event of the entire gain.</a:t>
            </a:r>
          </a:p>
          <a:p>
            <a:r>
              <a:rPr lang="en-US" dirty="0"/>
              <a:t>The Federal capital gains tax is proposed to be 39.6%.</a:t>
            </a:r>
          </a:p>
          <a:p>
            <a:r>
              <a:rPr lang="en-US" dirty="0"/>
              <a:t>There is a unified exclusion of capital gains for both gifts and transfers at death of $5 million, meaning that if used during lifetime to shelter gifts, it is not available at death to shelter death time gains.</a:t>
            </a:r>
          </a:p>
          <a:p>
            <a:r>
              <a:rPr lang="en-US" dirty="0"/>
              <a:t>The exclusion is portable between spouses the same way the unused estate tax exemption is available to be used by a surviving spouse.  The net effect is that married taxpayers have $10 million of gain exclusion to utilize.</a:t>
            </a:r>
          </a:p>
          <a:p>
            <a:r>
              <a:rPr lang="en-US" dirty="0"/>
              <a:t>The capital gains tax can be deferred when the gift is of a family owned and operated business in which case the tax is due upon the sale of the company.  This election is a double-edged sword because the value of the business could go down as well as up!</a:t>
            </a:r>
          </a:p>
        </p:txBody>
      </p:sp>
    </p:spTree>
    <p:extLst>
      <p:ext uri="{BB962C8B-B14F-4D97-AF65-F5344CB8AC3E}">
        <p14:creationId xmlns:p14="http://schemas.microsoft.com/office/powerpoint/2010/main" val="64298200"/>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B9917-363D-D978-7C05-7BC6DB532B6D}"/>
              </a:ext>
            </a:extLst>
          </p:cNvPr>
          <p:cNvSpPr>
            <a:spLocks noGrp="1"/>
          </p:cNvSpPr>
          <p:nvPr>
            <p:ph type="title"/>
          </p:nvPr>
        </p:nvSpPr>
        <p:spPr/>
        <p:txBody>
          <a:bodyPr/>
          <a:lstStyle/>
          <a:p>
            <a:r>
              <a:rPr lang="en-US" dirty="0"/>
              <a:t>Wealth Tax</a:t>
            </a:r>
          </a:p>
        </p:txBody>
      </p:sp>
      <p:sp>
        <p:nvSpPr>
          <p:cNvPr id="3" name="Content Placeholder 2">
            <a:extLst>
              <a:ext uri="{FF2B5EF4-FFF2-40B4-BE49-F238E27FC236}">
                <a16:creationId xmlns:a16="http://schemas.microsoft.com/office/drawing/2014/main" id="{CAF81706-BBBF-07C7-33E9-00075BB82551}"/>
              </a:ext>
            </a:extLst>
          </p:cNvPr>
          <p:cNvSpPr>
            <a:spLocks noGrp="1"/>
          </p:cNvSpPr>
          <p:nvPr>
            <p:ph idx="1"/>
          </p:nvPr>
        </p:nvSpPr>
        <p:spPr/>
        <p:txBody>
          <a:bodyPr/>
          <a:lstStyle/>
          <a:p>
            <a:r>
              <a:rPr lang="en-US" dirty="0"/>
              <a:t>For taxpayers whose net worth is over $100 million, there is a proposed new minimum tax equal to 25% on all income and unrealized capital gains.</a:t>
            </a:r>
          </a:p>
          <a:p>
            <a:r>
              <a:rPr lang="en-US" dirty="0"/>
              <a:t>The tax can be paid in installments over 9 years.</a:t>
            </a:r>
          </a:p>
          <a:p>
            <a:r>
              <a:rPr lang="en-US" dirty="0"/>
              <a:t>Is this tax constitutional?  See the 16</a:t>
            </a:r>
            <a:r>
              <a:rPr lang="en-US" baseline="30000" dirty="0"/>
              <a:t>th</a:t>
            </a:r>
            <a:r>
              <a:rPr lang="en-US" dirty="0"/>
              <a:t> Amendment to the US Constitution added in 1913 when the federal income tax was first enacted.</a:t>
            </a:r>
          </a:p>
        </p:txBody>
      </p:sp>
    </p:spTree>
    <p:extLst>
      <p:ext uri="{BB962C8B-B14F-4D97-AF65-F5344CB8AC3E}">
        <p14:creationId xmlns:p14="http://schemas.microsoft.com/office/powerpoint/2010/main" val="25496755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93FB5-FAC9-C8D9-6CBA-5205CE402196}"/>
              </a:ext>
            </a:extLst>
          </p:cNvPr>
          <p:cNvSpPr>
            <a:spLocks noGrp="1"/>
          </p:cNvSpPr>
          <p:nvPr>
            <p:ph type="title"/>
          </p:nvPr>
        </p:nvSpPr>
        <p:spPr/>
        <p:txBody>
          <a:bodyPr/>
          <a:lstStyle/>
          <a:p>
            <a:r>
              <a:rPr lang="en-US" dirty="0"/>
              <a:t>Targeting GRATs an IDGTs</a:t>
            </a:r>
          </a:p>
        </p:txBody>
      </p:sp>
      <p:sp>
        <p:nvSpPr>
          <p:cNvPr id="3" name="Content Placeholder 2">
            <a:extLst>
              <a:ext uri="{FF2B5EF4-FFF2-40B4-BE49-F238E27FC236}">
                <a16:creationId xmlns:a16="http://schemas.microsoft.com/office/drawing/2014/main" id="{950DF070-6914-4490-A8D4-F5BE7ACECC2E}"/>
              </a:ext>
            </a:extLst>
          </p:cNvPr>
          <p:cNvSpPr>
            <a:spLocks noGrp="1"/>
          </p:cNvSpPr>
          <p:nvPr>
            <p:ph idx="1"/>
          </p:nvPr>
        </p:nvSpPr>
        <p:spPr/>
        <p:txBody>
          <a:bodyPr/>
          <a:lstStyle/>
          <a:p>
            <a:r>
              <a:rPr lang="en-US" dirty="0"/>
              <a:t>The Administration views GRATs and IDGTs as abusive.  This is despite the GRAT having been specifically legislatively created in 1990 in IRC Section 2702 (b)(1) and the IDGT essentially being facilitated by the kiddie tax under IRC Section 671.</a:t>
            </a:r>
          </a:p>
          <a:p>
            <a:r>
              <a:rPr lang="en-US" dirty="0"/>
              <a:t>GRATS would be required to have:</a:t>
            </a:r>
          </a:p>
          <a:p>
            <a:r>
              <a:rPr lang="en-US" dirty="0"/>
              <a:t>A minimum term of 10 years.</a:t>
            </a:r>
          </a:p>
          <a:p>
            <a:r>
              <a:rPr lang="en-US" dirty="0"/>
              <a:t>A maximum term of the life expectancy of the annuitant plus 10 years.</a:t>
            </a:r>
          </a:p>
          <a:p>
            <a:r>
              <a:rPr lang="en-US" dirty="0"/>
              <a:t>A ban on a declining annuity (so as to avoid a reduction in the amount includable in the estate of the grantor who dies before the term expires). </a:t>
            </a:r>
          </a:p>
          <a:p>
            <a:r>
              <a:rPr lang="en-US" dirty="0"/>
              <a:t>A minimum remainder of 25% so as to eliminate the zeroed-out GRAT.</a:t>
            </a:r>
          </a:p>
          <a:p>
            <a:r>
              <a:rPr lang="en-US" dirty="0"/>
              <a:t>A ban on the grantor re-acquiring the GRAT assets without recognizing gain or loss.</a:t>
            </a:r>
          </a:p>
        </p:txBody>
      </p:sp>
    </p:spTree>
    <p:extLst>
      <p:ext uri="{BB962C8B-B14F-4D97-AF65-F5344CB8AC3E}">
        <p14:creationId xmlns:p14="http://schemas.microsoft.com/office/powerpoint/2010/main" val="33235320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958BD-0F90-23CB-4362-9E35D666E1E5}"/>
              </a:ext>
            </a:extLst>
          </p:cNvPr>
          <p:cNvSpPr>
            <a:spLocks noGrp="1"/>
          </p:cNvSpPr>
          <p:nvPr>
            <p:ph type="title"/>
          </p:nvPr>
        </p:nvSpPr>
        <p:spPr/>
        <p:txBody>
          <a:bodyPr/>
          <a:lstStyle/>
          <a:p>
            <a:r>
              <a:rPr lang="en-US" dirty="0"/>
              <a:t>GRATs</a:t>
            </a:r>
          </a:p>
        </p:txBody>
      </p:sp>
      <p:sp>
        <p:nvSpPr>
          <p:cNvPr id="3" name="Content Placeholder 2">
            <a:extLst>
              <a:ext uri="{FF2B5EF4-FFF2-40B4-BE49-F238E27FC236}">
                <a16:creationId xmlns:a16="http://schemas.microsoft.com/office/drawing/2014/main" id="{7DA7BC46-CE90-81E3-26FD-27B5B5EF73E2}"/>
              </a:ext>
            </a:extLst>
          </p:cNvPr>
          <p:cNvSpPr>
            <a:spLocks noGrp="1"/>
          </p:cNvSpPr>
          <p:nvPr>
            <p:ph idx="1"/>
          </p:nvPr>
        </p:nvSpPr>
        <p:spPr/>
        <p:txBody>
          <a:bodyPr/>
          <a:lstStyle/>
          <a:p>
            <a:r>
              <a:rPr lang="en-US" dirty="0"/>
              <a:t>Almost always, we prefer short term, zeroed out GRATs to move the appreciation on a closely held business out of the taxable estate while still maintaining the “base” value for the grantor.</a:t>
            </a:r>
          </a:p>
          <a:p>
            <a:r>
              <a:rPr lang="en-US" dirty="0"/>
              <a:t>This is not a new technique. We have been doing a form of GRATs for 40 years and Congress codified the rules more that 30 years ago.</a:t>
            </a:r>
          </a:p>
          <a:p>
            <a:r>
              <a:rPr lang="en-US" dirty="0"/>
              <a:t>This is the time to encourage your clients to do GRATs.  The stock market may be in a state of heavy volatility for some time to come, but some closely held businesses are doing well and GRATs are a way to preserve value for both the grantor’s generation and create value for the grantor’s children.</a:t>
            </a:r>
          </a:p>
        </p:txBody>
      </p:sp>
    </p:spTree>
    <p:extLst>
      <p:ext uri="{BB962C8B-B14F-4D97-AF65-F5344CB8AC3E}">
        <p14:creationId xmlns:p14="http://schemas.microsoft.com/office/powerpoint/2010/main" val="4241717664"/>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889D5-9C79-8C16-C4CA-D81B3590B369}"/>
              </a:ext>
            </a:extLst>
          </p:cNvPr>
          <p:cNvSpPr>
            <a:spLocks noGrp="1"/>
          </p:cNvSpPr>
          <p:nvPr>
            <p:ph type="title"/>
          </p:nvPr>
        </p:nvSpPr>
        <p:spPr/>
        <p:txBody>
          <a:bodyPr/>
          <a:lstStyle/>
          <a:p>
            <a:r>
              <a:rPr lang="en-US" dirty="0"/>
              <a:t>IDGT</a:t>
            </a:r>
          </a:p>
        </p:txBody>
      </p:sp>
      <p:sp>
        <p:nvSpPr>
          <p:cNvPr id="3" name="Content Placeholder 2">
            <a:extLst>
              <a:ext uri="{FF2B5EF4-FFF2-40B4-BE49-F238E27FC236}">
                <a16:creationId xmlns:a16="http://schemas.microsoft.com/office/drawing/2014/main" id="{30293B22-CBE9-8355-F82E-7C89EDE38CCE}"/>
              </a:ext>
            </a:extLst>
          </p:cNvPr>
          <p:cNvSpPr>
            <a:spLocks noGrp="1"/>
          </p:cNvSpPr>
          <p:nvPr>
            <p:ph idx="1"/>
          </p:nvPr>
        </p:nvSpPr>
        <p:spPr/>
        <p:txBody>
          <a:bodyPr/>
          <a:lstStyle/>
          <a:p>
            <a:r>
              <a:rPr lang="en-US" dirty="0"/>
              <a:t>These did not exist before the “kiddie tax” was enacted in the 1980s as a result of Congress recognizing that wealthy taxpayers were shifting income to trusts for their low income children.  Thus, Congress passed provisions to treat the grantor as the owner of certain trusts for income tax purposes. </a:t>
            </a:r>
          </a:p>
          <a:p>
            <a:r>
              <a:rPr lang="en-US" dirty="0"/>
              <a:t>This effectively put an end to income shifting and gave birth to sales to grantor trusts.</a:t>
            </a:r>
          </a:p>
          <a:p>
            <a:r>
              <a:rPr lang="en-US" dirty="0"/>
              <a:t>The Greenbook proposal would recognize gain on a transaction between a grantor and an IDGT, thereby eliminating the benefit of an IDGT sale which otherwise would have frozen the value of the assets sold to the IDGT by the grantor.</a:t>
            </a:r>
          </a:p>
          <a:p>
            <a:r>
              <a:rPr lang="en-US" dirty="0"/>
              <a:t>Anyone thinking of a sale to an IDGT should do this now to lock in the old rules.</a:t>
            </a:r>
          </a:p>
        </p:txBody>
      </p:sp>
    </p:spTree>
    <p:extLst>
      <p:ext uri="{BB962C8B-B14F-4D97-AF65-F5344CB8AC3E}">
        <p14:creationId xmlns:p14="http://schemas.microsoft.com/office/powerpoint/2010/main" val="2040987113"/>
      </p:ext>
    </p:extLst>
  </p:cSld>
  <p:clrMapOvr>
    <a:masterClrMapping/>
  </p:clrMapOvr>
  <p:transition spd="med">
    <p:pull/>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977</TotalTime>
  <Words>2166</Words>
  <Application>Microsoft Office PowerPoint</Application>
  <PresentationFormat>Widescreen</PresentationFormat>
  <Paragraphs>105</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Century Gothic</vt:lpstr>
      <vt:lpstr>Wingdings 2</vt:lpstr>
      <vt:lpstr>Quotable</vt:lpstr>
      <vt:lpstr>The Challenge of Estate Planning in Uncertain Times</vt:lpstr>
      <vt:lpstr>Introduction</vt:lpstr>
      <vt:lpstr>2023 Greenbook Proposals</vt:lpstr>
      <vt:lpstr>2023 Greenbook:  What is NOT included?</vt:lpstr>
      <vt:lpstr>Deemed Realization of Capital Gains</vt:lpstr>
      <vt:lpstr>Wealth Tax</vt:lpstr>
      <vt:lpstr>Targeting GRATs an IDGTs</vt:lpstr>
      <vt:lpstr>GRATs</vt:lpstr>
      <vt:lpstr>IDGT</vt:lpstr>
      <vt:lpstr>Limitations on GST Exempt Trusts</vt:lpstr>
      <vt:lpstr>New and “Improved” Tax Administration</vt:lpstr>
      <vt:lpstr>Charitable Lead Annuity Trust (CLAT)</vt:lpstr>
      <vt:lpstr>Will Any of This Become Law?</vt:lpstr>
      <vt:lpstr>A Bipartisan Compromise, Perhaps?</vt:lpstr>
      <vt:lpstr>Estate Planning to Do Now</vt:lpstr>
      <vt:lpstr>IRA Beneficiary Designations Under the SECURE Act</vt:lpstr>
      <vt:lpstr>Beneficiary Designations</vt:lpstr>
      <vt:lpstr>What About a QTIP?</vt:lpstr>
      <vt:lpstr>And What About Grandchildren?</vt:lpstr>
      <vt:lpstr>SECURE 2.0</vt:lpstr>
      <vt:lpstr>The Challenge of Estate Planning in Uncertain Times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Biden and the Democrats in Charge: Estate Planning in Politically Polarized Times</dc:title>
  <dc:creator>John Harpootian</dc:creator>
  <cp:lastModifiedBy>Events</cp:lastModifiedBy>
  <cp:revision>46</cp:revision>
  <dcterms:created xsi:type="dcterms:W3CDTF">2021-05-20T12:45:51Z</dcterms:created>
  <dcterms:modified xsi:type="dcterms:W3CDTF">2023-05-03T16:54:08Z</dcterms:modified>
</cp:coreProperties>
</file>